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315" r:id="rId3"/>
    <p:sldId id="316" r:id="rId4"/>
    <p:sldId id="317" r:id="rId5"/>
    <p:sldId id="320" r:id="rId6"/>
    <p:sldId id="326" r:id="rId7"/>
    <p:sldId id="321" r:id="rId8"/>
    <p:sldId id="322" r:id="rId9"/>
    <p:sldId id="352" r:id="rId10"/>
    <p:sldId id="357" r:id="rId11"/>
    <p:sldId id="356" r:id="rId12"/>
    <p:sldId id="359" r:id="rId13"/>
    <p:sldId id="327" r:id="rId14"/>
    <p:sldId id="330" r:id="rId15"/>
    <p:sldId id="333" r:id="rId16"/>
    <p:sldId id="328" r:id="rId17"/>
    <p:sldId id="313" r:id="rId18"/>
    <p:sldId id="323" r:id="rId19"/>
    <p:sldId id="329" r:id="rId20"/>
    <p:sldId id="325" r:id="rId21"/>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 Bardos" initials="DB" lastIdx="1" clrIdx="0">
    <p:extLst>
      <p:ext uri="{19B8F6BF-5375-455C-9EA6-DF929625EA0E}">
        <p15:presenceInfo xmlns:p15="http://schemas.microsoft.com/office/powerpoint/2012/main" userId="24574bc53b4a816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CA3C"/>
    <a:srgbClr val="DA5C57"/>
    <a:srgbClr val="FFED00"/>
    <a:srgbClr val="0E6EB6"/>
    <a:srgbClr val="FFCC00"/>
    <a:srgbClr val="034B77"/>
    <a:srgbClr val="003399"/>
    <a:srgbClr val="F2F2F2"/>
    <a:srgbClr val="FFFFFF"/>
    <a:srgbClr val="C6D9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196" autoAdjust="0"/>
  </p:normalViewPr>
  <p:slideViewPr>
    <p:cSldViewPr>
      <p:cViewPr varScale="1">
        <p:scale>
          <a:sx n="111" d="100"/>
          <a:sy n="111" d="100"/>
        </p:scale>
        <p:origin x="1536"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0" d="100"/>
          <a:sy n="60" d="100"/>
        </p:scale>
        <p:origin x="3288" y="48"/>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01C285-2FE9-4BF3-ABE7-3AC3915D83D8}" type="doc">
      <dgm:prSet loTypeId="urn:microsoft.com/office/officeart/2011/layout/ConvergingText" loCatId="process" qsTypeId="urn:microsoft.com/office/officeart/2005/8/quickstyle/simple4" qsCatId="simple" csTypeId="urn:microsoft.com/office/officeart/2005/8/colors/colorful5" csCatId="colorful" phldr="1"/>
      <dgm:spPr/>
      <dgm:t>
        <a:bodyPr/>
        <a:lstStyle/>
        <a:p>
          <a:endParaRPr lang="en-US"/>
        </a:p>
      </dgm:t>
    </dgm:pt>
    <dgm:pt modelId="{16C5F9F0-7865-49E2-A53E-E95ECAC26A2D}">
      <dgm:prSet phldrT="[Text]" custT="1"/>
      <dgm:spPr/>
      <dgm:t>
        <a:bodyPr/>
        <a:lstStyle/>
        <a:p>
          <a:r>
            <a:rPr lang="en-US" sz="2000" dirty="0"/>
            <a:t>Solution/s</a:t>
          </a:r>
        </a:p>
      </dgm:t>
    </dgm:pt>
    <dgm:pt modelId="{CC334F3D-CCA3-443A-8643-F9CF5BACEF99}" type="parTrans" cxnId="{3196EAC9-48C3-4629-9A58-EFC2B35C8B46}">
      <dgm:prSet/>
      <dgm:spPr/>
      <dgm:t>
        <a:bodyPr/>
        <a:lstStyle/>
        <a:p>
          <a:endParaRPr lang="en-US" sz="2000"/>
        </a:p>
      </dgm:t>
    </dgm:pt>
    <dgm:pt modelId="{FC4719EB-5D10-4971-8080-A5255D3A4F6B}" type="sibTrans" cxnId="{3196EAC9-48C3-4629-9A58-EFC2B35C8B46}">
      <dgm:prSet/>
      <dgm:spPr/>
      <dgm:t>
        <a:bodyPr/>
        <a:lstStyle/>
        <a:p>
          <a:endParaRPr lang="en-US" sz="2000"/>
        </a:p>
      </dgm:t>
    </dgm:pt>
    <dgm:pt modelId="{DA7DF936-A17B-400F-8FED-44D08A6C292F}">
      <dgm:prSet phldrT="[Text]" custT="1"/>
      <dgm:spPr/>
      <dgm:t>
        <a:bodyPr/>
        <a:lstStyle/>
        <a:p>
          <a:pPr algn="ctr"/>
          <a:r>
            <a:rPr lang="en-US" sz="2000" dirty="0"/>
            <a:t>Pilot action 1</a:t>
          </a:r>
        </a:p>
      </dgm:t>
    </dgm:pt>
    <dgm:pt modelId="{5448043F-9544-41C3-A134-704B6AC88545}" type="parTrans" cxnId="{7E4BC743-5CE7-41D5-A47E-47220558C3F2}">
      <dgm:prSet/>
      <dgm:spPr/>
      <dgm:t>
        <a:bodyPr/>
        <a:lstStyle/>
        <a:p>
          <a:endParaRPr lang="en-US" sz="2000"/>
        </a:p>
      </dgm:t>
    </dgm:pt>
    <dgm:pt modelId="{F174C243-6A4A-42FC-9831-57D18CC7990F}" type="sibTrans" cxnId="{7E4BC743-5CE7-41D5-A47E-47220558C3F2}">
      <dgm:prSet/>
      <dgm:spPr/>
      <dgm:t>
        <a:bodyPr/>
        <a:lstStyle/>
        <a:p>
          <a:endParaRPr lang="en-US" sz="2000"/>
        </a:p>
      </dgm:t>
    </dgm:pt>
    <dgm:pt modelId="{1C672622-15CA-4D45-B74D-D7ABA6185876}">
      <dgm:prSet phldrT="[Text]" custT="1"/>
      <dgm:spPr/>
      <dgm:t>
        <a:bodyPr/>
        <a:lstStyle/>
        <a:p>
          <a:pPr algn="ctr"/>
          <a:r>
            <a:rPr lang="en-US" sz="2000" dirty="0"/>
            <a:t>Pilot action 2</a:t>
          </a:r>
        </a:p>
      </dgm:t>
    </dgm:pt>
    <dgm:pt modelId="{E3F71D81-0AE0-4FA4-A3F1-296DE9E67903}" type="parTrans" cxnId="{65B64EEE-04A2-478E-8242-2A0D88EA8407}">
      <dgm:prSet/>
      <dgm:spPr/>
      <dgm:t>
        <a:bodyPr/>
        <a:lstStyle/>
        <a:p>
          <a:endParaRPr lang="en-US" sz="2000"/>
        </a:p>
      </dgm:t>
    </dgm:pt>
    <dgm:pt modelId="{A4C2E20B-99D1-427A-AE85-A8BDEFE5D23A}" type="sibTrans" cxnId="{65B64EEE-04A2-478E-8242-2A0D88EA8407}">
      <dgm:prSet/>
      <dgm:spPr/>
      <dgm:t>
        <a:bodyPr/>
        <a:lstStyle/>
        <a:p>
          <a:endParaRPr lang="en-US" sz="2000"/>
        </a:p>
      </dgm:t>
    </dgm:pt>
    <dgm:pt modelId="{9DE36993-F807-4FC1-A854-9CC8A82235D7}">
      <dgm:prSet phldrT="[Text]" custT="1"/>
      <dgm:spPr/>
      <dgm:t>
        <a:bodyPr/>
        <a:lstStyle/>
        <a:p>
          <a:pPr algn="ctr"/>
          <a:r>
            <a:rPr lang="en-US" sz="2000" dirty="0"/>
            <a:t>Pilot action x</a:t>
          </a:r>
        </a:p>
      </dgm:t>
    </dgm:pt>
    <dgm:pt modelId="{B461DAEE-CA2F-43AC-ADF5-139ECC7E80D6}" type="parTrans" cxnId="{B4CBED15-F960-4222-B16D-4BA1F5442AF2}">
      <dgm:prSet/>
      <dgm:spPr/>
      <dgm:t>
        <a:bodyPr/>
        <a:lstStyle/>
        <a:p>
          <a:endParaRPr lang="en-US" sz="2000"/>
        </a:p>
      </dgm:t>
    </dgm:pt>
    <dgm:pt modelId="{330F8ADE-C3EF-4A3C-808F-FFE1F0A264FD}" type="sibTrans" cxnId="{B4CBED15-F960-4222-B16D-4BA1F5442AF2}">
      <dgm:prSet/>
      <dgm:spPr/>
      <dgm:t>
        <a:bodyPr/>
        <a:lstStyle/>
        <a:p>
          <a:endParaRPr lang="en-US" sz="2000"/>
        </a:p>
      </dgm:t>
    </dgm:pt>
    <dgm:pt modelId="{779DC136-783D-4786-8657-85CE9BE21FA5}">
      <dgm:prSet phldrT="[Text]" custT="1"/>
      <dgm:spPr/>
      <dgm:t>
        <a:bodyPr/>
        <a:lstStyle/>
        <a:p>
          <a:r>
            <a:rPr lang="en-US" sz="2000" dirty="0"/>
            <a:t>Solution/s taken up or upscaled</a:t>
          </a:r>
        </a:p>
      </dgm:t>
    </dgm:pt>
    <dgm:pt modelId="{67513383-1873-47BC-9971-6B7A03445EAD}" type="parTrans" cxnId="{DBE659DB-5851-4140-AB28-0695C170B115}">
      <dgm:prSet/>
      <dgm:spPr/>
      <dgm:t>
        <a:bodyPr/>
        <a:lstStyle/>
        <a:p>
          <a:endParaRPr lang="en-US" sz="2000"/>
        </a:p>
      </dgm:t>
    </dgm:pt>
    <dgm:pt modelId="{1711E841-E16C-42E5-A947-B7EC073CE527}" type="sibTrans" cxnId="{DBE659DB-5851-4140-AB28-0695C170B115}">
      <dgm:prSet/>
      <dgm:spPr/>
      <dgm:t>
        <a:bodyPr/>
        <a:lstStyle/>
        <a:p>
          <a:endParaRPr lang="en-US" sz="2000"/>
        </a:p>
      </dgm:t>
    </dgm:pt>
    <dgm:pt modelId="{E6CF295C-6664-45F4-92F2-4DB418A2C46B}" type="pres">
      <dgm:prSet presAssocID="{EE01C285-2FE9-4BF3-ABE7-3AC3915D83D8}" presName="Name0" presStyleCnt="0">
        <dgm:presLayoutVars>
          <dgm:chMax/>
          <dgm:chPref val="1"/>
          <dgm:dir/>
          <dgm:animOne val="branch"/>
          <dgm:animLvl val="lvl"/>
          <dgm:resizeHandles/>
        </dgm:presLayoutVars>
      </dgm:prSet>
      <dgm:spPr/>
    </dgm:pt>
    <dgm:pt modelId="{A35DF65C-D51F-46E0-A1C3-CD010C49E04D}" type="pres">
      <dgm:prSet presAssocID="{16C5F9F0-7865-49E2-A53E-E95ECAC26A2D}" presName="composite" presStyleCnt="0"/>
      <dgm:spPr/>
    </dgm:pt>
    <dgm:pt modelId="{E4D64DF9-2E3F-4859-92EF-8156BDF2BB92}" type="pres">
      <dgm:prSet presAssocID="{16C5F9F0-7865-49E2-A53E-E95ECAC26A2D}" presName="ParentAccent1" presStyleLbl="alignNode1" presStyleIdx="0" presStyleCnt="45"/>
      <dgm:spPr/>
    </dgm:pt>
    <dgm:pt modelId="{2C782306-B51C-4F2B-9FB6-6F500A9F9DC0}" type="pres">
      <dgm:prSet presAssocID="{16C5F9F0-7865-49E2-A53E-E95ECAC26A2D}" presName="ParentAccent2" presStyleLbl="alignNode1" presStyleIdx="1" presStyleCnt="45"/>
      <dgm:spPr/>
    </dgm:pt>
    <dgm:pt modelId="{F47D2E81-A1A5-4E5C-AD0E-9E428648C1F3}" type="pres">
      <dgm:prSet presAssocID="{16C5F9F0-7865-49E2-A53E-E95ECAC26A2D}" presName="ParentAccent3" presStyleLbl="alignNode1" presStyleIdx="2" presStyleCnt="45"/>
      <dgm:spPr/>
    </dgm:pt>
    <dgm:pt modelId="{EE1CC0EA-EA54-4883-9701-88F54FDBA7B2}" type="pres">
      <dgm:prSet presAssocID="{16C5F9F0-7865-49E2-A53E-E95ECAC26A2D}" presName="ParentAccent4" presStyleLbl="alignNode1" presStyleIdx="3" presStyleCnt="45"/>
      <dgm:spPr/>
    </dgm:pt>
    <dgm:pt modelId="{BE729E71-0073-4260-8A3E-0FF75C29F0DD}" type="pres">
      <dgm:prSet presAssocID="{16C5F9F0-7865-49E2-A53E-E95ECAC26A2D}" presName="ParentAccent5" presStyleLbl="alignNode1" presStyleIdx="4" presStyleCnt="45"/>
      <dgm:spPr/>
    </dgm:pt>
    <dgm:pt modelId="{998FB33C-54D1-48C4-858A-5628C46BA8F5}" type="pres">
      <dgm:prSet presAssocID="{16C5F9F0-7865-49E2-A53E-E95ECAC26A2D}" presName="ParentAccent6" presStyleLbl="alignNode1" presStyleIdx="5" presStyleCnt="45"/>
      <dgm:spPr/>
    </dgm:pt>
    <dgm:pt modelId="{302C3A2A-1732-4569-AA24-D2173DB48663}" type="pres">
      <dgm:prSet presAssocID="{16C5F9F0-7865-49E2-A53E-E95ECAC26A2D}" presName="ParentAccent7" presStyleLbl="alignNode1" presStyleIdx="6" presStyleCnt="45"/>
      <dgm:spPr/>
    </dgm:pt>
    <dgm:pt modelId="{8B5E646C-5421-42B3-A339-FD5554E755B5}" type="pres">
      <dgm:prSet presAssocID="{16C5F9F0-7865-49E2-A53E-E95ECAC26A2D}" presName="ParentAccent8" presStyleLbl="alignNode1" presStyleIdx="7" presStyleCnt="45"/>
      <dgm:spPr/>
    </dgm:pt>
    <dgm:pt modelId="{945F8E28-D210-4992-8862-6471C38549C9}" type="pres">
      <dgm:prSet presAssocID="{16C5F9F0-7865-49E2-A53E-E95ECAC26A2D}" presName="ParentAccent9" presStyleLbl="alignNode1" presStyleIdx="8" presStyleCnt="45"/>
      <dgm:spPr/>
    </dgm:pt>
    <dgm:pt modelId="{57A4D8A8-E99C-457A-B330-D4F51BC8528E}" type="pres">
      <dgm:prSet presAssocID="{16C5F9F0-7865-49E2-A53E-E95ECAC26A2D}" presName="ParentAccent10" presStyleLbl="alignNode1" presStyleIdx="9" presStyleCnt="45"/>
      <dgm:spPr/>
    </dgm:pt>
    <dgm:pt modelId="{CD9C6B2F-1DC4-4D45-90E4-54B6C5C1AD9C}" type="pres">
      <dgm:prSet presAssocID="{16C5F9F0-7865-49E2-A53E-E95ECAC26A2D}" presName="Parent" presStyleLbl="alignNode1" presStyleIdx="10" presStyleCnt="45" custScaleX="106039" custScaleY="56553" custLinFactNeighborX="-2519" custLinFactNeighborY="-5560">
        <dgm:presLayoutVars>
          <dgm:chMax val="5"/>
          <dgm:chPref val="3"/>
          <dgm:bulletEnabled val="1"/>
        </dgm:presLayoutVars>
      </dgm:prSet>
      <dgm:spPr/>
    </dgm:pt>
    <dgm:pt modelId="{1CFA7D56-009F-499B-B9B2-FF3C959F44F3}" type="pres">
      <dgm:prSet presAssocID="{DA7DF936-A17B-400F-8FED-44D08A6C292F}" presName="Child1Accent1" presStyleLbl="alignNode1" presStyleIdx="11" presStyleCnt="45"/>
      <dgm:spPr/>
    </dgm:pt>
    <dgm:pt modelId="{8D82B67E-8997-4B34-B51E-558440A8E40B}" type="pres">
      <dgm:prSet presAssocID="{DA7DF936-A17B-400F-8FED-44D08A6C292F}" presName="Child1Accent2" presStyleLbl="alignNode1" presStyleIdx="12" presStyleCnt="45"/>
      <dgm:spPr/>
    </dgm:pt>
    <dgm:pt modelId="{8D52D239-D5B3-4C4D-8739-70EE129DE3D5}" type="pres">
      <dgm:prSet presAssocID="{DA7DF936-A17B-400F-8FED-44D08A6C292F}" presName="Child1Accent3" presStyleLbl="alignNode1" presStyleIdx="13" presStyleCnt="45"/>
      <dgm:spPr/>
    </dgm:pt>
    <dgm:pt modelId="{85814B7C-361D-48AF-9763-3E8058C204D7}" type="pres">
      <dgm:prSet presAssocID="{DA7DF936-A17B-400F-8FED-44D08A6C292F}" presName="Child1Accent4" presStyleLbl="alignNode1" presStyleIdx="14" presStyleCnt="45"/>
      <dgm:spPr/>
    </dgm:pt>
    <dgm:pt modelId="{8F147657-9C3C-4900-87BB-B7297B533148}" type="pres">
      <dgm:prSet presAssocID="{DA7DF936-A17B-400F-8FED-44D08A6C292F}" presName="Child1Accent5" presStyleLbl="alignNode1" presStyleIdx="15" presStyleCnt="45"/>
      <dgm:spPr/>
    </dgm:pt>
    <dgm:pt modelId="{99EDF7D6-3618-4011-96C5-410312E12F28}" type="pres">
      <dgm:prSet presAssocID="{DA7DF936-A17B-400F-8FED-44D08A6C292F}" presName="Child1Accent6" presStyleLbl="alignNode1" presStyleIdx="16" presStyleCnt="45"/>
      <dgm:spPr/>
    </dgm:pt>
    <dgm:pt modelId="{D056A629-5106-4315-841A-AA56EF228508}" type="pres">
      <dgm:prSet presAssocID="{DA7DF936-A17B-400F-8FED-44D08A6C292F}" presName="Child1Accent7" presStyleLbl="alignNode1" presStyleIdx="17" presStyleCnt="45"/>
      <dgm:spPr/>
    </dgm:pt>
    <dgm:pt modelId="{5545F53F-7A3F-4E65-B8CD-96A482580391}" type="pres">
      <dgm:prSet presAssocID="{DA7DF936-A17B-400F-8FED-44D08A6C292F}" presName="Child1Accent8" presStyleLbl="alignNode1" presStyleIdx="18" presStyleCnt="45"/>
      <dgm:spPr/>
    </dgm:pt>
    <dgm:pt modelId="{862B4AC2-1336-4C3E-8F01-87B74EB2D7DA}" type="pres">
      <dgm:prSet presAssocID="{DA7DF936-A17B-400F-8FED-44D08A6C292F}" presName="Child1Accent9" presStyleLbl="alignNode1" presStyleIdx="19" presStyleCnt="45"/>
      <dgm:spPr/>
    </dgm:pt>
    <dgm:pt modelId="{C0E000AE-4691-4058-B1C9-112DB957699A}" type="pres">
      <dgm:prSet presAssocID="{DA7DF936-A17B-400F-8FED-44D08A6C292F}" presName="Child1" presStyleLbl="revTx" presStyleIdx="0" presStyleCnt="3">
        <dgm:presLayoutVars>
          <dgm:chMax/>
          <dgm:chPref val="0"/>
          <dgm:bulletEnabled val="1"/>
        </dgm:presLayoutVars>
      </dgm:prSet>
      <dgm:spPr/>
    </dgm:pt>
    <dgm:pt modelId="{24649B75-A073-4AC1-B9EA-6102C02BFB66}" type="pres">
      <dgm:prSet presAssocID="{1C672622-15CA-4D45-B74D-D7ABA6185876}" presName="Child2Accent1" presStyleLbl="alignNode1" presStyleIdx="20" presStyleCnt="45"/>
      <dgm:spPr/>
    </dgm:pt>
    <dgm:pt modelId="{10437B39-0830-4CB6-AB66-FE598C757952}" type="pres">
      <dgm:prSet presAssocID="{1C672622-15CA-4D45-B74D-D7ABA6185876}" presName="Child2Accent2" presStyleLbl="alignNode1" presStyleIdx="21" presStyleCnt="45"/>
      <dgm:spPr/>
    </dgm:pt>
    <dgm:pt modelId="{99ADD640-0338-4021-9739-69C9AA238FF0}" type="pres">
      <dgm:prSet presAssocID="{1C672622-15CA-4D45-B74D-D7ABA6185876}" presName="Child2Accent3" presStyleLbl="alignNode1" presStyleIdx="22" presStyleCnt="45"/>
      <dgm:spPr/>
    </dgm:pt>
    <dgm:pt modelId="{F9F0AE59-9EC6-47C2-B657-8F248A877DC8}" type="pres">
      <dgm:prSet presAssocID="{1C672622-15CA-4D45-B74D-D7ABA6185876}" presName="Child2Accent4" presStyleLbl="alignNode1" presStyleIdx="23" presStyleCnt="45"/>
      <dgm:spPr/>
    </dgm:pt>
    <dgm:pt modelId="{50E39572-3159-48C5-9B42-DB708E573F89}" type="pres">
      <dgm:prSet presAssocID="{1C672622-15CA-4D45-B74D-D7ABA6185876}" presName="Child2Accent5" presStyleLbl="alignNode1" presStyleIdx="24" presStyleCnt="45"/>
      <dgm:spPr/>
    </dgm:pt>
    <dgm:pt modelId="{FDBACD8F-2CB5-46B9-A571-ED7DCFDD8DB0}" type="pres">
      <dgm:prSet presAssocID="{1C672622-15CA-4D45-B74D-D7ABA6185876}" presName="Child2Accent6" presStyleLbl="alignNode1" presStyleIdx="25" presStyleCnt="45"/>
      <dgm:spPr/>
    </dgm:pt>
    <dgm:pt modelId="{EB14AAC8-BFA6-4807-BD34-193B2DA5B304}" type="pres">
      <dgm:prSet presAssocID="{1C672622-15CA-4D45-B74D-D7ABA6185876}" presName="Child2Accent7" presStyleLbl="alignNode1" presStyleIdx="26" presStyleCnt="45"/>
      <dgm:spPr/>
    </dgm:pt>
    <dgm:pt modelId="{6C6500BE-4FED-4052-B76B-0359B501B976}" type="pres">
      <dgm:prSet presAssocID="{1C672622-15CA-4D45-B74D-D7ABA6185876}" presName="Child2" presStyleLbl="revTx" presStyleIdx="1" presStyleCnt="3" custScaleX="133348" custLinFactNeighborX="7343" custLinFactNeighborY="-22116">
        <dgm:presLayoutVars>
          <dgm:chMax/>
          <dgm:chPref val="0"/>
          <dgm:bulletEnabled val="1"/>
        </dgm:presLayoutVars>
      </dgm:prSet>
      <dgm:spPr/>
    </dgm:pt>
    <dgm:pt modelId="{AB380227-8632-4537-A2E4-80974C89EA11}" type="pres">
      <dgm:prSet presAssocID="{9DE36993-F807-4FC1-A854-9CC8A82235D7}" presName="Child3Accent1" presStyleLbl="alignNode1" presStyleIdx="27" presStyleCnt="45"/>
      <dgm:spPr/>
    </dgm:pt>
    <dgm:pt modelId="{3FDACA81-AE4A-49E6-A335-7475F388F5CD}" type="pres">
      <dgm:prSet presAssocID="{9DE36993-F807-4FC1-A854-9CC8A82235D7}" presName="Child3Accent2" presStyleLbl="alignNode1" presStyleIdx="28" presStyleCnt="45"/>
      <dgm:spPr/>
    </dgm:pt>
    <dgm:pt modelId="{3319BC84-B937-40AB-AEF8-3D353ABD9E2C}" type="pres">
      <dgm:prSet presAssocID="{9DE36993-F807-4FC1-A854-9CC8A82235D7}" presName="Child3Accent3" presStyleLbl="alignNode1" presStyleIdx="29" presStyleCnt="45"/>
      <dgm:spPr/>
    </dgm:pt>
    <dgm:pt modelId="{1AA1B6AF-1406-487F-80AD-070EA821AEDB}" type="pres">
      <dgm:prSet presAssocID="{9DE36993-F807-4FC1-A854-9CC8A82235D7}" presName="Child3Accent4" presStyleLbl="alignNode1" presStyleIdx="30" presStyleCnt="45"/>
      <dgm:spPr/>
    </dgm:pt>
    <dgm:pt modelId="{A58E7090-E1E0-432D-AE3F-E86AE618D233}" type="pres">
      <dgm:prSet presAssocID="{9DE36993-F807-4FC1-A854-9CC8A82235D7}" presName="Child3Accent5" presStyleLbl="alignNode1" presStyleIdx="31" presStyleCnt="45"/>
      <dgm:spPr/>
    </dgm:pt>
    <dgm:pt modelId="{6F1B21CC-273E-4BA6-A5B8-3A9542729464}" type="pres">
      <dgm:prSet presAssocID="{9DE36993-F807-4FC1-A854-9CC8A82235D7}" presName="Child3Accent6" presStyleLbl="alignNode1" presStyleIdx="32" presStyleCnt="45"/>
      <dgm:spPr/>
    </dgm:pt>
    <dgm:pt modelId="{313EBC26-6112-4479-8D7C-6AF0335EFBC8}" type="pres">
      <dgm:prSet presAssocID="{9DE36993-F807-4FC1-A854-9CC8A82235D7}" presName="Child3Accent7" presStyleLbl="alignNode1" presStyleIdx="33" presStyleCnt="45"/>
      <dgm:spPr/>
    </dgm:pt>
    <dgm:pt modelId="{18897B35-34D2-4912-AC58-A31DEE341B28}" type="pres">
      <dgm:prSet presAssocID="{9DE36993-F807-4FC1-A854-9CC8A82235D7}" presName="Child3" presStyleLbl="revTx" presStyleIdx="2" presStyleCnt="3">
        <dgm:presLayoutVars>
          <dgm:chMax/>
          <dgm:chPref val="0"/>
          <dgm:bulletEnabled val="1"/>
        </dgm:presLayoutVars>
      </dgm:prSet>
      <dgm:spPr/>
    </dgm:pt>
    <dgm:pt modelId="{2FED8632-1CBC-44F9-822A-8D10956D10F5}" type="pres">
      <dgm:prSet presAssocID="{FC4719EB-5D10-4971-8080-A5255D3A4F6B}" presName="sibTrans" presStyleCnt="0"/>
      <dgm:spPr/>
    </dgm:pt>
    <dgm:pt modelId="{AADD9F7E-A5EB-4BB8-B1AE-D6D6317F8722}" type="pres">
      <dgm:prSet presAssocID="{779DC136-783D-4786-8657-85CE9BE21FA5}" presName="composite" presStyleCnt="0"/>
      <dgm:spPr/>
    </dgm:pt>
    <dgm:pt modelId="{1D668487-05FA-401B-BA01-A368EDC8B87C}" type="pres">
      <dgm:prSet presAssocID="{779DC136-783D-4786-8657-85CE9BE21FA5}" presName="ParentAccent1" presStyleLbl="alignNode1" presStyleIdx="34" presStyleCnt="45" custLinFactX="-500000" custLinFactNeighborX="-541021" custLinFactNeighborY="-94316"/>
      <dgm:spPr/>
    </dgm:pt>
    <dgm:pt modelId="{F48366B7-D580-459B-8207-0C187F8534D2}" type="pres">
      <dgm:prSet presAssocID="{779DC136-783D-4786-8657-85CE9BE21FA5}" presName="ParentAccent2" presStyleLbl="alignNode1" presStyleIdx="35" presStyleCnt="45" custLinFactX="-700000" custLinFactY="301412" custLinFactNeighborX="-731746" custLinFactNeighborY="400000"/>
      <dgm:spPr/>
    </dgm:pt>
    <dgm:pt modelId="{8287E270-7BB3-4DC0-99E6-8B77DE10A2F6}" type="pres">
      <dgm:prSet presAssocID="{779DC136-783D-4786-8657-85CE9BE21FA5}" presName="ParentAccent3" presStyleLbl="alignNode1" presStyleIdx="36" presStyleCnt="45" custLinFactX="-516764" custLinFactY="-32320" custLinFactNeighborX="-600000" custLinFactNeighborY="-100000"/>
      <dgm:spPr/>
    </dgm:pt>
    <dgm:pt modelId="{E57505E9-5DFA-4402-94D7-D2110E61B383}" type="pres">
      <dgm:prSet presAssocID="{779DC136-783D-4786-8657-85CE9BE21FA5}" presName="ParentAccent4" presStyleLbl="alignNode1" presStyleIdx="37" presStyleCnt="45" custLinFactX="-681965" custLinFactY="-83402" custLinFactNeighborX="-700000" custLinFactNeighborY="-100000"/>
      <dgm:spPr/>
    </dgm:pt>
    <dgm:pt modelId="{34BE26F4-DE9E-4861-AA30-33FB56584AF2}" type="pres">
      <dgm:prSet presAssocID="{779DC136-783D-4786-8657-85CE9BE21FA5}" presName="ParentAccent5" presStyleLbl="alignNode1" presStyleIdx="38" presStyleCnt="45" custScaleX="58282" custScaleY="74645" custLinFactX="-596627" custLinFactY="126243" custLinFactNeighborX="-600000" custLinFactNeighborY="200000"/>
      <dgm:spPr/>
    </dgm:pt>
    <dgm:pt modelId="{A47A84AF-F579-4592-9A26-6BB0D4C8541E}" type="pres">
      <dgm:prSet presAssocID="{779DC136-783D-4786-8657-85CE9BE21FA5}" presName="ParentAccent6" presStyleLbl="alignNode1" presStyleIdx="39" presStyleCnt="45" custFlipVert="1" custScaleX="17842" custScaleY="38256" custLinFactX="-200000" custLinFactY="100000" custLinFactNeighborX="-257183" custLinFactNeighborY="172336"/>
      <dgm:spPr>
        <a:prstGeom prst="mathMinus">
          <a:avLst/>
        </a:prstGeom>
      </dgm:spPr>
    </dgm:pt>
    <dgm:pt modelId="{E8DB673E-EB3E-45AA-90E2-685479FA15B7}" type="pres">
      <dgm:prSet presAssocID="{779DC136-783D-4786-8657-85CE9BE21FA5}" presName="ParentAccent7" presStyleLbl="alignNode1" presStyleIdx="40" presStyleCnt="45" custLinFactX="-711092" custLinFactY="-43237" custLinFactNeighborX="-800000" custLinFactNeighborY="-100000"/>
      <dgm:spPr/>
    </dgm:pt>
    <dgm:pt modelId="{5E8B8702-2021-41AD-BD53-15C7EF99D3A0}" type="pres">
      <dgm:prSet presAssocID="{779DC136-783D-4786-8657-85CE9BE21FA5}" presName="ParentAccent8" presStyleLbl="alignNode1" presStyleIdx="41" presStyleCnt="45" custLinFactX="-600000" custLinFactY="100000" custLinFactNeighborX="-693523" custLinFactNeighborY="175820"/>
      <dgm:spPr/>
    </dgm:pt>
    <dgm:pt modelId="{D349D0C6-3FD8-4054-BC2E-BC4D6637E785}" type="pres">
      <dgm:prSet presAssocID="{779DC136-783D-4786-8657-85CE9BE21FA5}" presName="ParentAccent9" presStyleLbl="alignNode1" presStyleIdx="42" presStyleCnt="45" custScaleX="894478" custScaleY="120921" custLinFactX="-1800000" custLinFactY="-300000" custLinFactNeighborX="-1811180" custLinFactNeighborY="-343652"/>
      <dgm:spPr>
        <a:prstGeom prst="rect">
          <a:avLst/>
        </a:prstGeom>
      </dgm:spPr>
    </dgm:pt>
    <dgm:pt modelId="{F04ACB86-EAD0-4CA0-90C7-50D5C1F7862E}" type="pres">
      <dgm:prSet presAssocID="{779DC136-783D-4786-8657-85CE9BE21FA5}" presName="ParentAccent10" presStyleLbl="alignNode1" presStyleIdx="43" presStyleCnt="45" custLinFactX="-851447" custLinFactY="200000" custLinFactNeighborX="-900000" custLinFactNeighborY="201442"/>
      <dgm:spPr/>
    </dgm:pt>
    <dgm:pt modelId="{A9EC0711-C5F1-49E4-AC5E-577FFEBB251D}" type="pres">
      <dgm:prSet presAssocID="{779DC136-783D-4786-8657-85CE9BE21FA5}" presName="Parent" presStyleLbl="alignNode1" presStyleIdx="44" presStyleCnt="45" custScaleX="74636" custScaleY="56553" custLinFactNeighborX="10221" custLinFactNeighborY="3549">
        <dgm:presLayoutVars>
          <dgm:chMax val="5"/>
          <dgm:chPref val="3"/>
          <dgm:bulletEnabled val="1"/>
        </dgm:presLayoutVars>
      </dgm:prSet>
      <dgm:spPr/>
    </dgm:pt>
  </dgm:ptLst>
  <dgm:cxnLst>
    <dgm:cxn modelId="{9F388B14-CB73-40FA-BEC4-057A8551053D}" type="presOf" srcId="{1C672622-15CA-4D45-B74D-D7ABA6185876}" destId="{6C6500BE-4FED-4052-B76B-0359B501B976}" srcOrd="0" destOrd="0" presId="urn:microsoft.com/office/officeart/2011/layout/ConvergingText"/>
    <dgm:cxn modelId="{B4CBED15-F960-4222-B16D-4BA1F5442AF2}" srcId="{16C5F9F0-7865-49E2-A53E-E95ECAC26A2D}" destId="{9DE36993-F807-4FC1-A854-9CC8A82235D7}" srcOrd="2" destOrd="0" parTransId="{B461DAEE-CA2F-43AC-ADF5-139ECC7E80D6}" sibTransId="{330F8ADE-C3EF-4A3C-808F-FFE1F0A264FD}"/>
    <dgm:cxn modelId="{0BE7052F-90C7-4911-B704-B82062FD628F}" type="presOf" srcId="{DA7DF936-A17B-400F-8FED-44D08A6C292F}" destId="{C0E000AE-4691-4058-B1C9-112DB957699A}" srcOrd="0" destOrd="0" presId="urn:microsoft.com/office/officeart/2011/layout/ConvergingText"/>
    <dgm:cxn modelId="{630AF136-D977-4199-B40D-927828F4EA1F}" type="presOf" srcId="{EE01C285-2FE9-4BF3-ABE7-3AC3915D83D8}" destId="{E6CF295C-6664-45F4-92F2-4DB418A2C46B}" srcOrd="0" destOrd="0" presId="urn:microsoft.com/office/officeart/2011/layout/ConvergingText"/>
    <dgm:cxn modelId="{7E4BC743-5CE7-41D5-A47E-47220558C3F2}" srcId="{16C5F9F0-7865-49E2-A53E-E95ECAC26A2D}" destId="{DA7DF936-A17B-400F-8FED-44D08A6C292F}" srcOrd="0" destOrd="0" parTransId="{5448043F-9544-41C3-A134-704B6AC88545}" sibTransId="{F174C243-6A4A-42FC-9831-57D18CC7990F}"/>
    <dgm:cxn modelId="{ACEEE66B-A0BD-4F54-A440-56794AB6A978}" type="presOf" srcId="{16C5F9F0-7865-49E2-A53E-E95ECAC26A2D}" destId="{CD9C6B2F-1DC4-4D45-90E4-54B6C5C1AD9C}" srcOrd="0" destOrd="0" presId="urn:microsoft.com/office/officeart/2011/layout/ConvergingText"/>
    <dgm:cxn modelId="{C96ACB79-DF3C-4E2C-9735-429D64D55957}" type="presOf" srcId="{9DE36993-F807-4FC1-A854-9CC8A82235D7}" destId="{18897B35-34D2-4912-AC58-A31DEE341B28}" srcOrd="0" destOrd="0" presId="urn:microsoft.com/office/officeart/2011/layout/ConvergingText"/>
    <dgm:cxn modelId="{22A9A4AE-1E17-483C-A962-4DA3237F3A6F}" type="presOf" srcId="{779DC136-783D-4786-8657-85CE9BE21FA5}" destId="{A9EC0711-C5F1-49E4-AC5E-577FFEBB251D}" srcOrd="0" destOrd="0" presId="urn:microsoft.com/office/officeart/2011/layout/ConvergingText"/>
    <dgm:cxn modelId="{3196EAC9-48C3-4629-9A58-EFC2B35C8B46}" srcId="{EE01C285-2FE9-4BF3-ABE7-3AC3915D83D8}" destId="{16C5F9F0-7865-49E2-A53E-E95ECAC26A2D}" srcOrd="0" destOrd="0" parTransId="{CC334F3D-CCA3-443A-8643-F9CF5BACEF99}" sibTransId="{FC4719EB-5D10-4971-8080-A5255D3A4F6B}"/>
    <dgm:cxn modelId="{DBE659DB-5851-4140-AB28-0695C170B115}" srcId="{EE01C285-2FE9-4BF3-ABE7-3AC3915D83D8}" destId="{779DC136-783D-4786-8657-85CE9BE21FA5}" srcOrd="1" destOrd="0" parTransId="{67513383-1873-47BC-9971-6B7A03445EAD}" sibTransId="{1711E841-E16C-42E5-A947-B7EC073CE527}"/>
    <dgm:cxn modelId="{65B64EEE-04A2-478E-8242-2A0D88EA8407}" srcId="{16C5F9F0-7865-49E2-A53E-E95ECAC26A2D}" destId="{1C672622-15CA-4D45-B74D-D7ABA6185876}" srcOrd="1" destOrd="0" parTransId="{E3F71D81-0AE0-4FA4-A3F1-296DE9E67903}" sibTransId="{A4C2E20B-99D1-427A-AE85-A8BDEFE5D23A}"/>
    <dgm:cxn modelId="{12D7F32D-98E9-450B-A1A7-C931B71E5CF7}" type="presParOf" srcId="{E6CF295C-6664-45F4-92F2-4DB418A2C46B}" destId="{A35DF65C-D51F-46E0-A1C3-CD010C49E04D}" srcOrd="0" destOrd="0" presId="urn:microsoft.com/office/officeart/2011/layout/ConvergingText"/>
    <dgm:cxn modelId="{538D00C8-7E7E-46E5-96AA-35395FD26ED8}" type="presParOf" srcId="{A35DF65C-D51F-46E0-A1C3-CD010C49E04D}" destId="{E4D64DF9-2E3F-4859-92EF-8156BDF2BB92}" srcOrd="0" destOrd="0" presId="urn:microsoft.com/office/officeart/2011/layout/ConvergingText"/>
    <dgm:cxn modelId="{C00F764C-D55E-4A83-A600-FAF6D2BA6714}" type="presParOf" srcId="{A35DF65C-D51F-46E0-A1C3-CD010C49E04D}" destId="{2C782306-B51C-4F2B-9FB6-6F500A9F9DC0}" srcOrd="1" destOrd="0" presId="urn:microsoft.com/office/officeart/2011/layout/ConvergingText"/>
    <dgm:cxn modelId="{C937ABA0-4909-4D88-8E6B-385716E140D3}" type="presParOf" srcId="{A35DF65C-D51F-46E0-A1C3-CD010C49E04D}" destId="{F47D2E81-A1A5-4E5C-AD0E-9E428648C1F3}" srcOrd="2" destOrd="0" presId="urn:microsoft.com/office/officeart/2011/layout/ConvergingText"/>
    <dgm:cxn modelId="{F1A806EF-2AB4-4C38-A338-A157219E38EA}" type="presParOf" srcId="{A35DF65C-D51F-46E0-A1C3-CD010C49E04D}" destId="{EE1CC0EA-EA54-4883-9701-88F54FDBA7B2}" srcOrd="3" destOrd="0" presId="urn:microsoft.com/office/officeart/2011/layout/ConvergingText"/>
    <dgm:cxn modelId="{463567D1-52E1-46C8-9F2F-4CAEFAF3FF01}" type="presParOf" srcId="{A35DF65C-D51F-46E0-A1C3-CD010C49E04D}" destId="{BE729E71-0073-4260-8A3E-0FF75C29F0DD}" srcOrd="4" destOrd="0" presId="urn:microsoft.com/office/officeart/2011/layout/ConvergingText"/>
    <dgm:cxn modelId="{261588B8-1C30-48C8-A20E-D75C78F43247}" type="presParOf" srcId="{A35DF65C-D51F-46E0-A1C3-CD010C49E04D}" destId="{998FB33C-54D1-48C4-858A-5628C46BA8F5}" srcOrd="5" destOrd="0" presId="urn:microsoft.com/office/officeart/2011/layout/ConvergingText"/>
    <dgm:cxn modelId="{B4798234-68E6-4E17-B810-4E40027EFEF2}" type="presParOf" srcId="{A35DF65C-D51F-46E0-A1C3-CD010C49E04D}" destId="{302C3A2A-1732-4569-AA24-D2173DB48663}" srcOrd="6" destOrd="0" presId="urn:microsoft.com/office/officeart/2011/layout/ConvergingText"/>
    <dgm:cxn modelId="{700D179F-1CA0-4CA5-A6DD-E1BB267B1913}" type="presParOf" srcId="{A35DF65C-D51F-46E0-A1C3-CD010C49E04D}" destId="{8B5E646C-5421-42B3-A339-FD5554E755B5}" srcOrd="7" destOrd="0" presId="urn:microsoft.com/office/officeart/2011/layout/ConvergingText"/>
    <dgm:cxn modelId="{6D133816-CAF7-458A-9C65-311E4A85CF3B}" type="presParOf" srcId="{A35DF65C-D51F-46E0-A1C3-CD010C49E04D}" destId="{945F8E28-D210-4992-8862-6471C38549C9}" srcOrd="8" destOrd="0" presId="urn:microsoft.com/office/officeart/2011/layout/ConvergingText"/>
    <dgm:cxn modelId="{FDCFAB26-3AD7-4E9B-9656-60644A2C2352}" type="presParOf" srcId="{A35DF65C-D51F-46E0-A1C3-CD010C49E04D}" destId="{57A4D8A8-E99C-457A-B330-D4F51BC8528E}" srcOrd="9" destOrd="0" presId="urn:microsoft.com/office/officeart/2011/layout/ConvergingText"/>
    <dgm:cxn modelId="{81048B44-CCE9-4567-8BA6-CE87B2526832}" type="presParOf" srcId="{A35DF65C-D51F-46E0-A1C3-CD010C49E04D}" destId="{CD9C6B2F-1DC4-4D45-90E4-54B6C5C1AD9C}" srcOrd="10" destOrd="0" presId="urn:microsoft.com/office/officeart/2011/layout/ConvergingText"/>
    <dgm:cxn modelId="{82ABCBCE-3BB2-4956-B073-62EDF7E18152}" type="presParOf" srcId="{A35DF65C-D51F-46E0-A1C3-CD010C49E04D}" destId="{1CFA7D56-009F-499B-B9B2-FF3C959F44F3}" srcOrd="11" destOrd="0" presId="urn:microsoft.com/office/officeart/2011/layout/ConvergingText"/>
    <dgm:cxn modelId="{12A7AD80-0AA0-4D62-94CF-AFAF487F165B}" type="presParOf" srcId="{A35DF65C-D51F-46E0-A1C3-CD010C49E04D}" destId="{8D82B67E-8997-4B34-B51E-558440A8E40B}" srcOrd="12" destOrd="0" presId="urn:microsoft.com/office/officeart/2011/layout/ConvergingText"/>
    <dgm:cxn modelId="{B0488BAF-8E82-4CC4-87F3-2FC119C90AB1}" type="presParOf" srcId="{A35DF65C-D51F-46E0-A1C3-CD010C49E04D}" destId="{8D52D239-D5B3-4C4D-8739-70EE129DE3D5}" srcOrd="13" destOrd="0" presId="urn:microsoft.com/office/officeart/2011/layout/ConvergingText"/>
    <dgm:cxn modelId="{DBB746B7-65BC-449A-93F3-9E373032EF64}" type="presParOf" srcId="{A35DF65C-D51F-46E0-A1C3-CD010C49E04D}" destId="{85814B7C-361D-48AF-9763-3E8058C204D7}" srcOrd="14" destOrd="0" presId="urn:microsoft.com/office/officeart/2011/layout/ConvergingText"/>
    <dgm:cxn modelId="{C975F277-8C31-47DC-ABA7-775652218F69}" type="presParOf" srcId="{A35DF65C-D51F-46E0-A1C3-CD010C49E04D}" destId="{8F147657-9C3C-4900-87BB-B7297B533148}" srcOrd="15" destOrd="0" presId="urn:microsoft.com/office/officeart/2011/layout/ConvergingText"/>
    <dgm:cxn modelId="{3C93EFB8-F07C-42A9-9761-53143ECB90F6}" type="presParOf" srcId="{A35DF65C-D51F-46E0-A1C3-CD010C49E04D}" destId="{99EDF7D6-3618-4011-96C5-410312E12F28}" srcOrd="16" destOrd="0" presId="urn:microsoft.com/office/officeart/2011/layout/ConvergingText"/>
    <dgm:cxn modelId="{525EC4B5-BB65-495C-90BA-23F833BE682F}" type="presParOf" srcId="{A35DF65C-D51F-46E0-A1C3-CD010C49E04D}" destId="{D056A629-5106-4315-841A-AA56EF228508}" srcOrd="17" destOrd="0" presId="urn:microsoft.com/office/officeart/2011/layout/ConvergingText"/>
    <dgm:cxn modelId="{E2095A09-0F18-493F-9F18-108D735AD0C0}" type="presParOf" srcId="{A35DF65C-D51F-46E0-A1C3-CD010C49E04D}" destId="{5545F53F-7A3F-4E65-B8CD-96A482580391}" srcOrd="18" destOrd="0" presId="urn:microsoft.com/office/officeart/2011/layout/ConvergingText"/>
    <dgm:cxn modelId="{337C3FCF-087C-4394-8715-CD67A3355B11}" type="presParOf" srcId="{A35DF65C-D51F-46E0-A1C3-CD010C49E04D}" destId="{862B4AC2-1336-4C3E-8F01-87B74EB2D7DA}" srcOrd="19" destOrd="0" presId="urn:microsoft.com/office/officeart/2011/layout/ConvergingText"/>
    <dgm:cxn modelId="{AA30D78F-E5BC-444F-B628-64873FDB4B6A}" type="presParOf" srcId="{A35DF65C-D51F-46E0-A1C3-CD010C49E04D}" destId="{C0E000AE-4691-4058-B1C9-112DB957699A}" srcOrd="20" destOrd="0" presId="urn:microsoft.com/office/officeart/2011/layout/ConvergingText"/>
    <dgm:cxn modelId="{D3363D7F-ABB6-4A05-9DD6-67134A2B3B0E}" type="presParOf" srcId="{A35DF65C-D51F-46E0-A1C3-CD010C49E04D}" destId="{24649B75-A073-4AC1-B9EA-6102C02BFB66}" srcOrd="21" destOrd="0" presId="urn:microsoft.com/office/officeart/2011/layout/ConvergingText"/>
    <dgm:cxn modelId="{CF8EE1C8-E663-4873-A935-316F3F44599D}" type="presParOf" srcId="{A35DF65C-D51F-46E0-A1C3-CD010C49E04D}" destId="{10437B39-0830-4CB6-AB66-FE598C757952}" srcOrd="22" destOrd="0" presId="urn:microsoft.com/office/officeart/2011/layout/ConvergingText"/>
    <dgm:cxn modelId="{7E79A027-B4CB-4E01-B2AC-BF3A5F56D246}" type="presParOf" srcId="{A35DF65C-D51F-46E0-A1C3-CD010C49E04D}" destId="{99ADD640-0338-4021-9739-69C9AA238FF0}" srcOrd="23" destOrd="0" presId="urn:microsoft.com/office/officeart/2011/layout/ConvergingText"/>
    <dgm:cxn modelId="{43AD7B09-8A34-4FEE-87DF-72ECBE9CF261}" type="presParOf" srcId="{A35DF65C-D51F-46E0-A1C3-CD010C49E04D}" destId="{F9F0AE59-9EC6-47C2-B657-8F248A877DC8}" srcOrd="24" destOrd="0" presId="urn:microsoft.com/office/officeart/2011/layout/ConvergingText"/>
    <dgm:cxn modelId="{466BDB5D-720F-45F1-BC09-DC31BC0DAC76}" type="presParOf" srcId="{A35DF65C-D51F-46E0-A1C3-CD010C49E04D}" destId="{50E39572-3159-48C5-9B42-DB708E573F89}" srcOrd="25" destOrd="0" presId="urn:microsoft.com/office/officeart/2011/layout/ConvergingText"/>
    <dgm:cxn modelId="{E22A611F-7060-4EA1-B8A3-7CF0192929DE}" type="presParOf" srcId="{A35DF65C-D51F-46E0-A1C3-CD010C49E04D}" destId="{FDBACD8F-2CB5-46B9-A571-ED7DCFDD8DB0}" srcOrd="26" destOrd="0" presId="urn:microsoft.com/office/officeart/2011/layout/ConvergingText"/>
    <dgm:cxn modelId="{FA416135-14D8-4B45-A6FC-A89F42FA1679}" type="presParOf" srcId="{A35DF65C-D51F-46E0-A1C3-CD010C49E04D}" destId="{EB14AAC8-BFA6-4807-BD34-193B2DA5B304}" srcOrd="27" destOrd="0" presId="urn:microsoft.com/office/officeart/2011/layout/ConvergingText"/>
    <dgm:cxn modelId="{14BFAE30-A6FC-40B8-93DA-61AB89824C3A}" type="presParOf" srcId="{A35DF65C-D51F-46E0-A1C3-CD010C49E04D}" destId="{6C6500BE-4FED-4052-B76B-0359B501B976}" srcOrd="28" destOrd="0" presId="urn:microsoft.com/office/officeart/2011/layout/ConvergingText"/>
    <dgm:cxn modelId="{19E47D61-D88B-4796-BC03-E0F618306ADF}" type="presParOf" srcId="{A35DF65C-D51F-46E0-A1C3-CD010C49E04D}" destId="{AB380227-8632-4537-A2E4-80974C89EA11}" srcOrd="29" destOrd="0" presId="urn:microsoft.com/office/officeart/2011/layout/ConvergingText"/>
    <dgm:cxn modelId="{3FF4453D-29E6-4BD1-AF11-7B6C79C37CA8}" type="presParOf" srcId="{A35DF65C-D51F-46E0-A1C3-CD010C49E04D}" destId="{3FDACA81-AE4A-49E6-A335-7475F388F5CD}" srcOrd="30" destOrd="0" presId="urn:microsoft.com/office/officeart/2011/layout/ConvergingText"/>
    <dgm:cxn modelId="{FBD53806-61F5-47A0-B398-88C3CFE60ECA}" type="presParOf" srcId="{A35DF65C-D51F-46E0-A1C3-CD010C49E04D}" destId="{3319BC84-B937-40AB-AEF8-3D353ABD9E2C}" srcOrd="31" destOrd="0" presId="urn:microsoft.com/office/officeart/2011/layout/ConvergingText"/>
    <dgm:cxn modelId="{C7DC982B-55A3-4233-9709-E06EA8779806}" type="presParOf" srcId="{A35DF65C-D51F-46E0-A1C3-CD010C49E04D}" destId="{1AA1B6AF-1406-487F-80AD-070EA821AEDB}" srcOrd="32" destOrd="0" presId="urn:microsoft.com/office/officeart/2011/layout/ConvergingText"/>
    <dgm:cxn modelId="{B4260573-D9CB-44F9-A741-CB02F96E0579}" type="presParOf" srcId="{A35DF65C-D51F-46E0-A1C3-CD010C49E04D}" destId="{A58E7090-E1E0-432D-AE3F-E86AE618D233}" srcOrd="33" destOrd="0" presId="urn:microsoft.com/office/officeart/2011/layout/ConvergingText"/>
    <dgm:cxn modelId="{9D58D1BC-1DAB-4039-B0F5-49DADD85CD62}" type="presParOf" srcId="{A35DF65C-D51F-46E0-A1C3-CD010C49E04D}" destId="{6F1B21CC-273E-4BA6-A5B8-3A9542729464}" srcOrd="34" destOrd="0" presId="urn:microsoft.com/office/officeart/2011/layout/ConvergingText"/>
    <dgm:cxn modelId="{FDED49FC-4123-47E2-A474-2A60F82CDDC6}" type="presParOf" srcId="{A35DF65C-D51F-46E0-A1C3-CD010C49E04D}" destId="{313EBC26-6112-4479-8D7C-6AF0335EFBC8}" srcOrd="35" destOrd="0" presId="urn:microsoft.com/office/officeart/2011/layout/ConvergingText"/>
    <dgm:cxn modelId="{C23D1388-8E3E-4F84-86B6-6ADD25ADD299}" type="presParOf" srcId="{A35DF65C-D51F-46E0-A1C3-CD010C49E04D}" destId="{18897B35-34D2-4912-AC58-A31DEE341B28}" srcOrd="36" destOrd="0" presId="urn:microsoft.com/office/officeart/2011/layout/ConvergingText"/>
    <dgm:cxn modelId="{467C9D19-6B20-471D-A148-51467C796F82}" type="presParOf" srcId="{E6CF295C-6664-45F4-92F2-4DB418A2C46B}" destId="{2FED8632-1CBC-44F9-822A-8D10956D10F5}" srcOrd="1" destOrd="0" presId="urn:microsoft.com/office/officeart/2011/layout/ConvergingText"/>
    <dgm:cxn modelId="{242ACA62-2E7C-4E57-8E9E-CFAFC9A43483}" type="presParOf" srcId="{E6CF295C-6664-45F4-92F2-4DB418A2C46B}" destId="{AADD9F7E-A5EB-4BB8-B1AE-D6D6317F8722}" srcOrd="2" destOrd="0" presId="urn:microsoft.com/office/officeart/2011/layout/ConvergingText"/>
    <dgm:cxn modelId="{79335352-6291-4E30-911A-D076C3934120}" type="presParOf" srcId="{AADD9F7E-A5EB-4BB8-B1AE-D6D6317F8722}" destId="{1D668487-05FA-401B-BA01-A368EDC8B87C}" srcOrd="0" destOrd="0" presId="urn:microsoft.com/office/officeart/2011/layout/ConvergingText"/>
    <dgm:cxn modelId="{54BAE530-1BF5-4817-9B04-E4E0CA403722}" type="presParOf" srcId="{AADD9F7E-A5EB-4BB8-B1AE-D6D6317F8722}" destId="{F48366B7-D580-459B-8207-0C187F8534D2}" srcOrd="1" destOrd="0" presId="urn:microsoft.com/office/officeart/2011/layout/ConvergingText"/>
    <dgm:cxn modelId="{05DAB42C-33C2-444B-B032-A131AC0606A7}" type="presParOf" srcId="{AADD9F7E-A5EB-4BB8-B1AE-D6D6317F8722}" destId="{8287E270-7BB3-4DC0-99E6-8B77DE10A2F6}" srcOrd="2" destOrd="0" presId="urn:microsoft.com/office/officeart/2011/layout/ConvergingText"/>
    <dgm:cxn modelId="{5EAABDAE-2BC0-48F0-B7FF-1DB2A4EC619C}" type="presParOf" srcId="{AADD9F7E-A5EB-4BB8-B1AE-D6D6317F8722}" destId="{E57505E9-5DFA-4402-94D7-D2110E61B383}" srcOrd="3" destOrd="0" presId="urn:microsoft.com/office/officeart/2011/layout/ConvergingText"/>
    <dgm:cxn modelId="{F16F40BB-9C52-4CAC-9839-B63A31C9B7D4}" type="presParOf" srcId="{AADD9F7E-A5EB-4BB8-B1AE-D6D6317F8722}" destId="{34BE26F4-DE9E-4861-AA30-33FB56584AF2}" srcOrd="4" destOrd="0" presId="urn:microsoft.com/office/officeart/2011/layout/ConvergingText"/>
    <dgm:cxn modelId="{55B53BF6-110E-47E9-A8CA-BBEE281F318E}" type="presParOf" srcId="{AADD9F7E-A5EB-4BB8-B1AE-D6D6317F8722}" destId="{A47A84AF-F579-4592-9A26-6BB0D4C8541E}" srcOrd="5" destOrd="0" presId="urn:microsoft.com/office/officeart/2011/layout/ConvergingText"/>
    <dgm:cxn modelId="{F3A48EE4-6F69-412E-87B9-D7A586B3ED04}" type="presParOf" srcId="{AADD9F7E-A5EB-4BB8-B1AE-D6D6317F8722}" destId="{E8DB673E-EB3E-45AA-90E2-685479FA15B7}" srcOrd="6" destOrd="0" presId="urn:microsoft.com/office/officeart/2011/layout/ConvergingText"/>
    <dgm:cxn modelId="{1A9630BB-8EB3-4B8D-8F7E-DBC282BE1DCA}" type="presParOf" srcId="{AADD9F7E-A5EB-4BB8-B1AE-D6D6317F8722}" destId="{5E8B8702-2021-41AD-BD53-15C7EF99D3A0}" srcOrd="7" destOrd="0" presId="urn:microsoft.com/office/officeart/2011/layout/ConvergingText"/>
    <dgm:cxn modelId="{230E71A8-6C41-48F4-AA2C-97E5AE6AA501}" type="presParOf" srcId="{AADD9F7E-A5EB-4BB8-B1AE-D6D6317F8722}" destId="{D349D0C6-3FD8-4054-BC2E-BC4D6637E785}" srcOrd="8" destOrd="0" presId="urn:microsoft.com/office/officeart/2011/layout/ConvergingText"/>
    <dgm:cxn modelId="{FA4DFFD2-A428-4CC9-B141-4BB2107E925C}" type="presParOf" srcId="{AADD9F7E-A5EB-4BB8-B1AE-D6D6317F8722}" destId="{F04ACB86-EAD0-4CA0-90C7-50D5C1F7862E}" srcOrd="9" destOrd="0" presId="urn:microsoft.com/office/officeart/2011/layout/ConvergingText"/>
    <dgm:cxn modelId="{243975CE-9CB7-4CFF-8EEB-BA3A94A5D9D7}" type="presParOf" srcId="{AADD9F7E-A5EB-4BB8-B1AE-D6D6317F8722}" destId="{A9EC0711-C5F1-49E4-AC5E-577FFEBB251D}" srcOrd="10" destOrd="0" presId="urn:microsoft.com/office/officeart/2011/layout/ConvergingTex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D64DF9-2E3F-4859-92EF-8156BDF2BB92}">
      <dsp:nvSpPr>
        <dsp:cNvPr id="0" name=""/>
        <dsp:cNvSpPr/>
      </dsp:nvSpPr>
      <dsp:spPr>
        <a:xfrm>
          <a:off x="5123338" y="2499639"/>
          <a:ext cx="145397" cy="145395"/>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C782306-B51C-4F2B-9FB6-6F500A9F9DC0}">
      <dsp:nvSpPr>
        <dsp:cNvPr id="0" name=""/>
        <dsp:cNvSpPr/>
      </dsp:nvSpPr>
      <dsp:spPr>
        <a:xfrm>
          <a:off x="4856860" y="2499639"/>
          <a:ext cx="145397" cy="145395"/>
        </a:xfrm>
        <a:prstGeom prst="ellipse">
          <a:avLst/>
        </a:prstGeom>
        <a:gradFill rotWithShape="0">
          <a:gsLst>
            <a:gs pos="0">
              <a:schemeClr val="accent5">
                <a:hueOff val="-225770"/>
                <a:satOff val="905"/>
                <a:lumOff val="196"/>
                <a:alphaOff val="0"/>
                <a:shade val="51000"/>
                <a:satMod val="130000"/>
              </a:schemeClr>
            </a:gs>
            <a:gs pos="80000">
              <a:schemeClr val="accent5">
                <a:hueOff val="-225770"/>
                <a:satOff val="905"/>
                <a:lumOff val="196"/>
                <a:alphaOff val="0"/>
                <a:shade val="93000"/>
                <a:satMod val="130000"/>
              </a:schemeClr>
            </a:gs>
            <a:gs pos="100000">
              <a:schemeClr val="accent5">
                <a:hueOff val="-225770"/>
                <a:satOff val="905"/>
                <a:lumOff val="196"/>
                <a:alphaOff val="0"/>
                <a:shade val="94000"/>
                <a:satMod val="135000"/>
              </a:schemeClr>
            </a:gs>
          </a:gsLst>
          <a:lin ang="16200000" scaled="0"/>
        </a:gradFill>
        <a:ln w="9525" cap="flat" cmpd="sng" algn="ctr">
          <a:solidFill>
            <a:schemeClr val="accent5">
              <a:hueOff val="-225770"/>
              <a:satOff val="905"/>
              <a:lumOff val="19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47D2E81-A1A5-4E5C-AD0E-9E428648C1F3}">
      <dsp:nvSpPr>
        <dsp:cNvPr id="0" name=""/>
        <dsp:cNvSpPr/>
      </dsp:nvSpPr>
      <dsp:spPr>
        <a:xfrm>
          <a:off x="4590382" y="2499639"/>
          <a:ext cx="145397" cy="145395"/>
        </a:xfrm>
        <a:prstGeom prst="ellipse">
          <a:avLst/>
        </a:prstGeom>
        <a:gradFill rotWithShape="0">
          <a:gsLst>
            <a:gs pos="0">
              <a:schemeClr val="accent5">
                <a:hueOff val="-451540"/>
                <a:satOff val="1810"/>
                <a:lumOff val="392"/>
                <a:alphaOff val="0"/>
                <a:shade val="51000"/>
                <a:satMod val="130000"/>
              </a:schemeClr>
            </a:gs>
            <a:gs pos="80000">
              <a:schemeClr val="accent5">
                <a:hueOff val="-451540"/>
                <a:satOff val="1810"/>
                <a:lumOff val="392"/>
                <a:alphaOff val="0"/>
                <a:shade val="93000"/>
                <a:satMod val="130000"/>
              </a:schemeClr>
            </a:gs>
            <a:gs pos="100000">
              <a:schemeClr val="accent5">
                <a:hueOff val="-451540"/>
                <a:satOff val="1810"/>
                <a:lumOff val="392"/>
                <a:alphaOff val="0"/>
                <a:shade val="94000"/>
                <a:satMod val="135000"/>
              </a:schemeClr>
            </a:gs>
          </a:gsLst>
          <a:lin ang="16200000" scaled="0"/>
        </a:gradFill>
        <a:ln w="9525" cap="flat" cmpd="sng" algn="ctr">
          <a:solidFill>
            <a:schemeClr val="accent5">
              <a:hueOff val="-451540"/>
              <a:satOff val="1810"/>
              <a:lumOff val="392"/>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E1CC0EA-EA54-4883-9701-88F54FDBA7B2}">
      <dsp:nvSpPr>
        <dsp:cNvPr id="0" name=""/>
        <dsp:cNvSpPr/>
      </dsp:nvSpPr>
      <dsp:spPr>
        <a:xfrm>
          <a:off x="4324411" y="2499639"/>
          <a:ext cx="145397" cy="145395"/>
        </a:xfrm>
        <a:prstGeom prst="ellipse">
          <a:avLst/>
        </a:prstGeom>
        <a:gradFill rotWithShape="0">
          <a:gsLst>
            <a:gs pos="0">
              <a:schemeClr val="accent5">
                <a:hueOff val="-677310"/>
                <a:satOff val="2714"/>
                <a:lumOff val="588"/>
                <a:alphaOff val="0"/>
                <a:shade val="51000"/>
                <a:satMod val="130000"/>
              </a:schemeClr>
            </a:gs>
            <a:gs pos="80000">
              <a:schemeClr val="accent5">
                <a:hueOff val="-677310"/>
                <a:satOff val="2714"/>
                <a:lumOff val="588"/>
                <a:alphaOff val="0"/>
                <a:shade val="93000"/>
                <a:satMod val="130000"/>
              </a:schemeClr>
            </a:gs>
            <a:gs pos="100000">
              <a:schemeClr val="accent5">
                <a:hueOff val="-677310"/>
                <a:satOff val="2714"/>
                <a:lumOff val="588"/>
                <a:alphaOff val="0"/>
                <a:shade val="94000"/>
                <a:satMod val="135000"/>
              </a:schemeClr>
            </a:gs>
          </a:gsLst>
          <a:lin ang="16200000" scaled="0"/>
        </a:gradFill>
        <a:ln w="9525" cap="flat" cmpd="sng" algn="ctr">
          <a:solidFill>
            <a:schemeClr val="accent5">
              <a:hueOff val="-677310"/>
              <a:satOff val="2714"/>
              <a:lumOff val="58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BE729E71-0073-4260-8A3E-0FF75C29F0DD}">
      <dsp:nvSpPr>
        <dsp:cNvPr id="0" name=""/>
        <dsp:cNvSpPr/>
      </dsp:nvSpPr>
      <dsp:spPr>
        <a:xfrm>
          <a:off x="4057933" y="2499639"/>
          <a:ext cx="145397" cy="145395"/>
        </a:xfrm>
        <a:prstGeom prst="ellipse">
          <a:avLst/>
        </a:prstGeom>
        <a:gradFill rotWithShape="0">
          <a:gsLst>
            <a:gs pos="0">
              <a:schemeClr val="accent5">
                <a:hueOff val="-903080"/>
                <a:satOff val="3619"/>
                <a:lumOff val="784"/>
                <a:alphaOff val="0"/>
                <a:shade val="51000"/>
                <a:satMod val="130000"/>
              </a:schemeClr>
            </a:gs>
            <a:gs pos="80000">
              <a:schemeClr val="accent5">
                <a:hueOff val="-903080"/>
                <a:satOff val="3619"/>
                <a:lumOff val="784"/>
                <a:alphaOff val="0"/>
                <a:shade val="93000"/>
                <a:satMod val="130000"/>
              </a:schemeClr>
            </a:gs>
            <a:gs pos="100000">
              <a:schemeClr val="accent5">
                <a:hueOff val="-903080"/>
                <a:satOff val="3619"/>
                <a:lumOff val="784"/>
                <a:alphaOff val="0"/>
                <a:shade val="94000"/>
                <a:satMod val="135000"/>
              </a:schemeClr>
            </a:gs>
          </a:gsLst>
          <a:lin ang="16200000" scaled="0"/>
        </a:gradFill>
        <a:ln w="9525" cap="flat" cmpd="sng" algn="ctr">
          <a:solidFill>
            <a:schemeClr val="accent5">
              <a:hueOff val="-903080"/>
              <a:satOff val="3619"/>
              <a:lumOff val="784"/>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998FB33C-54D1-48C4-858A-5628C46BA8F5}">
      <dsp:nvSpPr>
        <dsp:cNvPr id="0" name=""/>
        <dsp:cNvSpPr/>
      </dsp:nvSpPr>
      <dsp:spPr>
        <a:xfrm>
          <a:off x="3646058" y="2426941"/>
          <a:ext cx="290795" cy="291029"/>
        </a:xfrm>
        <a:prstGeom prst="ellipse">
          <a:avLst/>
        </a:prstGeom>
        <a:gradFill rotWithShape="0">
          <a:gsLst>
            <a:gs pos="0">
              <a:schemeClr val="accent5">
                <a:hueOff val="-1128850"/>
                <a:satOff val="4524"/>
                <a:lumOff val="980"/>
                <a:alphaOff val="0"/>
                <a:shade val="51000"/>
                <a:satMod val="130000"/>
              </a:schemeClr>
            </a:gs>
            <a:gs pos="80000">
              <a:schemeClr val="accent5">
                <a:hueOff val="-1128850"/>
                <a:satOff val="4524"/>
                <a:lumOff val="980"/>
                <a:alphaOff val="0"/>
                <a:shade val="93000"/>
                <a:satMod val="130000"/>
              </a:schemeClr>
            </a:gs>
            <a:gs pos="100000">
              <a:schemeClr val="accent5">
                <a:hueOff val="-1128850"/>
                <a:satOff val="4524"/>
                <a:lumOff val="980"/>
                <a:alphaOff val="0"/>
                <a:shade val="94000"/>
                <a:satMod val="135000"/>
              </a:schemeClr>
            </a:gs>
          </a:gsLst>
          <a:lin ang="16200000" scaled="0"/>
        </a:gradFill>
        <a:ln w="9525" cap="flat" cmpd="sng" algn="ctr">
          <a:solidFill>
            <a:schemeClr val="accent5">
              <a:hueOff val="-1128850"/>
              <a:satOff val="4524"/>
              <a:lumOff val="98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02C3A2A-1732-4569-AA24-D2173DB48663}">
      <dsp:nvSpPr>
        <dsp:cNvPr id="0" name=""/>
        <dsp:cNvSpPr/>
      </dsp:nvSpPr>
      <dsp:spPr>
        <a:xfrm>
          <a:off x="4886243" y="2199282"/>
          <a:ext cx="145397" cy="145395"/>
        </a:xfrm>
        <a:prstGeom prst="ellipse">
          <a:avLst/>
        </a:prstGeom>
        <a:gradFill rotWithShape="0">
          <a:gsLst>
            <a:gs pos="0">
              <a:schemeClr val="accent5">
                <a:hueOff val="-1354620"/>
                <a:satOff val="5429"/>
                <a:lumOff val="1177"/>
                <a:alphaOff val="0"/>
                <a:shade val="51000"/>
                <a:satMod val="130000"/>
              </a:schemeClr>
            </a:gs>
            <a:gs pos="80000">
              <a:schemeClr val="accent5">
                <a:hueOff val="-1354620"/>
                <a:satOff val="5429"/>
                <a:lumOff val="1177"/>
                <a:alphaOff val="0"/>
                <a:shade val="93000"/>
                <a:satMod val="130000"/>
              </a:schemeClr>
            </a:gs>
            <a:gs pos="100000">
              <a:schemeClr val="accent5">
                <a:hueOff val="-1354620"/>
                <a:satOff val="5429"/>
                <a:lumOff val="1177"/>
                <a:alphaOff val="0"/>
                <a:shade val="94000"/>
                <a:satMod val="135000"/>
              </a:schemeClr>
            </a:gs>
          </a:gsLst>
          <a:lin ang="16200000" scaled="0"/>
        </a:gradFill>
        <a:ln w="9525" cap="flat" cmpd="sng" algn="ctr">
          <a:solidFill>
            <a:schemeClr val="accent5">
              <a:hueOff val="-1354620"/>
              <a:satOff val="5429"/>
              <a:lumOff val="117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8B5E646C-5421-42B3-A339-FD5554E755B5}">
      <dsp:nvSpPr>
        <dsp:cNvPr id="0" name=""/>
        <dsp:cNvSpPr/>
      </dsp:nvSpPr>
      <dsp:spPr>
        <a:xfrm>
          <a:off x="4886243" y="2802147"/>
          <a:ext cx="145397" cy="145395"/>
        </a:xfrm>
        <a:prstGeom prst="ellipse">
          <a:avLst/>
        </a:prstGeom>
        <a:gradFill rotWithShape="0">
          <a:gsLst>
            <a:gs pos="0">
              <a:schemeClr val="accent5">
                <a:hueOff val="-1580389"/>
                <a:satOff val="6334"/>
                <a:lumOff val="1373"/>
                <a:alphaOff val="0"/>
                <a:shade val="51000"/>
                <a:satMod val="130000"/>
              </a:schemeClr>
            </a:gs>
            <a:gs pos="80000">
              <a:schemeClr val="accent5">
                <a:hueOff val="-1580389"/>
                <a:satOff val="6334"/>
                <a:lumOff val="1373"/>
                <a:alphaOff val="0"/>
                <a:shade val="93000"/>
                <a:satMod val="130000"/>
              </a:schemeClr>
            </a:gs>
            <a:gs pos="100000">
              <a:schemeClr val="accent5">
                <a:hueOff val="-1580389"/>
                <a:satOff val="6334"/>
                <a:lumOff val="1373"/>
                <a:alphaOff val="0"/>
                <a:shade val="94000"/>
                <a:satMod val="135000"/>
              </a:schemeClr>
            </a:gs>
          </a:gsLst>
          <a:lin ang="16200000" scaled="0"/>
        </a:gradFill>
        <a:ln w="9525" cap="flat" cmpd="sng" algn="ctr">
          <a:solidFill>
            <a:schemeClr val="accent5">
              <a:hueOff val="-1580389"/>
              <a:satOff val="6334"/>
              <a:lumOff val="1373"/>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945F8E28-D210-4992-8862-6471C38549C9}">
      <dsp:nvSpPr>
        <dsp:cNvPr id="0" name=""/>
        <dsp:cNvSpPr/>
      </dsp:nvSpPr>
      <dsp:spPr>
        <a:xfrm>
          <a:off x="5015936" y="2329851"/>
          <a:ext cx="145397" cy="145395"/>
        </a:xfrm>
        <a:prstGeom prst="ellipse">
          <a:avLst/>
        </a:prstGeom>
        <a:gradFill rotWithShape="0">
          <a:gsLst>
            <a:gs pos="0">
              <a:schemeClr val="accent5">
                <a:hueOff val="-1806159"/>
                <a:satOff val="7238"/>
                <a:lumOff val="1569"/>
                <a:alphaOff val="0"/>
                <a:shade val="51000"/>
                <a:satMod val="130000"/>
              </a:schemeClr>
            </a:gs>
            <a:gs pos="80000">
              <a:schemeClr val="accent5">
                <a:hueOff val="-1806159"/>
                <a:satOff val="7238"/>
                <a:lumOff val="1569"/>
                <a:alphaOff val="0"/>
                <a:shade val="93000"/>
                <a:satMod val="130000"/>
              </a:schemeClr>
            </a:gs>
            <a:gs pos="100000">
              <a:schemeClr val="accent5">
                <a:hueOff val="-1806159"/>
                <a:satOff val="7238"/>
                <a:lumOff val="1569"/>
                <a:alphaOff val="0"/>
                <a:shade val="94000"/>
                <a:satMod val="135000"/>
              </a:schemeClr>
            </a:gs>
          </a:gsLst>
          <a:lin ang="16200000" scaled="0"/>
        </a:gradFill>
        <a:ln w="9525" cap="flat" cmpd="sng" algn="ctr">
          <a:solidFill>
            <a:schemeClr val="accent5">
              <a:hueOff val="-1806159"/>
              <a:satOff val="7238"/>
              <a:lumOff val="156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57A4D8A8-E99C-457A-B330-D4F51BC8528E}">
      <dsp:nvSpPr>
        <dsp:cNvPr id="0" name=""/>
        <dsp:cNvSpPr/>
      </dsp:nvSpPr>
      <dsp:spPr>
        <a:xfrm>
          <a:off x="5024548" y="2672295"/>
          <a:ext cx="145397" cy="145395"/>
        </a:xfrm>
        <a:prstGeom prst="ellipse">
          <a:avLst/>
        </a:prstGeom>
        <a:gradFill rotWithShape="0">
          <a:gsLst>
            <a:gs pos="0">
              <a:schemeClr val="accent5">
                <a:hueOff val="-2031929"/>
                <a:satOff val="8143"/>
                <a:lumOff val="1765"/>
                <a:alphaOff val="0"/>
                <a:shade val="51000"/>
                <a:satMod val="130000"/>
              </a:schemeClr>
            </a:gs>
            <a:gs pos="80000">
              <a:schemeClr val="accent5">
                <a:hueOff val="-2031929"/>
                <a:satOff val="8143"/>
                <a:lumOff val="1765"/>
                <a:alphaOff val="0"/>
                <a:shade val="93000"/>
                <a:satMod val="130000"/>
              </a:schemeClr>
            </a:gs>
            <a:gs pos="100000">
              <a:schemeClr val="accent5">
                <a:hueOff val="-2031929"/>
                <a:satOff val="8143"/>
                <a:lumOff val="1765"/>
                <a:alphaOff val="0"/>
                <a:shade val="94000"/>
                <a:satMod val="135000"/>
              </a:schemeClr>
            </a:gs>
          </a:gsLst>
          <a:lin ang="16200000" scaled="0"/>
        </a:gradFill>
        <a:ln w="9525" cap="flat" cmpd="sng" algn="ctr">
          <a:solidFill>
            <a:schemeClr val="accent5">
              <a:hueOff val="-2031929"/>
              <a:satOff val="8143"/>
              <a:lumOff val="1765"/>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D9C6B2F-1DC4-4D45-90E4-54B6C5C1AD9C}">
      <dsp:nvSpPr>
        <dsp:cNvPr id="0" name=""/>
        <dsp:cNvSpPr/>
      </dsp:nvSpPr>
      <dsp:spPr>
        <a:xfrm>
          <a:off x="1971732" y="2074258"/>
          <a:ext cx="1561120" cy="832667"/>
        </a:xfrm>
        <a:prstGeom prst="ellipse">
          <a:avLst/>
        </a:prstGeom>
        <a:gradFill rotWithShape="0">
          <a:gsLst>
            <a:gs pos="0">
              <a:schemeClr val="accent5">
                <a:hueOff val="-2257699"/>
                <a:satOff val="9048"/>
                <a:lumOff val="1961"/>
                <a:alphaOff val="0"/>
                <a:shade val="51000"/>
                <a:satMod val="130000"/>
              </a:schemeClr>
            </a:gs>
            <a:gs pos="80000">
              <a:schemeClr val="accent5">
                <a:hueOff val="-2257699"/>
                <a:satOff val="9048"/>
                <a:lumOff val="1961"/>
                <a:alphaOff val="0"/>
                <a:shade val="93000"/>
                <a:satMod val="130000"/>
              </a:schemeClr>
            </a:gs>
            <a:gs pos="100000">
              <a:schemeClr val="accent5">
                <a:hueOff val="-2257699"/>
                <a:satOff val="9048"/>
                <a:lumOff val="1961"/>
                <a:alphaOff val="0"/>
                <a:shade val="94000"/>
                <a:satMod val="135000"/>
              </a:schemeClr>
            </a:gs>
          </a:gsLst>
          <a:lin ang="16200000" scaled="0"/>
        </a:gradFill>
        <a:ln w="9525" cap="flat" cmpd="sng" algn="ctr">
          <a:solidFill>
            <a:schemeClr val="accent5">
              <a:hueOff val="-2257699"/>
              <a:satOff val="9048"/>
              <a:lumOff val="1961"/>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Solution/s</a:t>
          </a:r>
        </a:p>
      </dsp:txBody>
      <dsp:txXfrm>
        <a:off x="2200353" y="2196199"/>
        <a:ext cx="1103878" cy="588785"/>
      </dsp:txXfrm>
    </dsp:sp>
    <dsp:sp modelId="{1CFA7D56-009F-499B-B9B2-FF3C959F44F3}">
      <dsp:nvSpPr>
        <dsp:cNvPr id="0" name=""/>
        <dsp:cNvSpPr/>
      </dsp:nvSpPr>
      <dsp:spPr>
        <a:xfrm>
          <a:off x="1943335" y="1710486"/>
          <a:ext cx="290795" cy="291029"/>
        </a:xfrm>
        <a:prstGeom prst="ellipse">
          <a:avLst/>
        </a:prstGeom>
        <a:gradFill rotWithShape="0">
          <a:gsLst>
            <a:gs pos="0">
              <a:schemeClr val="accent5">
                <a:hueOff val="-2483469"/>
                <a:satOff val="9953"/>
                <a:lumOff val="2157"/>
                <a:alphaOff val="0"/>
                <a:shade val="51000"/>
                <a:satMod val="130000"/>
              </a:schemeClr>
            </a:gs>
            <a:gs pos="80000">
              <a:schemeClr val="accent5">
                <a:hueOff val="-2483469"/>
                <a:satOff val="9953"/>
                <a:lumOff val="2157"/>
                <a:alphaOff val="0"/>
                <a:shade val="93000"/>
                <a:satMod val="130000"/>
              </a:schemeClr>
            </a:gs>
            <a:gs pos="100000">
              <a:schemeClr val="accent5">
                <a:hueOff val="-2483469"/>
                <a:satOff val="9953"/>
                <a:lumOff val="2157"/>
                <a:alphaOff val="0"/>
                <a:shade val="94000"/>
                <a:satMod val="135000"/>
              </a:schemeClr>
            </a:gs>
          </a:gsLst>
          <a:lin ang="16200000" scaled="0"/>
        </a:gradFill>
        <a:ln w="9525" cap="flat" cmpd="sng" algn="ctr">
          <a:solidFill>
            <a:schemeClr val="accent5">
              <a:hueOff val="-2483469"/>
              <a:satOff val="9953"/>
              <a:lumOff val="215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8D82B67E-8997-4B34-B51E-558440A8E40B}">
      <dsp:nvSpPr>
        <dsp:cNvPr id="0" name=""/>
        <dsp:cNvSpPr/>
      </dsp:nvSpPr>
      <dsp:spPr>
        <a:xfrm>
          <a:off x="1756902" y="1556960"/>
          <a:ext cx="145397" cy="145395"/>
        </a:xfrm>
        <a:prstGeom prst="ellipse">
          <a:avLst/>
        </a:prstGeom>
        <a:gradFill rotWithShape="0">
          <a:gsLst>
            <a:gs pos="0">
              <a:schemeClr val="accent5">
                <a:hueOff val="-2709239"/>
                <a:satOff val="10858"/>
                <a:lumOff val="2353"/>
                <a:alphaOff val="0"/>
                <a:shade val="51000"/>
                <a:satMod val="130000"/>
              </a:schemeClr>
            </a:gs>
            <a:gs pos="80000">
              <a:schemeClr val="accent5">
                <a:hueOff val="-2709239"/>
                <a:satOff val="10858"/>
                <a:lumOff val="2353"/>
                <a:alphaOff val="0"/>
                <a:shade val="93000"/>
                <a:satMod val="130000"/>
              </a:schemeClr>
            </a:gs>
            <a:gs pos="100000">
              <a:schemeClr val="accent5">
                <a:hueOff val="-2709239"/>
                <a:satOff val="10858"/>
                <a:lumOff val="2353"/>
                <a:alphaOff val="0"/>
                <a:shade val="94000"/>
                <a:satMod val="135000"/>
              </a:schemeClr>
            </a:gs>
          </a:gsLst>
          <a:lin ang="16200000" scaled="0"/>
        </a:gradFill>
        <a:ln w="9525" cap="flat" cmpd="sng" algn="ctr">
          <a:solidFill>
            <a:schemeClr val="accent5">
              <a:hueOff val="-2709239"/>
              <a:satOff val="10858"/>
              <a:lumOff val="2353"/>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8D52D239-D5B3-4C4D-8739-70EE129DE3D5}">
      <dsp:nvSpPr>
        <dsp:cNvPr id="0" name=""/>
        <dsp:cNvSpPr/>
      </dsp:nvSpPr>
      <dsp:spPr>
        <a:xfrm>
          <a:off x="1446349" y="1556960"/>
          <a:ext cx="145397" cy="145395"/>
        </a:xfrm>
        <a:prstGeom prst="ellipse">
          <a:avLst/>
        </a:prstGeom>
        <a:gradFill rotWithShape="0">
          <a:gsLst>
            <a:gs pos="0">
              <a:schemeClr val="accent5">
                <a:hueOff val="-2935009"/>
                <a:satOff val="11762"/>
                <a:lumOff val="2549"/>
                <a:alphaOff val="0"/>
                <a:shade val="51000"/>
                <a:satMod val="130000"/>
              </a:schemeClr>
            </a:gs>
            <a:gs pos="80000">
              <a:schemeClr val="accent5">
                <a:hueOff val="-2935009"/>
                <a:satOff val="11762"/>
                <a:lumOff val="2549"/>
                <a:alphaOff val="0"/>
                <a:shade val="93000"/>
                <a:satMod val="130000"/>
              </a:schemeClr>
            </a:gs>
            <a:gs pos="100000">
              <a:schemeClr val="accent5">
                <a:hueOff val="-2935009"/>
                <a:satOff val="11762"/>
                <a:lumOff val="2549"/>
                <a:alphaOff val="0"/>
                <a:shade val="94000"/>
                <a:satMod val="135000"/>
              </a:schemeClr>
            </a:gs>
          </a:gsLst>
          <a:lin ang="16200000" scaled="0"/>
        </a:gradFill>
        <a:ln w="9525" cap="flat" cmpd="sng" algn="ctr">
          <a:solidFill>
            <a:schemeClr val="accent5">
              <a:hueOff val="-2935009"/>
              <a:satOff val="11762"/>
              <a:lumOff val="254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85814B7C-361D-48AF-9763-3E8058C204D7}">
      <dsp:nvSpPr>
        <dsp:cNvPr id="0" name=""/>
        <dsp:cNvSpPr/>
      </dsp:nvSpPr>
      <dsp:spPr>
        <a:xfrm>
          <a:off x="1135796" y="1556960"/>
          <a:ext cx="145397" cy="145395"/>
        </a:xfrm>
        <a:prstGeom prst="ellipse">
          <a:avLst/>
        </a:prstGeom>
        <a:gradFill rotWithShape="0">
          <a:gsLst>
            <a:gs pos="0">
              <a:schemeClr val="accent5">
                <a:hueOff val="-3160779"/>
                <a:satOff val="12667"/>
                <a:lumOff val="2745"/>
                <a:alphaOff val="0"/>
                <a:shade val="51000"/>
                <a:satMod val="130000"/>
              </a:schemeClr>
            </a:gs>
            <a:gs pos="80000">
              <a:schemeClr val="accent5">
                <a:hueOff val="-3160779"/>
                <a:satOff val="12667"/>
                <a:lumOff val="2745"/>
                <a:alphaOff val="0"/>
                <a:shade val="93000"/>
                <a:satMod val="130000"/>
              </a:schemeClr>
            </a:gs>
            <a:gs pos="100000">
              <a:schemeClr val="accent5">
                <a:hueOff val="-3160779"/>
                <a:satOff val="12667"/>
                <a:lumOff val="2745"/>
                <a:alphaOff val="0"/>
                <a:shade val="94000"/>
                <a:satMod val="135000"/>
              </a:schemeClr>
            </a:gs>
          </a:gsLst>
          <a:lin ang="16200000" scaled="0"/>
        </a:gradFill>
        <a:ln w="9525" cap="flat" cmpd="sng" algn="ctr">
          <a:solidFill>
            <a:schemeClr val="accent5">
              <a:hueOff val="-3160779"/>
              <a:satOff val="12667"/>
              <a:lumOff val="2745"/>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8F147657-9C3C-4900-87BB-B7297B533148}">
      <dsp:nvSpPr>
        <dsp:cNvPr id="0" name=""/>
        <dsp:cNvSpPr/>
      </dsp:nvSpPr>
      <dsp:spPr>
        <a:xfrm>
          <a:off x="825243" y="1556960"/>
          <a:ext cx="145397" cy="145395"/>
        </a:xfrm>
        <a:prstGeom prst="ellipse">
          <a:avLst/>
        </a:prstGeom>
        <a:gradFill rotWithShape="0">
          <a:gsLst>
            <a:gs pos="0">
              <a:schemeClr val="accent5">
                <a:hueOff val="-3386549"/>
                <a:satOff val="13572"/>
                <a:lumOff val="2941"/>
                <a:alphaOff val="0"/>
                <a:shade val="51000"/>
                <a:satMod val="130000"/>
              </a:schemeClr>
            </a:gs>
            <a:gs pos="80000">
              <a:schemeClr val="accent5">
                <a:hueOff val="-3386549"/>
                <a:satOff val="13572"/>
                <a:lumOff val="2941"/>
                <a:alphaOff val="0"/>
                <a:shade val="93000"/>
                <a:satMod val="130000"/>
              </a:schemeClr>
            </a:gs>
            <a:gs pos="100000">
              <a:schemeClr val="accent5">
                <a:hueOff val="-3386549"/>
                <a:satOff val="13572"/>
                <a:lumOff val="2941"/>
                <a:alphaOff val="0"/>
                <a:shade val="94000"/>
                <a:satMod val="135000"/>
              </a:schemeClr>
            </a:gs>
          </a:gsLst>
          <a:lin ang="16200000" scaled="0"/>
        </a:gradFill>
        <a:ln w="9525" cap="flat" cmpd="sng" algn="ctr">
          <a:solidFill>
            <a:schemeClr val="accent5">
              <a:hueOff val="-3386549"/>
              <a:satOff val="13572"/>
              <a:lumOff val="2941"/>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99EDF7D6-3618-4011-96C5-410312E12F28}">
      <dsp:nvSpPr>
        <dsp:cNvPr id="0" name=""/>
        <dsp:cNvSpPr/>
      </dsp:nvSpPr>
      <dsp:spPr>
        <a:xfrm>
          <a:off x="514183" y="1556960"/>
          <a:ext cx="145397" cy="145395"/>
        </a:xfrm>
        <a:prstGeom prst="ellipse">
          <a:avLst/>
        </a:prstGeom>
        <a:gradFill rotWithShape="0">
          <a:gsLst>
            <a:gs pos="0">
              <a:schemeClr val="accent5">
                <a:hueOff val="-3612319"/>
                <a:satOff val="14477"/>
                <a:lumOff val="3137"/>
                <a:alphaOff val="0"/>
                <a:shade val="51000"/>
                <a:satMod val="130000"/>
              </a:schemeClr>
            </a:gs>
            <a:gs pos="80000">
              <a:schemeClr val="accent5">
                <a:hueOff val="-3612319"/>
                <a:satOff val="14477"/>
                <a:lumOff val="3137"/>
                <a:alphaOff val="0"/>
                <a:shade val="93000"/>
                <a:satMod val="130000"/>
              </a:schemeClr>
            </a:gs>
            <a:gs pos="100000">
              <a:schemeClr val="accent5">
                <a:hueOff val="-3612319"/>
                <a:satOff val="14477"/>
                <a:lumOff val="3137"/>
                <a:alphaOff val="0"/>
                <a:shade val="94000"/>
                <a:satMod val="135000"/>
              </a:schemeClr>
            </a:gs>
          </a:gsLst>
          <a:lin ang="16200000" scaled="0"/>
        </a:gradFill>
        <a:ln w="9525" cap="flat" cmpd="sng" algn="ctr">
          <a:solidFill>
            <a:schemeClr val="accent5">
              <a:hueOff val="-3612319"/>
              <a:satOff val="14477"/>
              <a:lumOff val="313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D056A629-5106-4315-841A-AA56EF228508}">
      <dsp:nvSpPr>
        <dsp:cNvPr id="0" name=""/>
        <dsp:cNvSpPr/>
      </dsp:nvSpPr>
      <dsp:spPr>
        <a:xfrm>
          <a:off x="203630" y="1556960"/>
          <a:ext cx="145397" cy="145395"/>
        </a:xfrm>
        <a:prstGeom prst="ellipse">
          <a:avLst/>
        </a:prstGeom>
        <a:gradFill rotWithShape="0">
          <a:gsLst>
            <a:gs pos="0">
              <a:schemeClr val="accent5">
                <a:hueOff val="-3838088"/>
                <a:satOff val="15382"/>
                <a:lumOff val="3334"/>
                <a:alphaOff val="0"/>
                <a:shade val="51000"/>
                <a:satMod val="130000"/>
              </a:schemeClr>
            </a:gs>
            <a:gs pos="80000">
              <a:schemeClr val="accent5">
                <a:hueOff val="-3838088"/>
                <a:satOff val="15382"/>
                <a:lumOff val="3334"/>
                <a:alphaOff val="0"/>
                <a:shade val="93000"/>
                <a:satMod val="130000"/>
              </a:schemeClr>
            </a:gs>
            <a:gs pos="100000">
              <a:schemeClr val="accent5">
                <a:hueOff val="-3838088"/>
                <a:satOff val="15382"/>
                <a:lumOff val="3334"/>
                <a:alphaOff val="0"/>
                <a:shade val="94000"/>
                <a:satMod val="135000"/>
              </a:schemeClr>
            </a:gs>
          </a:gsLst>
          <a:lin ang="16200000" scaled="0"/>
        </a:gradFill>
        <a:ln w="9525" cap="flat" cmpd="sng" algn="ctr">
          <a:solidFill>
            <a:schemeClr val="accent5">
              <a:hueOff val="-3838088"/>
              <a:satOff val="15382"/>
              <a:lumOff val="3334"/>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0E000AE-4691-4058-B1C9-112DB957699A}">
      <dsp:nvSpPr>
        <dsp:cNvPr id="0" name=""/>
        <dsp:cNvSpPr/>
      </dsp:nvSpPr>
      <dsp:spPr>
        <a:xfrm>
          <a:off x="202617" y="1181754"/>
          <a:ext cx="1704242" cy="374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ctr" defTabSz="889000">
            <a:lnSpc>
              <a:spcPct val="90000"/>
            </a:lnSpc>
            <a:spcBef>
              <a:spcPct val="0"/>
            </a:spcBef>
            <a:spcAft>
              <a:spcPct val="35000"/>
            </a:spcAft>
            <a:buNone/>
          </a:pPr>
          <a:r>
            <a:rPr lang="en-US" sz="2000" kern="1200" dirty="0"/>
            <a:t>Pilot action 1</a:t>
          </a:r>
        </a:p>
      </dsp:txBody>
      <dsp:txXfrm>
        <a:off x="202617" y="1181754"/>
        <a:ext cx="1704242" cy="374010"/>
      </dsp:txXfrm>
    </dsp:sp>
    <dsp:sp modelId="{24649B75-A073-4AC1-B9EA-6102C02BFB66}">
      <dsp:nvSpPr>
        <dsp:cNvPr id="0" name=""/>
        <dsp:cNvSpPr/>
      </dsp:nvSpPr>
      <dsp:spPr>
        <a:xfrm>
          <a:off x="1641395" y="2426941"/>
          <a:ext cx="290795" cy="291029"/>
        </a:xfrm>
        <a:prstGeom prst="ellipse">
          <a:avLst/>
        </a:prstGeom>
        <a:gradFill rotWithShape="0">
          <a:gsLst>
            <a:gs pos="0">
              <a:schemeClr val="accent5">
                <a:hueOff val="-4515398"/>
                <a:satOff val="18096"/>
                <a:lumOff val="3922"/>
                <a:alphaOff val="0"/>
                <a:shade val="51000"/>
                <a:satMod val="130000"/>
              </a:schemeClr>
            </a:gs>
            <a:gs pos="80000">
              <a:schemeClr val="accent5">
                <a:hueOff val="-4515398"/>
                <a:satOff val="18096"/>
                <a:lumOff val="3922"/>
                <a:alphaOff val="0"/>
                <a:shade val="93000"/>
                <a:satMod val="130000"/>
              </a:schemeClr>
            </a:gs>
            <a:gs pos="100000">
              <a:schemeClr val="accent5">
                <a:hueOff val="-4515398"/>
                <a:satOff val="18096"/>
                <a:lumOff val="3922"/>
                <a:alphaOff val="0"/>
                <a:shade val="94000"/>
                <a:satMod val="135000"/>
              </a:schemeClr>
            </a:gs>
          </a:gsLst>
          <a:lin ang="16200000" scaled="0"/>
        </a:gradFill>
        <a:ln w="9525" cap="flat" cmpd="sng" algn="ctr">
          <a:solidFill>
            <a:schemeClr val="accent5">
              <a:hueOff val="-4515398"/>
              <a:satOff val="18096"/>
              <a:lumOff val="3922"/>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0437B39-0830-4CB6-AB66-FE598C757952}">
      <dsp:nvSpPr>
        <dsp:cNvPr id="0" name=""/>
        <dsp:cNvSpPr/>
      </dsp:nvSpPr>
      <dsp:spPr>
        <a:xfrm>
          <a:off x="1353639" y="2499639"/>
          <a:ext cx="145397" cy="145395"/>
        </a:xfrm>
        <a:prstGeom prst="ellipse">
          <a:avLst/>
        </a:prstGeom>
        <a:gradFill rotWithShape="0">
          <a:gsLst>
            <a:gs pos="0">
              <a:schemeClr val="accent5">
                <a:hueOff val="-4741168"/>
                <a:satOff val="19001"/>
                <a:lumOff val="4118"/>
                <a:alphaOff val="0"/>
                <a:shade val="51000"/>
                <a:satMod val="130000"/>
              </a:schemeClr>
            </a:gs>
            <a:gs pos="80000">
              <a:schemeClr val="accent5">
                <a:hueOff val="-4741168"/>
                <a:satOff val="19001"/>
                <a:lumOff val="4118"/>
                <a:alphaOff val="0"/>
                <a:shade val="93000"/>
                <a:satMod val="130000"/>
              </a:schemeClr>
            </a:gs>
            <a:gs pos="100000">
              <a:schemeClr val="accent5">
                <a:hueOff val="-4741168"/>
                <a:satOff val="19001"/>
                <a:lumOff val="4118"/>
                <a:alphaOff val="0"/>
                <a:shade val="94000"/>
                <a:satMod val="135000"/>
              </a:schemeClr>
            </a:gs>
          </a:gsLst>
          <a:lin ang="16200000" scaled="0"/>
        </a:gradFill>
        <a:ln w="9525" cap="flat" cmpd="sng" algn="ctr">
          <a:solidFill>
            <a:schemeClr val="accent5">
              <a:hueOff val="-4741168"/>
              <a:satOff val="19001"/>
              <a:lumOff val="411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99ADD640-0338-4021-9739-69C9AA238FF0}">
      <dsp:nvSpPr>
        <dsp:cNvPr id="0" name=""/>
        <dsp:cNvSpPr/>
      </dsp:nvSpPr>
      <dsp:spPr>
        <a:xfrm>
          <a:off x="1066390" y="2499639"/>
          <a:ext cx="145397" cy="145395"/>
        </a:xfrm>
        <a:prstGeom prst="ellipse">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w="9525" cap="flat" cmpd="sng" algn="ctr">
          <a:solidFill>
            <a:schemeClr val="accent5">
              <a:hueOff val="-4966938"/>
              <a:satOff val="19906"/>
              <a:lumOff val="4314"/>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9F0AE59-9EC6-47C2-B657-8F248A877DC8}">
      <dsp:nvSpPr>
        <dsp:cNvPr id="0" name=""/>
        <dsp:cNvSpPr/>
      </dsp:nvSpPr>
      <dsp:spPr>
        <a:xfrm>
          <a:off x="778635" y="2499639"/>
          <a:ext cx="145397" cy="145395"/>
        </a:xfrm>
        <a:prstGeom prst="ellipse">
          <a:avLst/>
        </a:prstGeom>
        <a:gradFill rotWithShape="0">
          <a:gsLst>
            <a:gs pos="0">
              <a:schemeClr val="accent5">
                <a:hueOff val="-5192708"/>
                <a:satOff val="20810"/>
                <a:lumOff val="4510"/>
                <a:alphaOff val="0"/>
                <a:shade val="51000"/>
                <a:satMod val="130000"/>
              </a:schemeClr>
            </a:gs>
            <a:gs pos="80000">
              <a:schemeClr val="accent5">
                <a:hueOff val="-5192708"/>
                <a:satOff val="20810"/>
                <a:lumOff val="4510"/>
                <a:alphaOff val="0"/>
                <a:shade val="93000"/>
                <a:satMod val="130000"/>
              </a:schemeClr>
            </a:gs>
            <a:gs pos="100000">
              <a:schemeClr val="accent5">
                <a:hueOff val="-5192708"/>
                <a:satOff val="20810"/>
                <a:lumOff val="4510"/>
                <a:alphaOff val="0"/>
                <a:shade val="94000"/>
                <a:satMod val="135000"/>
              </a:schemeClr>
            </a:gs>
          </a:gsLst>
          <a:lin ang="16200000" scaled="0"/>
        </a:gradFill>
        <a:ln w="9525" cap="flat" cmpd="sng" algn="ctr">
          <a:solidFill>
            <a:schemeClr val="accent5">
              <a:hueOff val="-5192708"/>
              <a:satOff val="20810"/>
              <a:lumOff val="451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50E39572-3159-48C5-9B42-DB708E573F89}">
      <dsp:nvSpPr>
        <dsp:cNvPr id="0" name=""/>
        <dsp:cNvSpPr/>
      </dsp:nvSpPr>
      <dsp:spPr>
        <a:xfrm>
          <a:off x="491386" y="2499639"/>
          <a:ext cx="145397" cy="145395"/>
        </a:xfrm>
        <a:prstGeom prst="ellipse">
          <a:avLst/>
        </a:prstGeom>
        <a:gradFill rotWithShape="0">
          <a:gsLst>
            <a:gs pos="0">
              <a:schemeClr val="accent5">
                <a:hueOff val="-5418478"/>
                <a:satOff val="21715"/>
                <a:lumOff val="4706"/>
                <a:alphaOff val="0"/>
                <a:shade val="51000"/>
                <a:satMod val="130000"/>
              </a:schemeClr>
            </a:gs>
            <a:gs pos="80000">
              <a:schemeClr val="accent5">
                <a:hueOff val="-5418478"/>
                <a:satOff val="21715"/>
                <a:lumOff val="4706"/>
                <a:alphaOff val="0"/>
                <a:shade val="93000"/>
                <a:satMod val="130000"/>
              </a:schemeClr>
            </a:gs>
            <a:gs pos="100000">
              <a:schemeClr val="accent5">
                <a:hueOff val="-5418478"/>
                <a:satOff val="21715"/>
                <a:lumOff val="4706"/>
                <a:alphaOff val="0"/>
                <a:shade val="94000"/>
                <a:satMod val="135000"/>
              </a:schemeClr>
            </a:gs>
          </a:gsLst>
          <a:lin ang="16200000" scaled="0"/>
        </a:gradFill>
        <a:ln w="9525" cap="flat" cmpd="sng" algn="ctr">
          <a:solidFill>
            <a:schemeClr val="accent5">
              <a:hueOff val="-5418478"/>
              <a:satOff val="21715"/>
              <a:lumOff val="470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DBACD8F-2CB5-46B9-A571-ED7DCFDD8DB0}">
      <dsp:nvSpPr>
        <dsp:cNvPr id="0" name=""/>
        <dsp:cNvSpPr/>
      </dsp:nvSpPr>
      <dsp:spPr>
        <a:xfrm>
          <a:off x="203630" y="2499639"/>
          <a:ext cx="145397" cy="145395"/>
        </a:xfrm>
        <a:prstGeom prst="ellipse">
          <a:avLst/>
        </a:prstGeom>
        <a:gradFill rotWithShape="0">
          <a:gsLst>
            <a:gs pos="0">
              <a:schemeClr val="accent5">
                <a:hueOff val="-5644248"/>
                <a:satOff val="22620"/>
                <a:lumOff val="4902"/>
                <a:alphaOff val="0"/>
                <a:shade val="51000"/>
                <a:satMod val="130000"/>
              </a:schemeClr>
            </a:gs>
            <a:gs pos="80000">
              <a:schemeClr val="accent5">
                <a:hueOff val="-5644248"/>
                <a:satOff val="22620"/>
                <a:lumOff val="4902"/>
                <a:alphaOff val="0"/>
                <a:shade val="93000"/>
                <a:satMod val="130000"/>
              </a:schemeClr>
            </a:gs>
            <a:gs pos="100000">
              <a:schemeClr val="accent5">
                <a:hueOff val="-5644248"/>
                <a:satOff val="22620"/>
                <a:lumOff val="4902"/>
                <a:alphaOff val="0"/>
                <a:shade val="94000"/>
                <a:satMod val="135000"/>
              </a:schemeClr>
            </a:gs>
          </a:gsLst>
          <a:lin ang="16200000" scaled="0"/>
        </a:gradFill>
        <a:ln w="9525" cap="flat" cmpd="sng" algn="ctr">
          <a:solidFill>
            <a:schemeClr val="accent5">
              <a:hueOff val="-5644248"/>
              <a:satOff val="22620"/>
              <a:lumOff val="4902"/>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6C6500BE-4FED-4052-B76B-0359B501B976}">
      <dsp:nvSpPr>
        <dsp:cNvPr id="0" name=""/>
        <dsp:cNvSpPr/>
      </dsp:nvSpPr>
      <dsp:spPr>
        <a:xfrm>
          <a:off x="82357" y="2044825"/>
          <a:ext cx="1718616" cy="374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ctr" defTabSz="889000">
            <a:lnSpc>
              <a:spcPct val="90000"/>
            </a:lnSpc>
            <a:spcBef>
              <a:spcPct val="0"/>
            </a:spcBef>
            <a:spcAft>
              <a:spcPct val="35000"/>
            </a:spcAft>
            <a:buNone/>
          </a:pPr>
          <a:r>
            <a:rPr lang="en-US" sz="2000" kern="1200" dirty="0"/>
            <a:t>Pilot action 2</a:t>
          </a:r>
        </a:p>
      </dsp:txBody>
      <dsp:txXfrm>
        <a:off x="82357" y="2044825"/>
        <a:ext cx="1718616" cy="374010"/>
      </dsp:txXfrm>
    </dsp:sp>
    <dsp:sp modelId="{AB380227-8632-4537-A2E4-80974C89EA11}">
      <dsp:nvSpPr>
        <dsp:cNvPr id="0" name=""/>
        <dsp:cNvSpPr/>
      </dsp:nvSpPr>
      <dsp:spPr>
        <a:xfrm>
          <a:off x="1943335" y="3131439"/>
          <a:ext cx="290795" cy="291029"/>
        </a:xfrm>
        <a:prstGeom prst="ellipse">
          <a:avLst/>
        </a:prstGeom>
        <a:gradFill rotWithShape="0">
          <a:gsLst>
            <a:gs pos="0">
              <a:schemeClr val="accent5">
                <a:hueOff val="-6095788"/>
                <a:satOff val="24429"/>
                <a:lumOff val="5294"/>
                <a:alphaOff val="0"/>
                <a:shade val="51000"/>
                <a:satMod val="130000"/>
              </a:schemeClr>
            </a:gs>
            <a:gs pos="80000">
              <a:schemeClr val="accent5">
                <a:hueOff val="-6095788"/>
                <a:satOff val="24429"/>
                <a:lumOff val="5294"/>
                <a:alphaOff val="0"/>
                <a:shade val="93000"/>
                <a:satMod val="130000"/>
              </a:schemeClr>
            </a:gs>
            <a:gs pos="100000">
              <a:schemeClr val="accent5">
                <a:hueOff val="-6095788"/>
                <a:satOff val="24429"/>
                <a:lumOff val="5294"/>
                <a:alphaOff val="0"/>
                <a:shade val="94000"/>
                <a:satMod val="135000"/>
              </a:schemeClr>
            </a:gs>
          </a:gsLst>
          <a:lin ang="16200000" scaled="0"/>
        </a:gradFill>
        <a:ln w="9525" cap="flat" cmpd="sng" algn="ctr">
          <a:solidFill>
            <a:schemeClr val="accent5">
              <a:hueOff val="-6095788"/>
              <a:satOff val="24429"/>
              <a:lumOff val="5294"/>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FDACA81-AE4A-49E6-A335-7475F388F5CD}">
      <dsp:nvSpPr>
        <dsp:cNvPr id="0" name=""/>
        <dsp:cNvSpPr/>
      </dsp:nvSpPr>
      <dsp:spPr>
        <a:xfrm>
          <a:off x="1756902" y="3427729"/>
          <a:ext cx="145397" cy="145395"/>
        </a:xfrm>
        <a:prstGeom prst="ellipse">
          <a:avLst/>
        </a:prstGeom>
        <a:gradFill rotWithShape="0">
          <a:gsLst>
            <a:gs pos="0">
              <a:schemeClr val="accent5">
                <a:hueOff val="-6321557"/>
                <a:satOff val="25334"/>
                <a:lumOff val="5491"/>
                <a:alphaOff val="0"/>
                <a:shade val="51000"/>
                <a:satMod val="130000"/>
              </a:schemeClr>
            </a:gs>
            <a:gs pos="80000">
              <a:schemeClr val="accent5">
                <a:hueOff val="-6321557"/>
                <a:satOff val="25334"/>
                <a:lumOff val="5491"/>
                <a:alphaOff val="0"/>
                <a:shade val="93000"/>
                <a:satMod val="130000"/>
              </a:schemeClr>
            </a:gs>
            <a:gs pos="100000">
              <a:schemeClr val="accent5">
                <a:hueOff val="-6321557"/>
                <a:satOff val="25334"/>
                <a:lumOff val="5491"/>
                <a:alphaOff val="0"/>
                <a:shade val="94000"/>
                <a:satMod val="135000"/>
              </a:schemeClr>
            </a:gs>
          </a:gsLst>
          <a:lin ang="16200000" scaled="0"/>
        </a:gradFill>
        <a:ln w="9525" cap="flat" cmpd="sng" algn="ctr">
          <a:solidFill>
            <a:schemeClr val="accent5">
              <a:hueOff val="-6321557"/>
              <a:satOff val="25334"/>
              <a:lumOff val="5491"/>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319BC84-B937-40AB-AEF8-3D353ABD9E2C}">
      <dsp:nvSpPr>
        <dsp:cNvPr id="0" name=""/>
        <dsp:cNvSpPr/>
      </dsp:nvSpPr>
      <dsp:spPr>
        <a:xfrm>
          <a:off x="1446349" y="3427729"/>
          <a:ext cx="145397" cy="145395"/>
        </a:xfrm>
        <a:prstGeom prst="ellipse">
          <a:avLst/>
        </a:prstGeom>
        <a:gradFill rotWithShape="0">
          <a:gsLst>
            <a:gs pos="0">
              <a:schemeClr val="accent5">
                <a:hueOff val="-6547328"/>
                <a:satOff val="26239"/>
                <a:lumOff val="5687"/>
                <a:alphaOff val="0"/>
                <a:shade val="51000"/>
                <a:satMod val="130000"/>
              </a:schemeClr>
            </a:gs>
            <a:gs pos="80000">
              <a:schemeClr val="accent5">
                <a:hueOff val="-6547328"/>
                <a:satOff val="26239"/>
                <a:lumOff val="5687"/>
                <a:alphaOff val="0"/>
                <a:shade val="93000"/>
                <a:satMod val="130000"/>
              </a:schemeClr>
            </a:gs>
            <a:gs pos="100000">
              <a:schemeClr val="accent5">
                <a:hueOff val="-6547328"/>
                <a:satOff val="26239"/>
                <a:lumOff val="5687"/>
                <a:alphaOff val="0"/>
                <a:shade val="94000"/>
                <a:satMod val="135000"/>
              </a:schemeClr>
            </a:gs>
          </a:gsLst>
          <a:lin ang="16200000" scaled="0"/>
        </a:gradFill>
        <a:ln w="9525" cap="flat" cmpd="sng" algn="ctr">
          <a:solidFill>
            <a:schemeClr val="accent5">
              <a:hueOff val="-6547328"/>
              <a:satOff val="26239"/>
              <a:lumOff val="568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AA1B6AF-1406-487F-80AD-070EA821AEDB}">
      <dsp:nvSpPr>
        <dsp:cNvPr id="0" name=""/>
        <dsp:cNvSpPr/>
      </dsp:nvSpPr>
      <dsp:spPr>
        <a:xfrm>
          <a:off x="1135796" y="3427729"/>
          <a:ext cx="145397" cy="145395"/>
        </a:xfrm>
        <a:prstGeom prst="ellipse">
          <a:avLst/>
        </a:prstGeom>
        <a:gradFill rotWithShape="0">
          <a:gsLst>
            <a:gs pos="0">
              <a:schemeClr val="accent5">
                <a:hueOff val="-6773097"/>
                <a:satOff val="27144"/>
                <a:lumOff val="5883"/>
                <a:alphaOff val="0"/>
                <a:shade val="51000"/>
                <a:satMod val="130000"/>
              </a:schemeClr>
            </a:gs>
            <a:gs pos="80000">
              <a:schemeClr val="accent5">
                <a:hueOff val="-6773097"/>
                <a:satOff val="27144"/>
                <a:lumOff val="5883"/>
                <a:alphaOff val="0"/>
                <a:shade val="93000"/>
                <a:satMod val="130000"/>
              </a:schemeClr>
            </a:gs>
            <a:gs pos="100000">
              <a:schemeClr val="accent5">
                <a:hueOff val="-6773097"/>
                <a:satOff val="27144"/>
                <a:lumOff val="5883"/>
                <a:alphaOff val="0"/>
                <a:shade val="94000"/>
                <a:satMod val="135000"/>
              </a:schemeClr>
            </a:gs>
          </a:gsLst>
          <a:lin ang="16200000" scaled="0"/>
        </a:gradFill>
        <a:ln w="9525" cap="flat" cmpd="sng" algn="ctr">
          <a:solidFill>
            <a:schemeClr val="accent5">
              <a:hueOff val="-6773097"/>
              <a:satOff val="27144"/>
              <a:lumOff val="5883"/>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A58E7090-E1E0-432D-AE3F-E86AE618D233}">
      <dsp:nvSpPr>
        <dsp:cNvPr id="0" name=""/>
        <dsp:cNvSpPr/>
      </dsp:nvSpPr>
      <dsp:spPr>
        <a:xfrm>
          <a:off x="825243" y="3427729"/>
          <a:ext cx="145397" cy="145395"/>
        </a:xfrm>
        <a:prstGeom prst="ellipse">
          <a:avLst/>
        </a:prstGeom>
        <a:gradFill rotWithShape="0">
          <a:gsLst>
            <a:gs pos="0">
              <a:schemeClr val="accent5">
                <a:hueOff val="-6998867"/>
                <a:satOff val="28049"/>
                <a:lumOff val="6079"/>
                <a:alphaOff val="0"/>
                <a:shade val="51000"/>
                <a:satMod val="130000"/>
              </a:schemeClr>
            </a:gs>
            <a:gs pos="80000">
              <a:schemeClr val="accent5">
                <a:hueOff val="-6998867"/>
                <a:satOff val="28049"/>
                <a:lumOff val="6079"/>
                <a:alphaOff val="0"/>
                <a:shade val="93000"/>
                <a:satMod val="130000"/>
              </a:schemeClr>
            </a:gs>
            <a:gs pos="100000">
              <a:schemeClr val="accent5">
                <a:hueOff val="-6998867"/>
                <a:satOff val="28049"/>
                <a:lumOff val="6079"/>
                <a:alphaOff val="0"/>
                <a:shade val="94000"/>
                <a:satMod val="135000"/>
              </a:schemeClr>
            </a:gs>
          </a:gsLst>
          <a:lin ang="16200000" scaled="0"/>
        </a:gradFill>
        <a:ln w="9525" cap="flat" cmpd="sng" algn="ctr">
          <a:solidFill>
            <a:schemeClr val="accent5">
              <a:hueOff val="-6998867"/>
              <a:satOff val="28049"/>
              <a:lumOff val="607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6F1B21CC-273E-4BA6-A5B8-3A9542729464}">
      <dsp:nvSpPr>
        <dsp:cNvPr id="0" name=""/>
        <dsp:cNvSpPr/>
      </dsp:nvSpPr>
      <dsp:spPr>
        <a:xfrm>
          <a:off x="514183" y="3427729"/>
          <a:ext cx="145397" cy="145395"/>
        </a:xfrm>
        <a:prstGeom prst="ellipse">
          <a:avLst/>
        </a:prstGeom>
        <a:gradFill rotWithShape="0">
          <a:gsLst>
            <a:gs pos="0">
              <a:schemeClr val="accent5">
                <a:hueOff val="-7224638"/>
                <a:satOff val="28953"/>
                <a:lumOff val="6275"/>
                <a:alphaOff val="0"/>
                <a:shade val="51000"/>
                <a:satMod val="130000"/>
              </a:schemeClr>
            </a:gs>
            <a:gs pos="80000">
              <a:schemeClr val="accent5">
                <a:hueOff val="-7224638"/>
                <a:satOff val="28953"/>
                <a:lumOff val="6275"/>
                <a:alphaOff val="0"/>
                <a:shade val="93000"/>
                <a:satMod val="130000"/>
              </a:schemeClr>
            </a:gs>
            <a:gs pos="100000">
              <a:schemeClr val="accent5">
                <a:hueOff val="-7224638"/>
                <a:satOff val="28953"/>
                <a:lumOff val="6275"/>
                <a:alphaOff val="0"/>
                <a:shade val="94000"/>
                <a:satMod val="135000"/>
              </a:schemeClr>
            </a:gs>
          </a:gsLst>
          <a:lin ang="16200000" scaled="0"/>
        </a:gradFill>
        <a:ln w="9525" cap="flat" cmpd="sng" algn="ctr">
          <a:solidFill>
            <a:schemeClr val="accent5">
              <a:hueOff val="-7224638"/>
              <a:satOff val="28953"/>
              <a:lumOff val="6275"/>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13EBC26-6112-4479-8D7C-6AF0335EFBC8}">
      <dsp:nvSpPr>
        <dsp:cNvPr id="0" name=""/>
        <dsp:cNvSpPr/>
      </dsp:nvSpPr>
      <dsp:spPr>
        <a:xfrm>
          <a:off x="203630" y="3427729"/>
          <a:ext cx="145397" cy="145395"/>
        </a:xfrm>
        <a:prstGeom prst="ellipse">
          <a:avLst/>
        </a:prstGeom>
        <a:gradFill rotWithShape="0">
          <a:gsLst>
            <a:gs pos="0">
              <a:schemeClr val="accent5">
                <a:hueOff val="-7450407"/>
                <a:satOff val="29858"/>
                <a:lumOff val="6471"/>
                <a:alphaOff val="0"/>
                <a:shade val="51000"/>
                <a:satMod val="130000"/>
              </a:schemeClr>
            </a:gs>
            <a:gs pos="80000">
              <a:schemeClr val="accent5">
                <a:hueOff val="-7450407"/>
                <a:satOff val="29858"/>
                <a:lumOff val="6471"/>
                <a:alphaOff val="0"/>
                <a:shade val="93000"/>
                <a:satMod val="130000"/>
              </a:schemeClr>
            </a:gs>
            <a:gs pos="100000">
              <a:schemeClr val="accent5">
                <a:hueOff val="-7450407"/>
                <a:satOff val="29858"/>
                <a:lumOff val="6471"/>
                <a:alphaOff val="0"/>
                <a:shade val="94000"/>
                <a:satMod val="135000"/>
              </a:schemeClr>
            </a:gs>
          </a:gsLst>
          <a:lin ang="16200000" scaled="0"/>
        </a:gradFill>
        <a:ln w="9525" cap="flat" cmpd="sng" algn="ctr">
          <a:solidFill>
            <a:schemeClr val="accent5">
              <a:hueOff val="-7450407"/>
              <a:satOff val="29858"/>
              <a:lumOff val="6471"/>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8897B35-34D2-4912-AC58-A31DEE341B28}">
      <dsp:nvSpPr>
        <dsp:cNvPr id="0" name=""/>
        <dsp:cNvSpPr/>
      </dsp:nvSpPr>
      <dsp:spPr>
        <a:xfrm>
          <a:off x="202617" y="3052284"/>
          <a:ext cx="1704242" cy="374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ctr" defTabSz="889000">
            <a:lnSpc>
              <a:spcPct val="90000"/>
            </a:lnSpc>
            <a:spcBef>
              <a:spcPct val="0"/>
            </a:spcBef>
            <a:spcAft>
              <a:spcPct val="35000"/>
            </a:spcAft>
            <a:buNone/>
          </a:pPr>
          <a:r>
            <a:rPr lang="en-US" sz="2000" kern="1200" dirty="0"/>
            <a:t>Pilot action x</a:t>
          </a:r>
        </a:p>
      </dsp:txBody>
      <dsp:txXfrm>
        <a:off x="202617" y="3052284"/>
        <a:ext cx="1704242" cy="374010"/>
      </dsp:txXfrm>
    </dsp:sp>
    <dsp:sp modelId="{1D668487-05FA-401B-BA01-A368EDC8B87C}">
      <dsp:nvSpPr>
        <dsp:cNvPr id="0" name=""/>
        <dsp:cNvSpPr/>
      </dsp:nvSpPr>
      <dsp:spPr>
        <a:xfrm>
          <a:off x="7596887" y="2034428"/>
          <a:ext cx="237600" cy="237681"/>
        </a:xfrm>
        <a:prstGeom prst="ellipse">
          <a:avLst/>
        </a:prstGeom>
        <a:gradFill rotWithShape="0">
          <a:gsLst>
            <a:gs pos="0">
              <a:schemeClr val="accent5">
                <a:hueOff val="-7676177"/>
                <a:satOff val="30763"/>
                <a:lumOff val="6667"/>
                <a:alphaOff val="0"/>
                <a:shade val="51000"/>
                <a:satMod val="130000"/>
              </a:schemeClr>
            </a:gs>
            <a:gs pos="80000">
              <a:schemeClr val="accent5">
                <a:hueOff val="-7676177"/>
                <a:satOff val="30763"/>
                <a:lumOff val="6667"/>
                <a:alphaOff val="0"/>
                <a:shade val="93000"/>
                <a:satMod val="130000"/>
              </a:schemeClr>
            </a:gs>
            <a:gs pos="100000">
              <a:schemeClr val="accent5">
                <a:hueOff val="-7676177"/>
                <a:satOff val="30763"/>
                <a:lumOff val="6667"/>
                <a:alphaOff val="0"/>
                <a:shade val="94000"/>
                <a:satMod val="135000"/>
              </a:schemeClr>
            </a:gs>
          </a:gsLst>
          <a:lin ang="16200000" scaled="0"/>
        </a:gradFill>
        <a:ln w="9525" cap="flat" cmpd="sng" algn="ctr">
          <a:solidFill>
            <a:schemeClr val="accent5">
              <a:hueOff val="-7676177"/>
              <a:satOff val="30763"/>
              <a:lumOff val="666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48366B7-D580-459B-8207-0C187F8534D2}">
      <dsp:nvSpPr>
        <dsp:cNvPr id="0" name=""/>
        <dsp:cNvSpPr/>
      </dsp:nvSpPr>
      <dsp:spPr>
        <a:xfrm>
          <a:off x="6264751" y="3925722"/>
          <a:ext cx="237600" cy="237681"/>
        </a:xfrm>
        <a:prstGeom prst="ellipse">
          <a:avLst/>
        </a:prstGeom>
        <a:gradFill rotWithShape="0">
          <a:gsLst>
            <a:gs pos="0">
              <a:schemeClr val="accent5">
                <a:hueOff val="-7901948"/>
                <a:satOff val="31668"/>
                <a:lumOff val="6863"/>
                <a:alphaOff val="0"/>
                <a:shade val="51000"/>
                <a:satMod val="130000"/>
              </a:schemeClr>
            </a:gs>
            <a:gs pos="80000">
              <a:schemeClr val="accent5">
                <a:hueOff val="-7901948"/>
                <a:satOff val="31668"/>
                <a:lumOff val="6863"/>
                <a:alphaOff val="0"/>
                <a:shade val="93000"/>
                <a:satMod val="130000"/>
              </a:schemeClr>
            </a:gs>
            <a:gs pos="100000">
              <a:schemeClr val="accent5">
                <a:hueOff val="-7901948"/>
                <a:satOff val="31668"/>
                <a:lumOff val="6863"/>
                <a:alphaOff val="0"/>
                <a:shade val="94000"/>
                <a:satMod val="135000"/>
              </a:schemeClr>
            </a:gs>
          </a:gsLst>
          <a:lin ang="16200000" scaled="0"/>
        </a:gradFill>
        <a:ln w="9525" cap="flat" cmpd="sng" algn="ctr">
          <a:solidFill>
            <a:schemeClr val="accent5">
              <a:hueOff val="-7901948"/>
              <a:satOff val="31668"/>
              <a:lumOff val="6863"/>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8287E270-7BB3-4DC0-99E6-8B77DE10A2F6}">
      <dsp:nvSpPr>
        <dsp:cNvPr id="0" name=""/>
        <dsp:cNvSpPr/>
      </dsp:nvSpPr>
      <dsp:spPr>
        <a:xfrm>
          <a:off x="6609382" y="1944099"/>
          <a:ext cx="237600" cy="237681"/>
        </a:xfrm>
        <a:prstGeom prst="ellipse">
          <a:avLst/>
        </a:prstGeom>
        <a:gradFill rotWithShape="0">
          <a:gsLst>
            <a:gs pos="0">
              <a:schemeClr val="accent5">
                <a:hueOff val="-8127717"/>
                <a:satOff val="32573"/>
                <a:lumOff val="7059"/>
                <a:alphaOff val="0"/>
                <a:shade val="51000"/>
                <a:satMod val="130000"/>
              </a:schemeClr>
            </a:gs>
            <a:gs pos="80000">
              <a:schemeClr val="accent5">
                <a:hueOff val="-8127717"/>
                <a:satOff val="32573"/>
                <a:lumOff val="7059"/>
                <a:alphaOff val="0"/>
                <a:shade val="93000"/>
                <a:satMod val="130000"/>
              </a:schemeClr>
            </a:gs>
            <a:gs pos="100000">
              <a:schemeClr val="accent5">
                <a:hueOff val="-8127717"/>
                <a:satOff val="32573"/>
                <a:lumOff val="7059"/>
                <a:alphaOff val="0"/>
                <a:shade val="94000"/>
                <a:satMod val="135000"/>
              </a:schemeClr>
            </a:gs>
          </a:gsLst>
          <a:lin ang="16200000" scaled="0"/>
        </a:gradFill>
        <a:ln w="9525" cap="flat" cmpd="sng" algn="ctr">
          <a:solidFill>
            <a:schemeClr val="accent5">
              <a:hueOff val="-8127717"/>
              <a:satOff val="32573"/>
              <a:lumOff val="705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57505E9-5DFA-4402-94D7-D2110E61B383}">
      <dsp:nvSpPr>
        <dsp:cNvPr id="0" name=""/>
        <dsp:cNvSpPr/>
      </dsp:nvSpPr>
      <dsp:spPr>
        <a:xfrm>
          <a:off x="5575492" y="1822687"/>
          <a:ext cx="237600" cy="237681"/>
        </a:xfrm>
        <a:prstGeom prst="ellipse">
          <a:avLst/>
        </a:prstGeom>
        <a:gradFill rotWithShape="0">
          <a:gsLst>
            <a:gs pos="0">
              <a:schemeClr val="accent5">
                <a:hueOff val="-8353487"/>
                <a:satOff val="33477"/>
                <a:lumOff val="7255"/>
                <a:alphaOff val="0"/>
                <a:shade val="51000"/>
                <a:satMod val="130000"/>
              </a:schemeClr>
            </a:gs>
            <a:gs pos="80000">
              <a:schemeClr val="accent5">
                <a:hueOff val="-8353487"/>
                <a:satOff val="33477"/>
                <a:lumOff val="7255"/>
                <a:alphaOff val="0"/>
                <a:shade val="93000"/>
                <a:satMod val="130000"/>
              </a:schemeClr>
            </a:gs>
            <a:gs pos="100000">
              <a:schemeClr val="accent5">
                <a:hueOff val="-8353487"/>
                <a:satOff val="33477"/>
                <a:lumOff val="7255"/>
                <a:alphaOff val="0"/>
                <a:shade val="94000"/>
                <a:satMod val="135000"/>
              </a:schemeClr>
            </a:gs>
          </a:gsLst>
          <a:lin ang="16200000" scaled="0"/>
        </a:gradFill>
        <a:ln w="9525" cap="flat" cmpd="sng" algn="ctr">
          <a:solidFill>
            <a:schemeClr val="accent5">
              <a:hueOff val="-8353487"/>
              <a:satOff val="33477"/>
              <a:lumOff val="7255"/>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4BE26F4-DE9E-4861-AA30-33FB56584AF2}">
      <dsp:nvSpPr>
        <dsp:cNvPr id="0" name=""/>
        <dsp:cNvSpPr/>
      </dsp:nvSpPr>
      <dsp:spPr>
        <a:xfrm>
          <a:off x="5661649" y="3064149"/>
          <a:ext cx="138478" cy="177416"/>
        </a:xfrm>
        <a:prstGeom prst="ellipse">
          <a:avLst/>
        </a:prstGeom>
        <a:gradFill rotWithShape="0">
          <a:gsLst>
            <a:gs pos="0">
              <a:schemeClr val="accent5">
                <a:hueOff val="-8579257"/>
                <a:satOff val="34382"/>
                <a:lumOff val="7451"/>
                <a:alphaOff val="0"/>
                <a:shade val="51000"/>
                <a:satMod val="130000"/>
              </a:schemeClr>
            </a:gs>
            <a:gs pos="80000">
              <a:schemeClr val="accent5">
                <a:hueOff val="-8579257"/>
                <a:satOff val="34382"/>
                <a:lumOff val="7451"/>
                <a:alphaOff val="0"/>
                <a:shade val="93000"/>
                <a:satMod val="130000"/>
              </a:schemeClr>
            </a:gs>
            <a:gs pos="100000">
              <a:schemeClr val="accent5">
                <a:hueOff val="-8579257"/>
                <a:satOff val="34382"/>
                <a:lumOff val="7451"/>
                <a:alphaOff val="0"/>
                <a:shade val="94000"/>
                <a:satMod val="135000"/>
              </a:schemeClr>
            </a:gs>
          </a:gsLst>
          <a:lin ang="16200000" scaled="0"/>
        </a:gradFill>
        <a:ln w="9525" cap="flat" cmpd="sng" algn="ctr">
          <a:solidFill>
            <a:schemeClr val="accent5">
              <a:hueOff val="-8579257"/>
              <a:satOff val="34382"/>
              <a:lumOff val="7451"/>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A47A84AF-F579-4592-9A26-6BB0D4C8541E}">
      <dsp:nvSpPr>
        <dsp:cNvPr id="0" name=""/>
        <dsp:cNvSpPr/>
      </dsp:nvSpPr>
      <dsp:spPr>
        <a:xfrm flipV="1">
          <a:off x="5833965" y="3581094"/>
          <a:ext cx="84875" cy="181854"/>
        </a:xfrm>
        <a:prstGeom prst="mathMinus">
          <a:avLst/>
        </a:prstGeom>
        <a:gradFill rotWithShape="0">
          <a:gsLst>
            <a:gs pos="0">
              <a:schemeClr val="accent5">
                <a:hueOff val="-8805027"/>
                <a:satOff val="35287"/>
                <a:lumOff val="7648"/>
                <a:alphaOff val="0"/>
                <a:shade val="51000"/>
                <a:satMod val="130000"/>
              </a:schemeClr>
            </a:gs>
            <a:gs pos="80000">
              <a:schemeClr val="accent5">
                <a:hueOff val="-8805027"/>
                <a:satOff val="35287"/>
                <a:lumOff val="7648"/>
                <a:alphaOff val="0"/>
                <a:shade val="93000"/>
                <a:satMod val="130000"/>
              </a:schemeClr>
            </a:gs>
            <a:gs pos="100000">
              <a:schemeClr val="accent5">
                <a:hueOff val="-8805027"/>
                <a:satOff val="35287"/>
                <a:lumOff val="7648"/>
                <a:alphaOff val="0"/>
                <a:shade val="94000"/>
                <a:satMod val="135000"/>
              </a:schemeClr>
            </a:gs>
          </a:gsLst>
          <a:lin ang="16200000" scaled="0"/>
        </a:gradFill>
        <a:ln w="9525" cap="flat" cmpd="sng" algn="ctr">
          <a:solidFill>
            <a:schemeClr val="accent5">
              <a:hueOff val="-8805027"/>
              <a:satOff val="35287"/>
              <a:lumOff val="764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8DB673E-EB3E-45AA-90E2-685479FA15B7}">
      <dsp:nvSpPr>
        <dsp:cNvPr id="0" name=""/>
        <dsp:cNvSpPr/>
      </dsp:nvSpPr>
      <dsp:spPr>
        <a:xfrm>
          <a:off x="6092436" y="1427153"/>
          <a:ext cx="237600" cy="237681"/>
        </a:xfrm>
        <a:prstGeom prst="ellipse">
          <a:avLst/>
        </a:prstGeom>
        <a:gradFill rotWithShape="0">
          <a:gsLst>
            <a:gs pos="0">
              <a:schemeClr val="accent5">
                <a:hueOff val="-9030797"/>
                <a:satOff val="36192"/>
                <a:lumOff val="7844"/>
                <a:alphaOff val="0"/>
                <a:shade val="51000"/>
                <a:satMod val="130000"/>
              </a:schemeClr>
            </a:gs>
            <a:gs pos="80000">
              <a:schemeClr val="accent5">
                <a:hueOff val="-9030797"/>
                <a:satOff val="36192"/>
                <a:lumOff val="7844"/>
                <a:alphaOff val="0"/>
                <a:shade val="93000"/>
                <a:satMod val="130000"/>
              </a:schemeClr>
            </a:gs>
            <a:gs pos="100000">
              <a:schemeClr val="accent5">
                <a:hueOff val="-9030797"/>
                <a:satOff val="36192"/>
                <a:lumOff val="7844"/>
                <a:alphaOff val="0"/>
                <a:shade val="94000"/>
                <a:satMod val="135000"/>
              </a:schemeClr>
            </a:gs>
          </a:gsLst>
          <a:lin ang="16200000" scaled="0"/>
        </a:gradFill>
        <a:ln w="9525" cap="flat" cmpd="sng" algn="ctr">
          <a:solidFill>
            <a:schemeClr val="accent5">
              <a:hueOff val="-9030797"/>
              <a:satOff val="36192"/>
              <a:lumOff val="7844"/>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5E8B8702-2021-41AD-BD53-15C7EF99D3A0}">
      <dsp:nvSpPr>
        <dsp:cNvPr id="0" name=""/>
        <dsp:cNvSpPr/>
      </dsp:nvSpPr>
      <dsp:spPr>
        <a:xfrm>
          <a:off x="6609382" y="3408778"/>
          <a:ext cx="237600" cy="237681"/>
        </a:xfrm>
        <a:prstGeom prst="ellipse">
          <a:avLst/>
        </a:prstGeom>
        <a:gradFill rotWithShape="0">
          <a:gsLst>
            <a:gs pos="0">
              <a:schemeClr val="accent5">
                <a:hueOff val="-9256566"/>
                <a:satOff val="37097"/>
                <a:lumOff val="8040"/>
                <a:alphaOff val="0"/>
                <a:shade val="51000"/>
                <a:satMod val="130000"/>
              </a:schemeClr>
            </a:gs>
            <a:gs pos="80000">
              <a:schemeClr val="accent5">
                <a:hueOff val="-9256566"/>
                <a:satOff val="37097"/>
                <a:lumOff val="8040"/>
                <a:alphaOff val="0"/>
                <a:shade val="93000"/>
                <a:satMod val="130000"/>
              </a:schemeClr>
            </a:gs>
            <a:gs pos="100000">
              <a:schemeClr val="accent5">
                <a:hueOff val="-9256566"/>
                <a:satOff val="37097"/>
                <a:lumOff val="8040"/>
                <a:alphaOff val="0"/>
                <a:shade val="94000"/>
                <a:satMod val="135000"/>
              </a:schemeClr>
            </a:gs>
          </a:gsLst>
          <a:lin ang="16200000" scaled="0"/>
        </a:gradFill>
        <a:ln w="9525" cap="flat" cmpd="sng" algn="ctr">
          <a:solidFill>
            <a:schemeClr val="accent5">
              <a:hueOff val="-9256566"/>
              <a:satOff val="37097"/>
              <a:lumOff val="804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D349D0C6-3FD8-4054-BC2E-BC4D6637E785}">
      <dsp:nvSpPr>
        <dsp:cNvPr id="0" name=""/>
        <dsp:cNvSpPr/>
      </dsp:nvSpPr>
      <dsp:spPr>
        <a:xfrm>
          <a:off x="371034" y="426523"/>
          <a:ext cx="2125288" cy="287406"/>
        </a:xfrm>
        <a:prstGeom prst="rect">
          <a:avLst/>
        </a:prstGeom>
        <a:gradFill rotWithShape="0">
          <a:gsLst>
            <a:gs pos="0">
              <a:schemeClr val="accent5">
                <a:hueOff val="-9482336"/>
                <a:satOff val="38001"/>
                <a:lumOff val="8236"/>
                <a:alphaOff val="0"/>
                <a:shade val="51000"/>
                <a:satMod val="130000"/>
              </a:schemeClr>
            </a:gs>
            <a:gs pos="80000">
              <a:schemeClr val="accent5">
                <a:hueOff val="-9482336"/>
                <a:satOff val="38001"/>
                <a:lumOff val="8236"/>
                <a:alphaOff val="0"/>
                <a:shade val="93000"/>
                <a:satMod val="130000"/>
              </a:schemeClr>
            </a:gs>
            <a:gs pos="100000">
              <a:schemeClr val="accent5">
                <a:hueOff val="-9482336"/>
                <a:satOff val="38001"/>
                <a:lumOff val="8236"/>
                <a:alphaOff val="0"/>
                <a:shade val="94000"/>
                <a:satMod val="135000"/>
              </a:schemeClr>
            </a:gs>
          </a:gsLst>
          <a:lin ang="16200000" scaled="0"/>
        </a:gradFill>
        <a:ln w="9525" cap="flat" cmpd="sng" algn="ctr">
          <a:solidFill>
            <a:schemeClr val="accent5">
              <a:hueOff val="-9482336"/>
              <a:satOff val="38001"/>
              <a:lumOff val="823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04ACB86-EAD0-4CA0-90C7-50D5C1F7862E}">
      <dsp:nvSpPr>
        <dsp:cNvPr id="0" name=""/>
        <dsp:cNvSpPr/>
      </dsp:nvSpPr>
      <dsp:spPr>
        <a:xfrm>
          <a:off x="5747806" y="3494936"/>
          <a:ext cx="237600" cy="237681"/>
        </a:xfrm>
        <a:prstGeom prst="ellipse">
          <a:avLst/>
        </a:prstGeom>
        <a:gradFill rotWithShape="0">
          <a:gsLst>
            <a:gs pos="0">
              <a:schemeClr val="accent5">
                <a:hueOff val="-9708106"/>
                <a:satOff val="38906"/>
                <a:lumOff val="8432"/>
                <a:alphaOff val="0"/>
                <a:shade val="51000"/>
                <a:satMod val="130000"/>
              </a:schemeClr>
            </a:gs>
            <a:gs pos="80000">
              <a:schemeClr val="accent5">
                <a:hueOff val="-9708106"/>
                <a:satOff val="38906"/>
                <a:lumOff val="8432"/>
                <a:alphaOff val="0"/>
                <a:shade val="93000"/>
                <a:satMod val="130000"/>
              </a:schemeClr>
            </a:gs>
            <a:gs pos="100000">
              <a:schemeClr val="accent5">
                <a:hueOff val="-9708106"/>
                <a:satOff val="38906"/>
                <a:lumOff val="8432"/>
                <a:alphaOff val="0"/>
                <a:shade val="94000"/>
                <a:satMod val="135000"/>
              </a:schemeClr>
            </a:gs>
          </a:gsLst>
          <a:lin ang="16200000" scaled="0"/>
        </a:gradFill>
        <a:ln w="9525" cap="flat" cmpd="sng" algn="ctr">
          <a:solidFill>
            <a:schemeClr val="accent5">
              <a:hueOff val="-9708106"/>
              <a:satOff val="38906"/>
              <a:lumOff val="8432"/>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A9EC0711-C5F1-49E4-AC5E-577FFEBB251D}">
      <dsp:nvSpPr>
        <dsp:cNvPr id="0" name=""/>
        <dsp:cNvSpPr/>
      </dsp:nvSpPr>
      <dsp:spPr>
        <a:xfrm>
          <a:off x="5792869" y="1782575"/>
          <a:ext cx="1795667" cy="1360483"/>
        </a:xfrm>
        <a:prstGeom prst="ellipse">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Solution/s taken up or upscaled</a:t>
          </a:r>
        </a:p>
      </dsp:txBody>
      <dsp:txXfrm>
        <a:off x="6055838" y="1981813"/>
        <a:ext cx="1269729" cy="962007"/>
      </dsp:txXfrm>
    </dsp:sp>
  </dsp:spTree>
</dsp:drawing>
</file>

<file path=ppt/diagrams/layout1.xml><?xml version="1.0" encoding="utf-8"?>
<dgm:layoutDef xmlns:dgm="http://schemas.openxmlformats.org/drawingml/2006/diagram" xmlns:a="http://schemas.openxmlformats.org/drawingml/2006/main" uniqueId="urn:microsoft.com/office/officeart/2011/layout/ConvergingText">
  <dgm:title val="Converging Text"/>
  <dgm:desc val="Use to show multiple steps or parts that merge into a whole. Limited to one Level 1 shape that contains text and a maximum of five Level 2 shapes."/>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r>
              <a:rPr lang="en-US" dirty="0"/>
              <a:t>10 </a:t>
            </a:r>
            <a:r>
              <a:rPr lang="en-US" dirty="0" err="1"/>
              <a:t>noiembrie</a:t>
            </a:r>
            <a:r>
              <a:rPr lang="en-US" dirty="0"/>
              <a:t> 2015 - </a:t>
            </a:r>
            <a:r>
              <a:rPr lang="en-US" dirty="0" err="1"/>
              <a:t>Timșoara</a:t>
            </a:r>
            <a:r>
              <a:rPr lang="en-US" dirty="0"/>
              <a:t>, România </a:t>
            </a:r>
            <a:endParaRPr lang="en-GB" dirty="0"/>
          </a:p>
        </p:txBody>
      </p:sp>
      <p:sp>
        <p:nvSpPr>
          <p:cNvPr id="4" name="Footer Placeholder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BAE9CF8E-B6FD-4E7E-B005-17AE2D79B924}" type="slidenum">
              <a:rPr lang="en-GB" smtClean="0"/>
              <a:t>‹#›</a:t>
            </a:fld>
            <a:endParaRPr lang="en-GB"/>
          </a:p>
        </p:txBody>
      </p:sp>
    </p:spTree>
    <p:extLst>
      <p:ext uri="{BB962C8B-B14F-4D97-AF65-F5344CB8AC3E}">
        <p14:creationId xmlns:p14="http://schemas.microsoft.com/office/powerpoint/2010/main" val="363626262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r>
              <a:rPr lang="en-US" dirty="0"/>
              <a:t>10 </a:t>
            </a:r>
            <a:r>
              <a:rPr lang="en-US" dirty="0" err="1"/>
              <a:t>noiembrie</a:t>
            </a:r>
            <a:r>
              <a:rPr lang="en-US" dirty="0"/>
              <a:t> 2015 - </a:t>
            </a:r>
            <a:r>
              <a:rPr lang="en-US" dirty="0" err="1"/>
              <a:t>Timșoara</a:t>
            </a:r>
            <a:r>
              <a:rPr lang="en-US" dirty="0"/>
              <a:t>, România </a:t>
            </a:r>
            <a:endParaRPr lang="en-GB" dirty="0"/>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AADB6302-ED48-4C53-A492-7C0FE8F888F0}" type="slidenum">
              <a:rPr lang="en-GB" smtClean="0"/>
              <a:t>‹#›</a:t>
            </a:fld>
            <a:endParaRPr lang="en-GB"/>
          </a:p>
        </p:txBody>
      </p:sp>
    </p:spTree>
    <p:extLst>
      <p:ext uri="{BB962C8B-B14F-4D97-AF65-F5344CB8AC3E}">
        <p14:creationId xmlns:p14="http://schemas.microsoft.com/office/powerpoint/2010/main" val="193993212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ADB6302-ED48-4C53-A492-7C0FE8F888F0}" type="slidenum">
              <a:rPr lang="en-GB" smtClean="0"/>
              <a:t>1</a:t>
            </a:fld>
            <a:endParaRPr lang="en-GB" dirty="0"/>
          </a:p>
        </p:txBody>
      </p:sp>
      <p:sp>
        <p:nvSpPr>
          <p:cNvPr id="5" name="Date Placeholder 4"/>
          <p:cNvSpPr>
            <a:spLocks noGrp="1"/>
          </p:cNvSpPr>
          <p:nvPr>
            <p:ph type="dt" idx="11"/>
          </p:nvPr>
        </p:nvSpPr>
        <p:spPr/>
        <p:txBody>
          <a:bodyPr/>
          <a:lstStyle/>
          <a:p>
            <a:r>
              <a:rPr lang="en-US" dirty="0"/>
              <a:t>10 </a:t>
            </a:r>
            <a:r>
              <a:rPr lang="en-US" dirty="0" err="1"/>
              <a:t>noiembrie</a:t>
            </a:r>
            <a:r>
              <a:rPr lang="en-US" dirty="0"/>
              <a:t> 2015 - </a:t>
            </a:r>
            <a:r>
              <a:rPr lang="en-US" dirty="0" err="1"/>
              <a:t>Timșoara</a:t>
            </a:r>
            <a:r>
              <a:rPr lang="en-US" dirty="0"/>
              <a:t>, România </a:t>
            </a:r>
            <a:endParaRPr lang="en-GB" dirty="0"/>
          </a:p>
        </p:txBody>
      </p:sp>
    </p:spTree>
    <p:extLst>
      <p:ext uri="{BB962C8B-B14F-4D97-AF65-F5344CB8AC3E}">
        <p14:creationId xmlns:p14="http://schemas.microsoft.com/office/powerpoint/2010/main" val="2452438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
          </p:nvPr>
        </p:nvSpPr>
        <p:spPr/>
        <p:txBody>
          <a:bodyPr/>
          <a:lstStyle/>
          <a:p>
            <a:r>
              <a:rPr lang="en-US"/>
              <a:t>10 noiembrie 2015 - Timșoara, România </a:t>
            </a:r>
            <a:endParaRPr lang="en-GB" dirty="0"/>
          </a:p>
        </p:txBody>
      </p:sp>
      <p:sp>
        <p:nvSpPr>
          <p:cNvPr id="5" name="Slide Number Placeholder 4"/>
          <p:cNvSpPr>
            <a:spLocks noGrp="1"/>
          </p:cNvSpPr>
          <p:nvPr>
            <p:ph type="sldNum" sz="quarter" idx="5"/>
          </p:nvPr>
        </p:nvSpPr>
        <p:spPr/>
        <p:txBody>
          <a:bodyPr/>
          <a:lstStyle/>
          <a:p>
            <a:fld id="{AADB6302-ED48-4C53-A492-7C0FE8F888F0}" type="slidenum">
              <a:rPr lang="en-GB" smtClean="0"/>
              <a:t>4</a:t>
            </a:fld>
            <a:endParaRPr lang="en-GB"/>
          </a:p>
        </p:txBody>
      </p:sp>
    </p:spTree>
    <p:extLst>
      <p:ext uri="{BB962C8B-B14F-4D97-AF65-F5344CB8AC3E}">
        <p14:creationId xmlns:p14="http://schemas.microsoft.com/office/powerpoint/2010/main" val="2038294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
          </p:nvPr>
        </p:nvSpPr>
        <p:spPr/>
        <p:txBody>
          <a:bodyPr/>
          <a:lstStyle/>
          <a:p>
            <a:r>
              <a:rPr lang="en-US"/>
              <a:t>10 noiembrie 2015 - Timșoara, România </a:t>
            </a:r>
            <a:endParaRPr lang="en-GB" dirty="0"/>
          </a:p>
        </p:txBody>
      </p:sp>
      <p:sp>
        <p:nvSpPr>
          <p:cNvPr id="5" name="Slide Number Placeholder 4"/>
          <p:cNvSpPr>
            <a:spLocks noGrp="1"/>
          </p:cNvSpPr>
          <p:nvPr>
            <p:ph type="sldNum" sz="quarter" idx="5"/>
          </p:nvPr>
        </p:nvSpPr>
        <p:spPr/>
        <p:txBody>
          <a:bodyPr/>
          <a:lstStyle/>
          <a:p>
            <a:fld id="{AADB6302-ED48-4C53-A492-7C0FE8F888F0}" type="slidenum">
              <a:rPr lang="en-GB" smtClean="0"/>
              <a:t>5</a:t>
            </a:fld>
            <a:endParaRPr lang="en-GB"/>
          </a:p>
        </p:txBody>
      </p:sp>
    </p:spTree>
    <p:extLst>
      <p:ext uri="{BB962C8B-B14F-4D97-AF65-F5344CB8AC3E}">
        <p14:creationId xmlns:p14="http://schemas.microsoft.com/office/powerpoint/2010/main" val="19963370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
          </p:nvPr>
        </p:nvSpPr>
        <p:spPr/>
        <p:txBody>
          <a:bodyPr/>
          <a:lstStyle/>
          <a:p>
            <a:r>
              <a:rPr lang="en-US"/>
              <a:t>10 noiembrie 2015 - Timșoara, România </a:t>
            </a:r>
            <a:endParaRPr lang="en-GB" dirty="0"/>
          </a:p>
        </p:txBody>
      </p:sp>
      <p:sp>
        <p:nvSpPr>
          <p:cNvPr id="5" name="Slide Number Placeholder 4"/>
          <p:cNvSpPr>
            <a:spLocks noGrp="1"/>
          </p:cNvSpPr>
          <p:nvPr>
            <p:ph type="sldNum" sz="quarter" idx="5"/>
          </p:nvPr>
        </p:nvSpPr>
        <p:spPr/>
        <p:txBody>
          <a:bodyPr/>
          <a:lstStyle/>
          <a:p>
            <a:fld id="{AADB6302-ED48-4C53-A492-7C0FE8F888F0}" type="slidenum">
              <a:rPr lang="en-GB" smtClean="0"/>
              <a:t>6</a:t>
            </a:fld>
            <a:endParaRPr lang="en-GB"/>
          </a:p>
        </p:txBody>
      </p:sp>
    </p:spTree>
    <p:extLst>
      <p:ext uri="{BB962C8B-B14F-4D97-AF65-F5344CB8AC3E}">
        <p14:creationId xmlns:p14="http://schemas.microsoft.com/office/powerpoint/2010/main" val="206692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endParaRPr lang="en-GB" dirty="0"/>
          </a:p>
        </p:txBody>
      </p:sp>
      <p:sp>
        <p:nvSpPr>
          <p:cNvPr id="5" name="Slide Number Placeholder 4"/>
          <p:cNvSpPr>
            <a:spLocks noGrp="1"/>
          </p:cNvSpPr>
          <p:nvPr>
            <p:ph type="sldNum" sz="quarter" idx="5"/>
          </p:nvPr>
        </p:nvSpPr>
        <p:spPr/>
        <p:txBody>
          <a:bodyPr/>
          <a:lstStyle/>
          <a:p>
            <a:fld id="{AADB6302-ED48-4C53-A492-7C0FE8F888F0}" type="slidenum">
              <a:rPr lang="en-GB" smtClean="0"/>
              <a:t>9</a:t>
            </a:fld>
            <a:endParaRPr lang="en-GB"/>
          </a:p>
        </p:txBody>
      </p:sp>
    </p:spTree>
    <p:extLst>
      <p:ext uri="{BB962C8B-B14F-4D97-AF65-F5344CB8AC3E}">
        <p14:creationId xmlns:p14="http://schemas.microsoft.com/office/powerpoint/2010/main" val="17278127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endParaRPr lang="en-GB" dirty="0"/>
          </a:p>
        </p:txBody>
      </p:sp>
      <p:sp>
        <p:nvSpPr>
          <p:cNvPr id="5" name="Slide Number Placeholder 4"/>
          <p:cNvSpPr>
            <a:spLocks noGrp="1"/>
          </p:cNvSpPr>
          <p:nvPr>
            <p:ph type="sldNum" sz="quarter" idx="5"/>
          </p:nvPr>
        </p:nvSpPr>
        <p:spPr/>
        <p:txBody>
          <a:bodyPr/>
          <a:lstStyle/>
          <a:p>
            <a:fld id="{AADB6302-ED48-4C53-A492-7C0FE8F888F0}" type="slidenum">
              <a:rPr lang="en-GB" smtClean="0"/>
              <a:t>10</a:t>
            </a:fld>
            <a:endParaRPr lang="en-GB"/>
          </a:p>
        </p:txBody>
      </p:sp>
    </p:spTree>
    <p:extLst>
      <p:ext uri="{BB962C8B-B14F-4D97-AF65-F5344CB8AC3E}">
        <p14:creationId xmlns:p14="http://schemas.microsoft.com/office/powerpoint/2010/main" val="37515860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endParaRPr lang="en-GB" dirty="0"/>
          </a:p>
        </p:txBody>
      </p:sp>
      <p:sp>
        <p:nvSpPr>
          <p:cNvPr id="5" name="Slide Number Placeholder 4"/>
          <p:cNvSpPr>
            <a:spLocks noGrp="1"/>
          </p:cNvSpPr>
          <p:nvPr>
            <p:ph type="sldNum" sz="quarter" idx="5"/>
          </p:nvPr>
        </p:nvSpPr>
        <p:spPr/>
        <p:txBody>
          <a:bodyPr/>
          <a:lstStyle/>
          <a:p>
            <a:fld id="{AADB6302-ED48-4C53-A492-7C0FE8F888F0}" type="slidenum">
              <a:rPr lang="en-GB" smtClean="0"/>
              <a:t>11</a:t>
            </a:fld>
            <a:endParaRPr lang="en-GB"/>
          </a:p>
        </p:txBody>
      </p:sp>
    </p:spTree>
    <p:extLst>
      <p:ext uri="{BB962C8B-B14F-4D97-AF65-F5344CB8AC3E}">
        <p14:creationId xmlns:p14="http://schemas.microsoft.com/office/powerpoint/2010/main" val="2996435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endParaRPr lang="en-GB" dirty="0"/>
          </a:p>
        </p:txBody>
      </p:sp>
      <p:sp>
        <p:nvSpPr>
          <p:cNvPr id="5" name="Slide Number Placeholder 4"/>
          <p:cNvSpPr>
            <a:spLocks noGrp="1"/>
          </p:cNvSpPr>
          <p:nvPr>
            <p:ph type="sldNum" sz="quarter" idx="5"/>
          </p:nvPr>
        </p:nvSpPr>
        <p:spPr/>
        <p:txBody>
          <a:bodyPr/>
          <a:lstStyle/>
          <a:p>
            <a:fld id="{AADB6302-ED48-4C53-A492-7C0FE8F888F0}" type="slidenum">
              <a:rPr lang="en-GB" smtClean="0"/>
              <a:t>12</a:t>
            </a:fld>
            <a:endParaRPr lang="en-GB"/>
          </a:p>
        </p:txBody>
      </p:sp>
    </p:spTree>
    <p:extLst>
      <p:ext uri="{BB962C8B-B14F-4D97-AF65-F5344CB8AC3E}">
        <p14:creationId xmlns:p14="http://schemas.microsoft.com/office/powerpoint/2010/main" val="23283608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pic>
        <p:nvPicPr>
          <p:cNvPr id="8" name="Picture 7">
            <a:extLst>
              <a:ext uri="{FF2B5EF4-FFF2-40B4-BE49-F238E27FC236}">
                <a16:creationId xmlns:a16="http://schemas.microsoft.com/office/drawing/2014/main" id="{F249A57C-B8C3-30B3-95AD-BA4F8518E0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83768" y="332656"/>
            <a:ext cx="4405383" cy="1323934"/>
          </a:xfrm>
          <a:prstGeom prst="rect">
            <a:avLst/>
          </a:prstGeom>
        </p:spPr>
      </p:pic>
    </p:spTree>
    <p:extLst>
      <p:ext uri="{BB962C8B-B14F-4D97-AF65-F5344CB8AC3E}">
        <p14:creationId xmlns:p14="http://schemas.microsoft.com/office/powerpoint/2010/main" val="1902411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3CABC3-9D28-444B-BE45-45801AB4A9D9}" type="slidenum">
              <a:rPr lang="en-GB" smtClean="0"/>
              <a:t>‹#›</a:t>
            </a:fld>
            <a:endParaRPr lang="en-GB"/>
          </a:p>
        </p:txBody>
      </p:sp>
      <p:sp>
        <p:nvSpPr>
          <p:cNvPr id="8" name="Rectangle 7">
            <a:extLst>
              <a:ext uri="{FF2B5EF4-FFF2-40B4-BE49-F238E27FC236}">
                <a16:creationId xmlns:a16="http://schemas.microsoft.com/office/drawing/2014/main" id="{1C5F850A-403A-C782-F676-6206536043D3}"/>
              </a:ext>
            </a:extLst>
          </p:cNvPr>
          <p:cNvSpPr/>
          <p:nvPr userDrawn="1"/>
        </p:nvSpPr>
        <p:spPr>
          <a:xfrm>
            <a:off x="3373" y="6721475"/>
            <a:ext cx="9144000" cy="136524"/>
          </a:xfrm>
          <a:prstGeom prst="rect">
            <a:avLst/>
          </a:prstGeom>
          <a:solidFill>
            <a:srgbClr val="9ACA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805424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sp>
        <p:nvSpPr>
          <p:cNvPr id="7" name="Rectangle 6">
            <a:extLst>
              <a:ext uri="{FF2B5EF4-FFF2-40B4-BE49-F238E27FC236}">
                <a16:creationId xmlns:a16="http://schemas.microsoft.com/office/drawing/2014/main" id="{D09636BB-96C9-39AB-81A2-E86A75B105D6}"/>
              </a:ext>
            </a:extLst>
          </p:cNvPr>
          <p:cNvSpPr/>
          <p:nvPr userDrawn="1"/>
        </p:nvSpPr>
        <p:spPr>
          <a:xfrm>
            <a:off x="3373" y="6721475"/>
            <a:ext cx="9144000" cy="136524"/>
          </a:xfrm>
          <a:prstGeom prst="rect">
            <a:avLst/>
          </a:prstGeom>
          <a:solidFill>
            <a:srgbClr val="9ACA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4057552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sp>
        <p:nvSpPr>
          <p:cNvPr id="7" name="Rectangle 6">
            <a:extLst>
              <a:ext uri="{FF2B5EF4-FFF2-40B4-BE49-F238E27FC236}">
                <a16:creationId xmlns:a16="http://schemas.microsoft.com/office/drawing/2014/main" id="{3C25F297-8EB0-474C-7870-C5384614DC60}"/>
              </a:ext>
            </a:extLst>
          </p:cNvPr>
          <p:cNvSpPr/>
          <p:nvPr userDrawn="1"/>
        </p:nvSpPr>
        <p:spPr>
          <a:xfrm>
            <a:off x="3373" y="6721475"/>
            <a:ext cx="9144000" cy="136524"/>
          </a:xfrm>
          <a:prstGeom prst="rect">
            <a:avLst/>
          </a:prstGeom>
          <a:solidFill>
            <a:srgbClr val="9ACA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5644904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sp>
        <p:nvSpPr>
          <p:cNvPr id="2" name="Rectangle 1">
            <a:extLst>
              <a:ext uri="{FF2B5EF4-FFF2-40B4-BE49-F238E27FC236}">
                <a16:creationId xmlns:a16="http://schemas.microsoft.com/office/drawing/2014/main" id="{5BFBE883-FFE0-25A5-A682-E0AAAEEFC0EC}"/>
              </a:ext>
            </a:extLst>
          </p:cNvPr>
          <p:cNvSpPr/>
          <p:nvPr userDrawn="1"/>
        </p:nvSpPr>
        <p:spPr>
          <a:xfrm>
            <a:off x="3373" y="6721475"/>
            <a:ext cx="9144000" cy="136524"/>
          </a:xfrm>
          <a:prstGeom prst="rect">
            <a:avLst/>
          </a:prstGeom>
          <a:solidFill>
            <a:srgbClr val="9ACA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252634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716016" y="332656"/>
            <a:ext cx="4176464" cy="1008111"/>
          </a:xfrm>
        </p:spPr>
        <p:txBody>
          <a:bodyPr>
            <a:noAutofit/>
          </a:bodyPr>
          <a:lstStyle>
            <a:lvl1pPr>
              <a:defRPr sz="3200" b="1">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sp>
        <p:nvSpPr>
          <p:cNvPr id="9" name="Rectangle 8"/>
          <p:cNvSpPr/>
          <p:nvPr userDrawn="1"/>
        </p:nvSpPr>
        <p:spPr>
          <a:xfrm>
            <a:off x="3373" y="6721475"/>
            <a:ext cx="9144000" cy="136524"/>
          </a:xfrm>
          <a:prstGeom prst="rect">
            <a:avLst/>
          </a:prstGeom>
          <a:solidFill>
            <a:srgbClr val="9ACA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11" name="Picture 10">
            <a:extLst>
              <a:ext uri="{FF2B5EF4-FFF2-40B4-BE49-F238E27FC236}">
                <a16:creationId xmlns:a16="http://schemas.microsoft.com/office/drawing/2014/main" id="{44249C11-6C55-2163-44EB-D678B83AF46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521" y="184373"/>
            <a:ext cx="2952328" cy="887253"/>
          </a:xfrm>
          <a:prstGeom prst="rect">
            <a:avLst/>
          </a:prstGeom>
        </p:spPr>
      </p:pic>
    </p:spTree>
    <p:extLst>
      <p:ext uri="{BB962C8B-B14F-4D97-AF65-F5344CB8AC3E}">
        <p14:creationId xmlns:p14="http://schemas.microsoft.com/office/powerpoint/2010/main" val="2906900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a:solidFill>
            <a:srgbClr val="9FAEE5"/>
          </a:solidFill>
          <a:ln>
            <a:solidFill>
              <a:srgbClr val="C6D9F1"/>
            </a:solidFill>
          </a:ln>
        </p:spPr>
        <p:txBody>
          <a:bodyPr/>
          <a:lstStyle>
            <a:lvl1pPr>
              <a:defRPr sz="2800">
                <a:latin typeface="Open Sans" pitchFamily="34" charset="0"/>
                <a:ea typeface="Open Sans" pitchFamily="34" charset="0"/>
                <a:cs typeface="Open Sans" pitchFamily="34" charset="0"/>
              </a:defRPr>
            </a:lvl1pPr>
            <a:lvl2pPr>
              <a:defRPr sz="2400">
                <a:latin typeface="Open Sans" pitchFamily="34" charset="0"/>
                <a:ea typeface="Open Sans" pitchFamily="34" charset="0"/>
                <a:cs typeface="Open Sans" pitchFamily="34" charset="0"/>
              </a:defRPr>
            </a:lvl2pPr>
            <a:lvl3pPr>
              <a:defRPr sz="2000">
                <a:latin typeface="Open Sans" pitchFamily="34" charset="0"/>
                <a:ea typeface="Open Sans" pitchFamily="34" charset="0"/>
                <a:cs typeface="Open Sans" pitchFamily="34" charset="0"/>
              </a:defRPr>
            </a:lvl3pPr>
            <a:lvl4pPr>
              <a:defRPr sz="1800">
                <a:latin typeface="Open Sans" pitchFamily="34" charset="0"/>
                <a:ea typeface="Open Sans" pitchFamily="34" charset="0"/>
                <a:cs typeface="Open Sans" pitchFamily="34" charset="0"/>
              </a:defRPr>
            </a:lvl4pPr>
            <a:lvl5pPr>
              <a:defRPr sz="1800">
                <a:latin typeface="Open Sans" pitchFamily="34" charset="0"/>
                <a:ea typeface="Open Sans" pitchFamily="34" charset="0"/>
                <a:cs typeface="Open Sans"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600200"/>
            <a:ext cx="4038600" cy="4525963"/>
          </a:xfrm>
          <a:ln>
            <a:solidFill>
              <a:srgbClr val="0070C0"/>
            </a:solidFill>
          </a:ln>
        </p:spPr>
        <p:txBody>
          <a:bodyPr/>
          <a:lstStyle>
            <a:lvl1pPr>
              <a:defRPr sz="2800">
                <a:latin typeface="Open Sans" pitchFamily="34" charset="0"/>
                <a:ea typeface="Open Sans" pitchFamily="34" charset="0"/>
                <a:cs typeface="Open Sans" pitchFamily="34" charset="0"/>
              </a:defRPr>
            </a:lvl1pPr>
            <a:lvl2pPr>
              <a:defRPr sz="2400">
                <a:latin typeface="Open Sans" pitchFamily="34" charset="0"/>
                <a:ea typeface="Open Sans" pitchFamily="34" charset="0"/>
                <a:cs typeface="Open Sans" pitchFamily="34" charset="0"/>
              </a:defRPr>
            </a:lvl2pPr>
            <a:lvl3pPr>
              <a:defRPr sz="2000">
                <a:latin typeface="Open Sans" pitchFamily="34" charset="0"/>
                <a:ea typeface="Open Sans" pitchFamily="34" charset="0"/>
                <a:cs typeface="Open Sans" pitchFamily="34" charset="0"/>
              </a:defRPr>
            </a:lvl3pPr>
            <a:lvl4pPr>
              <a:defRPr sz="1800">
                <a:latin typeface="Open Sans" pitchFamily="34" charset="0"/>
                <a:ea typeface="Open Sans" pitchFamily="34" charset="0"/>
                <a:cs typeface="Open Sans" pitchFamily="34" charset="0"/>
              </a:defRPr>
            </a:lvl4pPr>
            <a:lvl5pPr>
              <a:defRPr sz="1800">
                <a:latin typeface="Open Sans" pitchFamily="34" charset="0"/>
                <a:ea typeface="Open Sans" pitchFamily="34" charset="0"/>
                <a:cs typeface="Open Sans"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3CABC3-9D28-444B-BE45-45801AB4A9D9}" type="slidenum">
              <a:rPr lang="en-GB" smtClean="0"/>
              <a:t>‹#›</a:t>
            </a:fld>
            <a:endParaRPr lang="en-GB"/>
          </a:p>
        </p:txBody>
      </p:sp>
      <p:sp>
        <p:nvSpPr>
          <p:cNvPr id="10" name="Title 1"/>
          <p:cNvSpPr>
            <a:spLocks noGrp="1"/>
          </p:cNvSpPr>
          <p:nvPr>
            <p:ph type="title"/>
          </p:nvPr>
        </p:nvSpPr>
        <p:spPr>
          <a:xfrm>
            <a:off x="4716016" y="332656"/>
            <a:ext cx="4176464" cy="1008111"/>
          </a:xfrm>
        </p:spPr>
        <p:txBody>
          <a:bodyPr>
            <a:noAutofit/>
          </a:bodyPr>
          <a:lstStyle>
            <a:lvl1pPr>
              <a:defRPr sz="3200" b="1">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pic>
        <p:nvPicPr>
          <p:cNvPr id="12" name="Picture 11">
            <a:extLst>
              <a:ext uri="{FF2B5EF4-FFF2-40B4-BE49-F238E27FC236}">
                <a16:creationId xmlns:a16="http://schemas.microsoft.com/office/drawing/2014/main" id="{3882375E-7E4C-CB22-2E8A-83C4C8779F1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3528" y="261651"/>
            <a:ext cx="3129079" cy="940371"/>
          </a:xfrm>
          <a:prstGeom prst="rect">
            <a:avLst/>
          </a:prstGeom>
        </p:spPr>
      </p:pic>
      <p:sp>
        <p:nvSpPr>
          <p:cNvPr id="2" name="Rectangle 1">
            <a:extLst>
              <a:ext uri="{FF2B5EF4-FFF2-40B4-BE49-F238E27FC236}">
                <a16:creationId xmlns:a16="http://schemas.microsoft.com/office/drawing/2014/main" id="{902CA50F-BBB9-8D22-E4E3-6065862A0FEA}"/>
              </a:ext>
            </a:extLst>
          </p:cNvPr>
          <p:cNvSpPr/>
          <p:nvPr userDrawn="1"/>
        </p:nvSpPr>
        <p:spPr>
          <a:xfrm>
            <a:off x="3373" y="6721475"/>
            <a:ext cx="9144000" cy="136524"/>
          </a:xfrm>
          <a:prstGeom prst="rect">
            <a:avLst/>
          </a:prstGeom>
          <a:solidFill>
            <a:srgbClr val="9ACA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393130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210" y="1268760"/>
            <a:ext cx="8444270" cy="699896"/>
          </a:xfrm>
        </p:spPr>
        <p:txBody>
          <a:bodyPr>
            <a:noAutofit/>
          </a:bodyPr>
          <a:lstStyle>
            <a:lvl1pPr algn="l">
              <a:defRPr sz="3200" b="1">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457200" y="1988840"/>
            <a:ext cx="8435280" cy="37052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pic>
        <p:nvPicPr>
          <p:cNvPr id="9" name="Picture 8">
            <a:extLst>
              <a:ext uri="{FF2B5EF4-FFF2-40B4-BE49-F238E27FC236}">
                <a16:creationId xmlns:a16="http://schemas.microsoft.com/office/drawing/2014/main" id="{75D5829F-BEC7-5785-596B-773E9911DCF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520" y="136525"/>
            <a:ext cx="3129079" cy="940371"/>
          </a:xfrm>
          <a:prstGeom prst="rect">
            <a:avLst/>
          </a:prstGeom>
        </p:spPr>
      </p:pic>
      <p:sp>
        <p:nvSpPr>
          <p:cNvPr id="7" name="Rectangle 6">
            <a:extLst>
              <a:ext uri="{FF2B5EF4-FFF2-40B4-BE49-F238E27FC236}">
                <a16:creationId xmlns:a16="http://schemas.microsoft.com/office/drawing/2014/main" id="{4172BD68-3760-1CA7-158B-9D22C25F1FAD}"/>
              </a:ext>
            </a:extLst>
          </p:cNvPr>
          <p:cNvSpPr/>
          <p:nvPr userDrawn="1"/>
        </p:nvSpPr>
        <p:spPr>
          <a:xfrm>
            <a:off x="3373" y="6721475"/>
            <a:ext cx="9144000" cy="136524"/>
          </a:xfrm>
          <a:prstGeom prst="rect">
            <a:avLst/>
          </a:prstGeom>
          <a:solidFill>
            <a:srgbClr val="9ACA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571743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sp>
        <p:nvSpPr>
          <p:cNvPr id="7" name="Rectangle 6">
            <a:extLst>
              <a:ext uri="{FF2B5EF4-FFF2-40B4-BE49-F238E27FC236}">
                <a16:creationId xmlns:a16="http://schemas.microsoft.com/office/drawing/2014/main" id="{E2C45D40-7006-AEF2-16EE-958325687F04}"/>
              </a:ext>
            </a:extLst>
          </p:cNvPr>
          <p:cNvSpPr/>
          <p:nvPr userDrawn="1"/>
        </p:nvSpPr>
        <p:spPr>
          <a:xfrm>
            <a:off x="3373" y="6721475"/>
            <a:ext cx="9144000" cy="136524"/>
          </a:xfrm>
          <a:prstGeom prst="rect">
            <a:avLst/>
          </a:prstGeom>
          <a:solidFill>
            <a:srgbClr val="9ACA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966481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E3CABC3-9D28-444B-BE45-45801AB4A9D9}" type="slidenum">
              <a:rPr lang="en-GB" smtClean="0"/>
              <a:t>‹#›</a:t>
            </a:fld>
            <a:endParaRPr lang="en-GB"/>
          </a:p>
        </p:txBody>
      </p:sp>
      <p:sp>
        <p:nvSpPr>
          <p:cNvPr id="10" name="Rectangle 9">
            <a:extLst>
              <a:ext uri="{FF2B5EF4-FFF2-40B4-BE49-F238E27FC236}">
                <a16:creationId xmlns:a16="http://schemas.microsoft.com/office/drawing/2014/main" id="{B5392DFE-0011-5C9C-352C-83514E00FE81}"/>
              </a:ext>
            </a:extLst>
          </p:cNvPr>
          <p:cNvSpPr/>
          <p:nvPr userDrawn="1"/>
        </p:nvSpPr>
        <p:spPr>
          <a:xfrm>
            <a:off x="3373" y="6721475"/>
            <a:ext cx="9144000" cy="136524"/>
          </a:xfrm>
          <a:prstGeom prst="rect">
            <a:avLst/>
          </a:prstGeom>
          <a:solidFill>
            <a:srgbClr val="9ACA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931656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3CABC3-9D28-444B-BE45-45801AB4A9D9}" type="slidenum">
              <a:rPr lang="en-GB" smtClean="0"/>
              <a:t>‹#›</a:t>
            </a:fld>
            <a:endParaRPr lang="en-GB"/>
          </a:p>
        </p:txBody>
      </p:sp>
      <p:sp>
        <p:nvSpPr>
          <p:cNvPr id="6" name="Rectangle 5">
            <a:extLst>
              <a:ext uri="{FF2B5EF4-FFF2-40B4-BE49-F238E27FC236}">
                <a16:creationId xmlns:a16="http://schemas.microsoft.com/office/drawing/2014/main" id="{D596E80C-E7E4-6157-6158-94AF49E42FD7}"/>
              </a:ext>
            </a:extLst>
          </p:cNvPr>
          <p:cNvSpPr/>
          <p:nvPr userDrawn="1"/>
        </p:nvSpPr>
        <p:spPr>
          <a:xfrm>
            <a:off x="3373" y="6721475"/>
            <a:ext cx="9144000" cy="136524"/>
          </a:xfrm>
          <a:prstGeom prst="rect">
            <a:avLst/>
          </a:prstGeom>
          <a:solidFill>
            <a:srgbClr val="9ACA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173661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E3CABC3-9D28-444B-BE45-45801AB4A9D9}" type="slidenum">
              <a:rPr lang="en-GB" smtClean="0"/>
              <a:t>‹#›</a:t>
            </a:fld>
            <a:endParaRPr lang="en-GB"/>
          </a:p>
        </p:txBody>
      </p:sp>
      <p:sp>
        <p:nvSpPr>
          <p:cNvPr id="5" name="Rectangle 4">
            <a:extLst>
              <a:ext uri="{FF2B5EF4-FFF2-40B4-BE49-F238E27FC236}">
                <a16:creationId xmlns:a16="http://schemas.microsoft.com/office/drawing/2014/main" id="{5099A267-5DB6-7514-C7BE-00690980EF0F}"/>
              </a:ext>
            </a:extLst>
          </p:cNvPr>
          <p:cNvSpPr/>
          <p:nvPr userDrawn="1"/>
        </p:nvSpPr>
        <p:spPr>
          <a:xfrm>
            <a:off x="3373" y="6721475"/>
            <a:ext cx="9144000" cy="136524"/>
          </a:xfrm>
          <a:prstGeom prst="rect">
            <a:avLst/>
          </a:prstGeom>
          <a:solidFill>
            <a:srgbClr val="9ACA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336644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3CABC3-9D28-444B-BE45-45801AB4A9D9}" type="slidenum">
              <a:rPr lang="en-GB" smtClean="0"/>
              <a:t>‹#›</a:t>
            </a:fld>
            <a:endParaRPr lang="en-GB"/>
          </a:p>
        </p:txBody>
      </p:sp>
      <p:sp>
        <p:nvSpPr>
          <p:cNvPr id="8" name="Rectangle 7">
            <a:extLst>
              <a:ext uri="{FF2B5EF4-FFF2-40B4-BE49-F238E27FC236}">
                <a16:creationId xmlns:a16="http://schemas.microsoft.com/office/drawing/2014/main" id="{7E2EA31F-BCEC-C89B-CB4E-8F7E9B75FEDC}"/>
              </a:ext>
            </a:extLst>
          </p:cNvPr>
          <p:cNvSpPr/>
          <p:nvPr userDrawn="1"/>
        </p:nvSpPr>
        <p:spPr>
          <a:xfrm>
            <a:off x="3373" y="6721475"/>
            <a:ext cx="9144000" cy="136524"/>
          </a:xfrm>
          <a:prstGeom prst="rect">
            <a:avLst/>
          </a:prstGeom>
          <a:solidFill>
            <a:srgbClr val="9ACA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215063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3CABC3-9D28-444B-BE45-45801AB4A9D9}" type="slidenum">
              <a:rPr lang="en-GB" smtClean="0"/>
              <a:t>‹#›</a:t>
            </a:fld>
            <a:endParaRPr lang="en-GB"/>
          </a:p>
        </p:txBody>
      </p:sp>
    </p:spTree>
    <p:extLst>
      <p:ext uri="{BB962C8B-B14F-4D97-AF65-F5344CB8AC3E}">
        <p14:creationId xmlns:p14="http://schemas.microsoft.com/office/powerpoint/2010/main" val="409018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60" r:id="rId4"/>
    <p:sldLayoutId id="2147483651"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romania-serbia.net/wp-content/uploads/2024/12/Applicants-Guide.pdf" TargetMode="External"/><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hyperlink" Target="https://romania-serbia.net/wp-content/uploads/2024/12/Applicants-Guide.pdf" TargetMode="External"/><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13.xml"/><Relationship Id="rId5" Type="http://schemas.openxmlformats.org/officeDocument/2006/relationships/image" Target="../media/image10.png"/><Relationship Id="rId4" Type="http://schemas.openxmlformats.org/officeDocument/2006/relationships/hyperlink" Target="https://stock.adobe.com/images/variety-icon-design-variety-choice-icon-selection-variation-concept-multiple-options-hand-click-button-isolated-on-white-background/53232437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6381328"/>
            <a:ext cx="9144000" cy="0"/>
          </a:xfrm>
          <a:prstGeom prst="line">
            <a:avLst/>
          </a:prstGeom>
          <a:ln w="12700">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sp>
        <p:nvSpPr>
          <p:cNvPr id="8" name="Subtitle 17"/>
          <p:cNvSpPr txBox="1">
            <a:spLocks/>
          </p:cNvSpPr>
          <p:nvPr/>
        </p:nvSpPr>
        <p:spPr>
          <a:xfrm>
            <a:off x="0" y="1955605"/>
            <a:ext cx="9144000" cy="1152129"/>
          </a:xfrm>
          <a:prstGeom prst="rect">
            <a:avLst/>
          </a:prstGeom>
          <a:gradFill flip="none" rotWithShape="1">
            <a:gsLst>
              <a:gs pos="90000">
                <a:srgbClr val="034B77"/>
              </a:gs>
              <a:gs pos="40000">
                <a:srgbClr val="3471B8"/>
              </a:gs>
            </a:gsLst>
            <a:lin ang="2400000" scaled="0"/>
            <a:tileRect/>
          </a:gradFill>
          <a:ln>
            <a:noFill/>
          </a:ln>
        </p:spPr>
        <p:txBody>
          <a:bodyPr vert="horz" lIns="91440" tIns="45720" rIns="91440" bIns="45720" rtlCol="0" anchor="ctr">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nSpc>
                <a:spcPct val="110000"/>
              </a:lnSpc>
            </a:pPr>
            <a:r>
              <a:rPr lang="it-IT" sz="2400" b="1" dirty="0">
                <a:solidFill>
                  <a:srgbClr val="FFFFFF"/>
                </a:solidFill>
              </a:rPr>
              <a:t>Interreg IPA </a:t>
            </a:r>
            <a:endParaRPr lang="ro-RO" sz="2400" b="1" dirty="0">
              <a:solidFill>
                <a:srgbClr val="FFFFFF"/>
              </a:solidFill>
            </a:endParaRPr>
          </a:p>
          <a:p>
            <a:pPr>
              <a:lnSpc>
                <a:spcPct val="110000"/>
              </a:lnSpc>
            </a:pPr>
            <a:r>
              <a:rPr lang="it-IT" sz="2400" b="1" dirty="0">
                <a:solidFill>
                  <a:srgbClr val="FFFFFF"/>
                </a:solidFill>
              </a:rPr>
              <a:t>Romania</a:t>
            </a:r>
            <a:r>
              <a:rPr lang="ro-RO" sz="2400" b="1" dirty="0">
                <a:solidFill>
                  <a:srgbClr val="FFFFFF"/>
                </a:solidFill>
              </a:rPr>
              <a:t>-</a:t>
            </a:r>
            <a:r>
              <a:rPr lang="it-IT" sz="2400" b="1" dirty="0">
                <a:solidFill>
                  <a:srgbClr val="FFFFFF"/>
                </a:solidFill>
              </a:rPr>
              <a:t>Serbia</a:t>
            </a:r>
            <a:r>
              <a:rPr lang="ro-RO" sz="2400" b="1" dirty="0">
                <a:solidFill>
                  <a:srgbClr val="FFFFFF"/>
                </a:solidFill>
              </a:rPr>
              <a:t> Programme</a:t>
            </a:r>
          </a:p>
        </p:txBody>
      </p:sp>
      <p:sp>
        <p:nvSpPr>
          <p:cNvPr id="9" name="TextBox 8">
            <a:extLst>
              <a:ext uri="{FF2B5EF4-FFF2-40B4-BE49-F238E27FC236}">
                <a16:creationId xmlns:a16="http://schemas.microsoft.com/office/drawing/2014/main" id="{C826B407-E154-4189-9A59-22F8D6604218}"/>
              </a:ext>
            </a:extLst>
          </p:cNvPr>
          <p:cNvSpPr txBox="1"/>
          <p:nvPr/>
        </p:nvSpPr>
        <p:spPr>
          <a:xfrm>
            <a:off x="0" y="3107734"/>
            <a:ext cx="9144000" cy="390492"/>
          </a:xfrm>
          <a:prstGeom prst="rect">
            <a:avLst/>
          </a:prstGeom>
          <a:solidFill>
            <a:srgbClr val="9ACA3C"/>
          </a:solidFill>
        </p:spPr>
        <p:txBody>
          <a:bodyPr wrap="square">
            <a:spAutoFit/>
          </a:bodyPr>
          <a:lstStyle/>
          <a:p>
            <a:pPr algn="ctr">
              <a:lnSpc>
                <a:spcPct val="115000"/>
              </a:lnSpc>
              <a:spcAft>
                <a:spcPts val="1000"/>
              </a:spcAft>
            </a:pPr>
            <a:r>
              <a:rPr lang="ro-RO" sz="1800" b="1" dirty="0">
                <a:effectLst/>
                <a:latin typeface="Open Sans" panose="020B0606030504020204" pitchFamily="34" charset="0"/>
                <a:ea typeface="Open Sans" panose="020B0606030504020204" pitchFamily="34" charset="0"/>
                <a:cs typeface="Open Sans" panose="020B0606030504020204" pitchFamily="34" charset="0"/>
              </a:rPr>
              <a:t>2</a:t>
            </a:r>
            <a:r>
              <a:rPr lang="ro-RO" sz="1800" b="1" baseline="30000" dirty="0">
                <a:effectLst/>
                <a:latin typeface="Open Sans" panose="020B0606030504020204" pitchFamily="34" charset="0"/>
                <a:ea typeface="Open Sans" panose="020B0606030504020204" pitchFamily="34" charset="0"/>
                <a:cs typeface="Open Sans" panose="020B0606030504020204" pitchFamily="34" charset="0"/>
              </a:rPr>
              <a:t>nd</a:t>
            </a:r>
            <a:r>
              <a:rPr lang="ro-RO" sz="1800" b="1" dirty="0">
                <a:effectLst/>
                <a:latin typeface="Open Sans" panose="020B0606030504020204" pitchFamily="34" charset="0"/>
                <a:ea typeface="Open Sans" panose="020B0606030504020204" pitchFamily="34" charset="0"/>
                <a:cs typeface="Open Sans" panose="020B0606030504020204" pitchFamily="34" charset="0"/>
              </a:rPr>
              <a:t> Call for proposals</a:t>
            </a:r>
            <a:endParaRPr lang="en-GB" sz="1600" b="1" dirty="0">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10" name="Picture 9">
            <a:extLst>
              <a:ext uri="{FF2B5EF4-FFF2-40B4-BE49-F238E27FC236}">
                <a16:creationId xmlns:a16="http://schemas.microsoft.com/office/drawing/2014/main" id="{C2ABF2B8-9EFA-3919-C075-30C2E9847E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7984" y="5157192"/>
            <a:ext cx="891562" cy="891562"/>
          </a:xfrm>
          <a:prstGeom prst="rect">
            <a:avLst/>
          </a:prstGeom>
        </p:spPr>
      </p:pic>
      <p:sp>
        <p:nvSpPr>
          <p:cNvPr id="18" name="TextBox 17">
            <a:extLst>
              <a:ext uri="{FF2B5EF4-FFF2-40B4-BE49-F238E27FC236}">
                <a16:creationId xmlns:a16="http://schemas.microsoft.com/office/drawing/2014/main" id="{0D3DB5B1-BA25-75B6-E035-ECECCD8B27AF}"/>
              </a:ext>
            </a:extLst>
          </p:cNvPr>
          <p:cNvSpPr txBox="1"/>
          <p:nvPr/>
        </p:nvSpPr>
        <p:spPr>
          <a:xfrm>
            <a:off x="3851920" y="6009023"/>
            <a:ext cx="2016224" cy="412036"/>
          </a:xfrm>
          <a:prstGeom prst="rect">
            <a:avLst/>
          </a:prstGeom>
          <a:noFill/>
        </p:spPr>
        <p:txBody>
          <a:bodyPr wrap="square">
            <a:spAutoFit/>
          </a:bodyPr>
          <a:lstStyle/>
          <a:p>
            <a:pPr algn="ctr"/>
            <a:r>
              <a:rPr lang="en-GB" sz="1000" dirty="0">
                <a:effectLst/>
                <a:latin typeface="Open Sans" panose="020B0606030504020204" pitchFamily="34" charset="0"/>
                <a:ea typeface="Open Sans" panose="020B0606030504020204" pitchFamily="34" charset="0"/>
                <a:cs typeface="Open Sans" panose="020B0606030504020204" pitchFamily="34" charset="0"/>
              </a:rPr>
              <a:t>A greener</a:t>
            </a:r>
            <a:r>
              <a:rPr lang="ro-RO" sz="1000" dirty="0">
                <a:effectLst/>
                <a:latin typeface="Open Sans" panose="020B0606030504020204" pitchFamily="34" charset="0"/>
                <a:ea typeface="Open Sans" panose="020B0606030504020204" pitchFamily="34" charset="0"/>
                <a:cs typeface="Open Sans" panose="020B0606030504020204" pitchFamily="34" charset="0"/>
              </a:rPr>
              <a:t>,</a:t>
            </a:r>
          </a:p>
          <a:p>
            <a:pPr algn="ctr">
              <a:lnSpc>
                <a:spcPct val="115000"/>
              </a:lnSpc>
            </a:pPr>
            <a:r>
              <a:rPr lang="en-GB" sz="1000" dirty="0">
                <a:effectLst/>
                <a:latin typeface="Open Sans" panose="020B0606030504020204" pitchFamily="34" charset="0"/>
                <a:ea typeface="Open Sans" panose="020B0606030504020204" pitchFamily="34" charset="0"/>
                <a:cs typeface="Open Sans" panose="020B0606030504020204" pitchFamily="34" charset="0"/>
              </a:rPr>
              <a:t> low carbon Europe</a:t>
            </a:r>
          </a:p>
        </p:txBody>
      </p:sp>
      <p:sp>
        <p:nvSpPr>
          <p:cNvPr id="11" name="Title 1">
            <a:extLst>
              <a:ext uri="{FF2B5EF4-FFF2-40B4-BE49-F238E27FC236}">
                <a16:creationId xmlns:a16="http://schemas.microsoft.com/office/drawing/2014/main" id="{45FAD5ED-ABEF-5F8F-7E6E-5F281434BBB6}"/>
              </a:ext>
            </a:extLst>
          </p:cNvPr>
          <p:cNvSpPr txBox="1">
            <a:spLocks/>
          </p:cNvSpPr>
          <p:nvPr/>
        </p:nvSpPr>
        <p:spPr>
          <a:xfrm>
            <a:off x="1259632" y="3789040"/>
            <a:ext cx="7200800" cy="1080120"/>
          </a:xfrm>
          <a:prstGeom prst="rect">
            <a:avLst/>
          </a:prstGeom>
          <a:solidFill>
            <a:schemeClr val="bg1"/>
          </a:solidFill>
        </p:spPr>
        <p:txBody>
          <a:bodyPr vert="horz" lIns="91440" tIns="45720" rIns="91440" bIns="45720" rtlCol="0" anchor="ctr">
            <a:normAutofit/>
          </a:bodyPr>
          <a:lstStyle>
            <a:lvl1pPr algn="ctr" defTabSz="914400" rtl="0" eaLnBrk="1" latinLnBrk="0" hangingPunct="1">
              <a:spcBef>
                <a:spcPct val="0"/>
              </a:spcBef>
              <a:buNone/>
              <a:defRPr sz="4400" b="1"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GB" dirty="0">
                <a:solidFill>
                  <a:sysClr val="windowText" lastClr="000000"/>
                </a:solidFill>
              </a:rPr>
              <a:t>Applicant’s Guide</a:t>
            </a:r>
          </a:p>
        </p:txBody>
      </p:sp>
    </p:spTree>
    <p:extLst>
      <p:ext uri="{BB962C8B-B14F-4D97-AF65-F5344CB8AC3E}">
        <p14:creationId xmlns:p14="http://schemas.microsoft.com/office/powerpoint/2010/main" val="228813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a:extLst>
              <a:ext uri="{FF2B5EF4-FFF2-40B4-BE49-F238E27FC236}">
                <a16:creationId xmlns:a16="http://schemas.microsoft.com/office/drawing/2014/main" id="{AA1EEC96-781B-058F-F950-2B998BBCDD38}"/>
              </a:ext>
            </a:extLst>
          </p:cNvPr>
          <p:cNvGraphicFramePr>
            <a:graphicFrameLocks noGrp="1"/>
          </p:cNvGraphicFramePr>
          <p:nvPr>
            <p:ph idx="1"/>
            <p:extLst>
              <p:ext uri="{D42A27DB-BD31-4B8C-83A1-F6EECF244321}">
                <p14:modId xmlns:p14="http://schemas.microsoft.com/office/powerpoint/2010/main" val="2761979593"/>
              </p:ext>
            </p:extLst>
          </p:nvPr>
        </p:nvGraphicFramePr>
        <p:xfrm>
          <a:off x="457200" y="1600199"/>
          <a:ext cx="11064240" cy="4754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3275856" y="272198"/>
            <a:ext cx="5760640" cy="738664"/>
          </a:xfrm>
          <a:prstGeom prst="rect">
            <a:avLst/>
          </a:prstGeom>
        </p:spPr>
        <p:txBody>
          <a:bodyPr wrap="square">
            <a:spAutoFit/>
          </a:bodyPr>
          <a:lstStyle/>
          <a:p>
            <a:pPr algn="just"/>
            <a:r>
              <a:rPr lang="en-US" sz="1400" b="1" dirty="0">
                <a:solidFill>
                  <a:prstClr val="black"/>
                </a:solidFill>
                <a:latin typeface="Open Sans" panose="020B0606030504020204" pitchFamily="34" charset="0"/>
                <a:ea typeface="Open Sans" panose="020B0606030504020204" pitchFamily="34" charset="0"/>
                <a:cs typeface="Open Sans" panose="020B0606030504020204" pitchFamily="34" charset="0"/>
              </a:rPr>
              <a:t>The </a:t>
            </a:r>
            <a:r>
              <a:rPr lang="en-US" sz="1400" b="1" dirty="0" err="1">
                <a:solidFill>
                  <a:prstClr val="black"/>
                </a:solidFill>
                <a:latin typeface="Open Sans" panose="020B0606030504020204" pitchFamily="34" charset="0"/>
                <a:ea typeface="Open Sans" panose="020B0606030504020204" pitchFamily="34" charset="0"/>
                <a:cs typeface="Open Sans" panose="020B0606030504020204" pitchFamily="34" charset="0"/>
              </a:rPr>
              <a:t>Programme</a:t>
            </a:r>
            <a:r>
              <a:rPr lang="en-US" sz="1400" b="1" dirty="0">
                <a:solidFill>
                  <a:prstClr val="black"/>
                </a:solidFill>
                <a:latin typeface="Open Sans" panose="020B0606030504020204" pitchFamily="34" charset="0"/>
                <a:ea typeface="Open Sans" panose="020B0606030504020204" pitchFamily="34" charset="0"/>
                <a:cs typeface="Open Sans" panose="020B0606030504020204" pitchFamily="34" charset="0"/>
              </a:rPr>
              <a:t> indicators: </a:t>
            </a:r>
          </a:p>
          <a:p>
            <a:pPr algn="just"/>
            <a:r>
              <a:rPr lang="en-US" sz="1400" b="1" i="1" dirty="0">
                <a:effectLst/>
                <a:latin typeface="Open Sans" panose="020B0606030504020204" pitchFamily="34" charset="0"/>
                <a:ea typeface="Open Sans" panose="020B0606030504020204" pitchFamily="34" charset="0"/>
                <a:cs typeface="Open Sans" panose="020B0606030504020204" pitchFamily="34" charset="0"/>
              </a:rPr>
              <a:t>Pilot actions developed jointly and implemented in projects </a:t>
            </a:r>
            <a:r>
              <a:rPr lang="en-US" sz="1400" b="1" dirty="0">
                <a:solidFill>
                  <a:prstClr val="black"/>
                </a:solidFill>
                <a:latin typeface="Open Sans" panose="020B0606030504020204" pitchFamily="34" charset="0"/>
                <a:ea typeface="Open Sans" panose="020B0606030504020204" pitchFamily="34" charset="0"/>
                <a:cs typeface="Open Sans" panose="020B0606030504020204" pitchFamily="34" charset="0"/>
              </a:rPr>
              <a:t>&amp; </a:t>
            </a:r>
            <a:r>
              <a:rPr lang="en-GB" sz="1400" b="1" i="1" dirty="0">
                <a:effectLst/>
                <a:latin typeface="Open Sans" panose="020B0606030504020204" pitchFamily="34" charset="0"/>
                <a:ea typeface="Open Sans" panose="020B0606030504020204" pitchFamily="34" charset="0"/>
                <a:cs typeface="Open Sans" panose="020B0606030504020204" pitchFamily="34" charset="0"/>
              </a:rPr>
              <a:t>Solutions taken up or up-scaled by organisations</a:t>
            </a:r>
            <a:endParaRPr lang="en-US" sz="1400" b="1"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6" name="Picture 5">
            <a:extLst>
              <a:ext uri="{FF2B5EF4-FFF2-40B4-BE49-F238E27FC236}">
                <a16:creationId xmlns:a16="http://schemas.microsoft.com/office/drawing/2014/main" id="{FD0D0FB0-53E7-4611-445D-82D4D68008B3}"/>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p:blipFill>
        <p:spPr>
          <a:xfrm>
            <a:off x="251520" y="220062"/>
            <a:ext cx="2786113" cy="837300"/>
          </a:xfrm>
          <a:prstGeom prst="rect">
            <a:avLst/>
          </a:prstGeom>
        </p:spPr>
      </p:pic>
      <p:sp>
        <p:nvSpPr>
          <p:cNvPr id="8" name="Rectangle 7">
            <a:extLst>
              <a:ext uri="{FF2B5EF4-FFF2-40B4-BE49-F238E27FC236}">
                <a16:creationId xmlns:a16="http://schemas.microsoft.com/office/drawing/2014/main" id="{3A35FEAC-CBA6-E3B1-F11E-EE9BF046D4AA}"/>
              </a:ext>
            </a:extLst>
          </p:cNvPr>
          <p:cNvSpPr/>
          <p:nvPr/>
        </p:nvSpPr>
        <p:spPr>
          <a:xfrm>
            <a:off x="6372200" y="1988840"/>
            <a:ext cx="2166555" cy="292986"/>
          </a:xfrm>
          <a:prstGeom prst="rect">
            <a:avLst/>
          </a:prstGeom>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9" name="TextBox 8">
            <a:extLst>
              <a:ext uri="{FF2B5EF4-FFF2-40B4-BE49-F238E27FC236}">
                <a16:creationId xmlns:a16="http://schemas.microsoft.com/office/drawing/2014/main" id="{2A548FC1-066F-B479-402E-1AE09285B3ED}"/>
              </a:ext>
            </a:extLst>
          </p:cNvPr>
          <p:cNvSpPr txBox="1"/>
          <p:nvPr/>
        </p:nvSpPr>
        <p:spPr>
          <a:xfrm>
            <a:off x="1115616" y="1988840"/>
            <a:ext cx="2022539" cy="369332"/>
          </a:xfrm>
          <a:prstGeom prst="rect">
            <a:avLst/>
          </a:prstGeom>
          <a:noFill/>
        </p:spPr>
        <p:txBody>
          <a:bodyPr wrap="square" rtlCol="0">
            <a:spAutoFit/>
          </a:bodyPr>
          <a:lstStyle/>
          <a:p>
            <a:r>
              <a:rPr lang="en-US" dirty="0">
                <a:solidFill>
                  <a:schemeClr val="bg1"/>
                </a:solidFill>
              </a:rPr>
              <a:t>outputs</a:t>
            </a:r>
          </a:p>
        </p:txBody>
      </p:sp>
      <p:sp>
        <p:nvSpPr>
          <p:cNvPr id="10" name="TextBox 9">
            <a:extLst>
              <a:ext uri="{FF2B5EF4-FFF2-40B4-BE49-F238E27FC236}">
                <a16:creationId xmlns:a16="http://schemas.microsoft.com/office/drawing/2014/main" id="{12F0C042-8CF2-AEA7-9413-AD102B9C7E6B}"/>
              </a:ext>
            </a:extLst>
          </p:cNvPr>
          <p:cNvSpPr txBox="1"/>
          <p:nvPr/>
        </p:nvSpPr>
        <p:spPr>
          <a:xfrm>
            <a:off x="6991251" y="1950667"/>
            <a:ext cx="1872208" cy="369332"/>
          </a:xfrm>
          <a:prstGeom prst="rect">
            <a:avLst/>
          </a:prstGeom>
          <a:noFill/>
        </p:spPr>
        <p:txBody>
          <a:bodyPr wrap="square" rtlCol="0">
            <a:spAutoFit/>
          </a:bodyPr>
          <a:lstStyle/>
          <a:p>
            <a:r>
              <a:rPr lang="en-US" dirty="0">
                <a:solidFill>
                  <a:schemeClr val="bg1"/>
                </a:solidFill>
              </a:rPr>
              <a:t>results</a:t>
            </a:r>
          </a:p>
        </p:txBody>
      </p:sp>
    </p:spTree>
    <p:extLst>
      <p:ext uri="{BB962C8B-B14F-4D97-AF65-F5344CB8AC3E}">
        <p14:creationId xmlns:p14="http://schemas.microsoft.com/office/powerpoint/2010/main" val="3379307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B747C45-1712-8E5F-FEA6-FCF13D76ECFF}"/>
              </a:ext>
            </a:extLst>
          </p:cNvPr>
          <p:cNvSpPr>
            <a:spLocks noGrp="1"/>
          </p:cNvSpPr>
          <p:nvPr>
            <p:ph idx="1"/>
          </p:nvPr>
        </p:nvSpPr>
        <p:spPr>
          <a:xfrm>
            <a:off x="457200" y="836712"/>
            <a:ext cx="8507288" cy="5544616"/>
          </a:xfrm>
        </p:spPr>
        <p:txBody>
          <a:bodyPr>
            <a:normAutofit/>
          </a:bodyPr>
          <a:lstStyle/>
          <a:p>
            <a:pPr marL="0" indent="0" algn="l">
              <a:buNone/>
            </a:pPr>
            <a:endParaRPr lang="en-US" sz="1800" b="0" i="0" u="none" strike="noStrike" baseline="0" dirty="0">
              <a:solidFill>
                <a:srgbClr val="000000"/>
              </a:solidFill>
              <a:latin typeface="Trebuchet MS" panose="020B0603020202020204" pitchFamily="34" charset="0"/>
            </a:endParaRPr>
          </a:p>
          <a:p>
            <a:pPr algn="l"/>
            <a:endParaRPr lang="en-US" sz="1800" b="0" i="0" u="none" strike="noStrike" baseline="0" dirty="0">
              <a:solidFill>
                <a:srgbClr val="000000"/>
              </a:solidFill>
              <a:latin typeface="Trebuchet MS" panose="020B0603020202020204" pitchFamily="34" charset="0"/>
            </a:endParaRPr>
          </a:p>
          <a:p>
            <a:pPr algn="just">
              <a:spcBef>
                <a:spcPts val="1200"/>
              </a:spcBef>
            </a:pPr>
            <a:r>
              <a:rPr lang="en-US" sz="1800" b="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pilot actions </a:t>
            </a:r>
            <a:r>
              <a:rPr lang="en-US" sz="1800" b="1"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developed jointly and implemented by the project</a:t>
            </a:r>
            <a:r>
              <a:rPr lang="en-US" sz="1800" b="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 The scope of a jointly developed pilot action could be to test procedures, new instruments, tools, experimentation, or to transfer practices. </a:t>
            </a:r>
          </a:p>
          <a:p>
            <a:pPr algn="just">
              <a:spcBef>
                <a:spcPts val="1200"/>
              </a:spcBef>
            </a:pPr>
            <a:r>
              <a:rPr lang="en-US" sz="1800" b="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the pilot action needs not only to be developed, but also implemented within the project, meaning that </a:t>
            </a:r>
            <a:r>
              <a:rPr lang="en-US" sz="1800" b="1"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the implementation of the pilot action should be finalized by the end of the project. </a:t>
            </a:r>
          </a:p>
          <a:p>
            <a:pPr algn="just">
              <a:spcBef>
                <a:spcPts val="1200"/>
              </a:spcBef>
            </a:pPr>
            <a:r>
              <a:rPr lang="en-US" sz="1800" b="1"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an output </a:t>
            </a:r>
            <a:r>
              <a:rPr lang="en-US" sz="1800" b="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is defined </a:t>
            </a:r>
            <a:r>
              <a:rPr lang="en-US" sz="1800" b="1"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for each pilot action </a:t>
            </a:r>
            <a:r>
              <a:rPr lang="en-US" sz="1800" b="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developed and implemented</a:t>
            </a:r>
            <a:r>
              <a:rPr lang="en-US" sz="180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a:t>
            </a:r>
          </a:p>
          <a:p>
            <a:pPr algn="just">
              <a:spcBef>
                <a:spcPts val="1200"/>
              </a:spcBef>
            </a:pPr>
            <a:r>
              <a:rPr lang="en-US" sz="1800" b="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the project can define </a:t>
            </a:r>
            <a:r>
              <a:rPr lang="en-US" sz="1800" b="1"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as many outputs as pilot actions is developing </a:t>
            </a:r>
            <a:r>
              <a:rPr lang="en-US" sz="1800" b="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and implementing.</a:t>
            </a:r>
          </a:p>
          <a:p>
            <a:pPr algn="just">
              <a:spcBef>
                <a:spcPts val="1200"/>
              </a:spcBef>
            </a:pPr>
            <a:r>
              <a:rPr lang="en-US" sz="1800" dirty="0">
                <a:solidFill>
                  <a:srgbClr val="000000"/>
                </a:solidFill>
                <a:latin typeface="Open Sans" panose="020B0606030504020204" pitchFamily="34" charset="0"/>
                <a:ea typeface="Open Sans" panose="020B0606030504020204" pitchFamily="34" charset="0"/>
                <a:cs typeface="Open Sans" panose="020B0606030504020204" pitchFamily="34" charset="0"/>
              </a:rPr>
              <a:t>when describing the output, please put an </a:t>
            </a:r>
            <a:r>
              <a:rPr lang="en-US" sz="1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emphasis on its novelty character</a:t>
            </a:r>
            <a:r>
              <a:rPr lang="en-US" sz="1800" dirty="0">
                <a:solidFill>
                  <a:srgbClr val="000000"/>
                </a:solidFill>
                <a:latin typeface="Open Sans" panose="020B0606030504020204" pitchFamily="34" charset="0"/>
                <a:ea typeface="Open Sans" panose="020B0606030504020204" pitchFamily="34" charset="0"/>
                <a:cs typeface="Open Sans" panose="020B0606030504020204" pitchFamily="34" charset="0"/>
              </a:rPr>
              <a:t> and </a:t>
            </a:r>
            <a:r>
              <a:rPr lang="en-US" sz="1800" b="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its contribution to the project`s specific objective.</a:t>
            </a:r>
            <a:r>
              <a:rPr lang="en-US" sz="180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endParaRPr lang="en-US" sz="1800" b="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pPr marL="0" indent="0" algn="just">
              <a:spcBef>
                <a:spcPts val="1200"/>
              </a:spcBef>
              <a:buNone/>
            </a:pPr>
            <a:r>
              <a:rPr lang="en-US" sz="180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p>
          <a:p>
            <a:pPr marL="0" indent="0" algn="just">
              <a:spcBef>
                <a:spcPts val="1200"/>
              </a:spcBef>
              <a:buNone/>
            </a:pPr>
            <a:r>
              <a:rPr lang="en-US" sz="1400" dirty="0">
                <a:solidFill>
                  <a:srgbClr val="000000"/>
                </a:solidFill>
                <a:latin typeface="Open Sans" panose="020B0606030504020204" pitchFamily="34" charset="0"/>
                <a:ea typeface="Open Sans" panose="020B0606030504020204" pitchFamily="34" charset="0"/>
                <a:cs typeface="Open Sans" panose="020B0606030504020204" pitchFamily="34" charset="0"/>
              </a:rPr>
              <a:t>for more details, please see the </a:t>
            </a:r>
            <a:r>
              <a:rPr lang="en-US" sz="1400" dirty="0">
                <a:solidFill>
                  <a:srgbClr val="000000"/>
                </a:solidFill>
                <a:latin typeface="Open Sans" panose="020B0606030504020204" pitchFamily="34" charset="0"/>
                <a:ea typeface="Open Sans" panose="020B0606030504020204" pitchFamily="34" charset="0"/>
                <a:cs typeface="Open Sans" panose="020B0606030504020204" pitchFamily="34" charset="0"/>
                <a:hlinkClick r:id="rId3"/>
              </a:rPr>
              <a:t>Applicant`s Guide</a:t>
            </a:r>
            <a:r>
              <a:rPr lang="en-US" sz="1400" dirty="0">
                <a:solidFill>
                  <a:srgbClr val="000000"/>
                </a:solidFill>
                <a:latin typeface="Open Sans" panose="020B0606030504020204" pitchFamily="34" charset="0"/>
                <a:ea typeface="Open Sans" panose="020B0606030504020204" pitchFamily="34" charset="0"/>
                <a:cs typeface="Open Sans" panose="020B0606030504020204" pitchFamily="34" charset="0"/>
              </a:rPr>
              <a:t>, pages 26-30</a:t>
            </a:r>
            <a:endParaRPr lang="en-US" sz="1400" b="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en-US" dirty="0"/>
          </a:p>
        </p:txBody>
      </p:sp>
      <p:sp>
        <p:nvSpPr>
          <p:cNvPr id="4" name="TextBox 3">
            <a:extLst>
              <a:ext uri="{FF2B5EF4-FFF2-40B4-BE49-F238E27FC236}">
                <a16:creationId xmlns:a16="http://schemas.microsoft.com/office/drawing/2014/main" id="{E67BE8B8-E493-A774-EA5E-409CD73229B0}"/>
              </a:ext>
            </a:extLst>
          </p:cNvPr>
          <p:cNvSpPr txBox="1"/>
          <p:nvPr/>
        </p:nvSpPr>
        <p:spPr>
          <a:xfrm>
            <a:off x="3347864" y="260648"/>
            <a:ext cx="5256584" cy="707886"/>
          </a:xfrm>
          <a:prstGeom prst="rect">
            <a:avLst/>
          </a:prstGeom>
          <a:noFill/>
        </p:spPr>
        <p:txBody>
          <a:bodyPr wrap="square" rtlCol="0">
            <a:spAutoFit/>
          </a:bodyPr>
          <a:lstStyle/>
          <a:p>
            <a:pPr algn="ctr"/>
            <a:r>
              <a:rPr lang="en-US" sz="2000" b="1" i="1" dirty="0">
                <a:solidFill>
                  <a:srgbClr val="000000"/>
                </a:solidFill>
                <a:latin typeface="Open Sans" panose="020B0606030504020204" pitchFamily="34" charset="0"/>
                <a:ea typeface="Open Sans" panose="020B0606030504020204" pitchFamily="34" charset="0"/>
                <a:cs typeface="Open Sans" panose="020B0606030504020204" pitchFamily="34" charset="0"/>
              </a:rPr>
              <a:t>The output/s: </a:t>
            </a:r>
            <a:r>
              <a:rPr kumimoji="0" lang="en-US" sz="2000" i="1"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rPr>
              <a:t>Pilot actions developed jointly and implemented in projects </a:t>
            </a:r>
            <a:endParaRPr lang="en-US" sz="2000" dirty="0">
              <a:latin typeface="Open Sans" panose="020B0606030504020204" pitchFamily="34" charset="0"/>
              <a:ea typeface="Open Sans" panose="020B0606030504020204" pitchFamily="34" charset="0"/>
              <a:cs typeface="Open Sans" panose="020B0606030504020204" pitchFamily="34" charset="0"/>
            </a:endParaRPr>
          </a:p>
        </p:txBody>
      </p:sp>
      <p:pic>
        <p:nvPicPr>
          <p:cNvPr id="3" name="Picture 2">
            <a:extLst>
              <a:ext uri="{FF2B5EF4-FFF2-40B4-BE49-F238E27FC236}">
                <a16:creationId xmlns:a16="http://schemas.microsoft.com/office/drawing/2014/main" id="{4C432C6B-538B-522E-BD3D-D1D0A4C571F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51520" y="216845"/>
            <a:ext cx="2786113" cy="837300"/>
          </a:xfrm>
          <a:prstGeom prst="rect">
            <a:avLst/>
          </a:prstGeom>
        </p:spPr>
      </p:pic>
    </p:spTree>
    <p:extLst>
      <p:ext uri="{BB962C8B-B14F-4D97-AF65-F5344CB8AC3E}">
        <p14:creationId xmlns:p14="http://schemas.microsoft.com/office/powerpoint/2010/main" val="4064038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11016F-3D27-F687-69C6-2DA100F24D5E}"/>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B5A3E7-DC23-574C-983E-7A552B9A2088}"/>
              </a:ext>
            </a:extLst>
          </p:cNvPr>
          <p:cNvSpPr>
            <a:spLocks noGrp="1"/>
          </p:cNvSpPr>
          <p:nvPr>
            <p:ph idx="1"/>
          </p:nvPr>
        </p:nvSpPr>
        <p:spPr>
          <a:xfrm>
            <a:off x="457200" y="836712"/>
            <a:ext cx="8229600" cy="5544616"/>
          </a:xfrm>
        </p:spPr>
        <p:txBody>
          <a:bodyPr>
            <a:normAutofit/>
          </a:bodyPr>
          <a:lstStyle/>
          <a:p>
            <a:pPr marL="0" indent="0" algn="l">
              <a:buNone/>
            </a:pPr>
            <a:endParaRPr lang="en-US" sz="1800" b="0" i="0" u="none" strike="noStrike" baseline="0" dirty="0">
              <a:solidFill>
                <a:srgbClr val="000000"/>
              </a:solidFill>
              <a:latin typeface="Trebuchet MS" panose="020B0603020202020204" pitchFamily="34" charset="0"/>
            </a:endParaRPr>
          </a:p>
          <a:p>
            <a:pPr algn="l"/>
            <a:endParaRPr lang="en-US" sz="1800" b="0" i="0" u="none" strike="noStrike" baseline="0" dirty="0">
              <a:solidFill>
                <a:srgbClr val="000000"/>
              </a:solidFill>
              <a:latin typeface="Trebuchet MS" panose="020B0603020202020204" pitchFamily="34" charset="0"/>
            </a:endParaRPr>
          </a:p>
          <a:p>
            <a:pPr algn="just">
              <a:spcBef>
                <a:spcPts val="1200"/>
              </a:spcBef>
            </a:pPr>
            <a:r>
              <a:rPr lang="en-US" sz="1800" dirty="0">
                <a:solidFill>
                  <a:srgbClr val="000000"/>
                </a:solidFill>
                <a:latin typeface="Open Sans" panose="020B0606030504020204" pitchFamily="34" charset="0"/>
                <a:ea typeface="Open Sans" panose="020B0606030504020204" pitchFamily="34" charset="0"/>
                <a:cs typeface="Open Sans" panose="020B0606030504020204" pitchFamily="34" charset="0"/>
              </a:rPr>
              <a:t>are</a:t>
            </a:r>
            <a:r>
              <a:rPr lang="en-US" sz="1800" b="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en-US" sz="1800" b="1"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the solutions stemming from the pilot actions </a:t>
            </a:r>
            <a:r>
              <a:rPr lang="en-US" sz="1800" b="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that are developed by the project and are taken up or up-scaled until the end of the one-year period after project completion; </a:t>
            </a:r>
          </a:p>
          <a:p>
            <a:pPr algn="just">
              <a:spcBef>
                <a:spcPts val="1200"/>
              </a:spcBef>
            </a:pPr>
            <a:r>
              <a:rPr lang="en-US" sz="1800" b="1"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each “solution taken-up or upscaled</a:t>
            </a:r>
            <a:r>
              <a:rPr lang="en-US" sz="1800" b="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 represents </a:t>
            </a:r>
            <a:r>
              <a:rPr lang="en-US" sz="1800" b="1"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a result </a:t>
            </a:r>
            <a:r>
              <a:rPr lang="en-US" sz="1800" b="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delivered by the project;</a:t>
            </a:r>
            <a:endParaRPr lang="en-US" sz="1800" b="1"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pPr algn="just">
              <a:spcBef>
                <a:spcPts val="1200"/>
              </a:spcBef>
            </a:pPr>
            <a:r>
              <a:rPr lang="en-US" sz="1800" dirty="0">
                <a:solidFill>
                  <a:srgbClr val="000000"/>
                </a:solidFill>
                <a:latin typeface="Open Sans" panose="020B0606030504020204" pitchFamily="34" charset="0"/>
                <a:ea typeface="Open Sans" panose="020B0606030504020204" pitchFamily="34" charset="0"/>
                <a:cs typeface="Open Sans" panose="020B0606030504020204" pitchFamily="34" charset="0"/>
              </a:rPr>
              <a:t>t</a:t>
            </a:r>
            <a:r>
              <a:rPr lang="en-US" sz="1800" b="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he </a:t>
            </a:r>
            <a:r>
              <a:rPr lang="en-US" sz="1800" b="1" i="0" u="none" strike="noStrike" baseline="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organisation</a:t>
            </a:r>
            <a:r>
              <a:rPr lang="en-US" sz="1800" b="1"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 adopting </a:t>
            </a:r>
            <a:r>
              <a:rPr lang="en-US" sz="1800" b="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the solutions deriving from the pilot actions developed by the project </a:t>
            </a:r>
            <a:r>
              <a:rPr lang="en-US" sz="1800" b="1"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may or may not be a participant in the project</a:t>
            </a:r>
            <a:r>
              <a:rPr lang="en-US" sz="1800" dirty="0">
                <a:solidFill>
                  <a:srgbClr val="000000"/>
                </a:solidFill>
                <a:latin typeface="Open Sans" panose="020B0606030504020204" pitchFamily="34" charset="0"/>
                <a:ea typeface="Open Sans" panose="020B0606030504020204" pitchFamily="34" charset="0"/>
                <a:cs typeface="Open Sans" panose="020B0606030504020204" pitchFamily="34" charset="0"/>
              </a:rPr>
              <a:t>;</a:t>
            </a:r>
            <a:endParaRPr lang="en-US" sz="1800" b="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pPr algn="just">
              <a:spcBef>
                <a:spcPts val="1200"/>
              </a:spcBef>
            </a:pPr>
            <a:r>
              <a:rPr lang="en-US" sz="1800" dirty="0">
                <a:solidFill>
                  <a:srgbClr val="000000"/>
                </a:solidFill>
                <a:latin typeface="Open Sans" panose="020B0606030504020204" pitchFamily="34" charset="0"/>
                <a:ea typeface="Open Sans" panose="020B0606030504020204" pitchFamily="34" charset="0"/>
                <a:cs typeface="Open Sans" panose="020B0606030504020204" pitchFamily="34" charset="0"/>
              </a:rPr>
              <a:t>t</a:t>
            </a:r>
            <a:r>
              <a:rPr lang="en-US" sz="1800" b="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he </a:t>
            </a:r>
            <a:r>
              <a:rPr lang="en-US" sz="1800" b="1"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uptake / up-scaling should be documented </a:t>
            </a:r>
            <a:r>
              <a:rPr lang="en-US" sz="1800" b="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by the adopting </a:t>
            </a:r>
            <a:r>
              <a:rPr lang="en-US" sz="1800" b="0" i="0" u="none" strike="noStrike" baseline="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organisations</a:t>
            </a:r>
            <a:r>
              <a:rPr lang="en-US" sz="1800" b="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 in, for instance, strategies, action plans etc.;</a:t>
            </a:r>
          </a:p>
          <a:p>
            <a:pPr algn="just">
              <a:spcBef>
                <a:spcPts val="1200"/>
              </a:spcBef>
            </a:pPr>
            <a:r>
              <a:rPr lang="en-US" sz="1800" dirty="0">
                <a:solidFill>
                  <a:srgbClr val="000000"/>
                </a:solidFill>
                <a:latin typeface="Open Sans" panose="020B0606030504020204" pitchFamily="34" charset="0"/>
                <a:ea typeface="Open Sans" panose="020B0606030504020204" pitchFamily="34" charset="0"/>
                <a:cs typeface="Open Sans" panose="020B0606030504020204" pitchFamily="34" charset="0"/>
              </a:rPr>
              <a:t>t</a:t>
            </a:r>
            <a:r>
              <a:rPr lang="en-US" sz="1800" b="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he contribution to this indicator will be measured at </a:t>
            </a:r>
            <a:r>
              <a:rPr lang="en-US" sz="1800" b="1"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rPr>
              <a:t>1 year after project completion</a:t>
            </a:r>
            <a:r>
              <a:rPr lang="en-US" sz="18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a:t>
            </a:r>
          </a:p>
          <a:p>
            <a:pPr algn="just">
              <a:spcBef>
                <a:spcPts val="1200"/>
              </a:spcBef>
            </a:pPr>
            <a:endParaRPr lang="en-US" sz="180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pPr marL="0" indent="0" algn="just">
              <a:spcBef>
                <a:spcPts val="1200"/>
              </a:spcBef>
              <a:buNone/>
            </a:pPr>
            <a:r>
              <a:rPr lang="en-US" sz="1400" dirty="0">
                <a:solidFill>
                  <a:srgbClr val="000000"/>
                </a:solidFill>
                <a:latin typeface="Open Sans" panose="020B0606030504020204" pitchFamily="34" charset="0"/>
                <a:ea typeface="Open Sans" panose="020B0606030504020204" pitchFamily="34" charset="0"/>
                <a:cs typeface="Open Sans" panose="020B0606030504020204" pitchFamily="34" charset="0"/>
              </a:rPr>
              <a:t>for more details, please see the </a:t>
            </a:r>
            <a:r>
              <a:rPr lang="en-US" sz="1400" dirty="0">
                <a:solidFill>
                  <a:srgbClr val="000000"/>
                </a:solidFill>
                <a:latin typeface="Open Sans" panose="020B0606030504020204" pitchFamily="34" charset="0"/>
                <a:ea typeface="Open Sans" panose="020B0606030504020204" pitchFamily="34" charset="0"/>
                <a:cs typeface="Open Sans" panose="020B0606030504020204" pitchFamily="34" charset="0"/>
                <a:hlinkClick r:id="rId3"/>
              </a:rPr>
              <a:t>Applicant`s Guide</a:t>
            </a:r>
            <a:r>
              <a:rPr lang="en-US" sz="1400" dirty="0">
                <a:solidFill>
                  <a:srgbClr val="000000"/>
                </a:solidFill>
                <a:latin typeface="Open Sans" panose="020B0606030504020204" pitchFamily="34" charset="0"/>
                <a:ea typeface="Open Sans" panose="020B0606030504020204" pitchFamily="34" charset="0"/>
                <a:cs typeface="Open Sans" panose="020B0606030504020204" pitchFamily="34" charset="0"/>
              </a:rPr>
              <a:t>, pages 26-30</a:t>
            </a:r>
            <a:endParaRPr lang="en-US" sz="1400" b="0" i="0" u="none" strike="noStrike" baseline="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en-US" dirty="0"/>
          </a:p>
        </p:txBody>
      </p:sp>
      <p:sp>
        <p:nvSpPr>
          <p:cNvPr id="4" name="TextBox 3">
            <a:extLst>
              <a:ext uri="{FF2B5EF4-FFF2-40B4-BE49-F238E27FC236}">
                <a16:creationId xmlns:a16="http://schemas.microsoft.com/office/drawing/2014/main" id="{3AE26BF5-7F47-85F1-3E01-EF5545A2DB81}"/>
              </a:ext>
            </a:extLst>
          </p:cNvPr>
          <p:cNvSpPr txBox="1"/>
          <p:nvPr/>
        </p:nvSpPr>
        <p:spPr>
          <a:xfrm>
            <a:off x="3347864" y="404664"/>
            <a:ext cx="5256584" cy="707886"/>
          </a:xfrm>
          <a:prstGeom prst="rect">
            <a:avLst/>
          </a:prstGeom>
          <a:noFill/>
        </p:spPr>
        <p:txBody>
          <a:bodyPr wrap="square" rtlCol="0">
            <a:spAutoFit/>
          </a:bodyPr>
          <a:lstStyle/>
          <a:p>
            <a:pPr algn="ctr"/>
            <a:r>
              <a:rPr lang="en-US" sz="2000" b="1" i="1" dirty="0">
                <a:solidFill>
                  <a:srgbClr val="000000"/>
                </a:solidFill>
                <a:latin typeface="Open Sans" panose="020B0606030504020204" pitchFamily="34" charset="0"/>
                <a:ea typeface="Open Sans" panose="020B0606030504020204" pitchFamily="34" charset="0"/>
                <a:cs typeface="Open Sans" panose="020B0606030504020204" pitchFamily="34" charset="0"/>
              </a:rPr>
              <a:t>The result/s: </a:t>
            </a:r>
            <a:r>
              <a:rPr kumimoji="0" lang="en-US" sz="2000" i="1"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rPr>
              <a:t>Solutions taken up or upscaled by </a:t>
            </a:r>
            <a:r>
              <a:rPr kumimoji="0" lang="en-US" sz="2000" i="1" u="none" strike="noStrike" kern="1200" cap="none" spc="0" normalizeH="0" baseline="0" noProof="0" dirty="0" err="1">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rPr>
              <a:t>organisations</a:t>
            </a:r>
            <a:endParaRPr lang="en-US" sz="2000" dirty="0">
              <a:latin typeface="Open Sans" panose="020B0606030504020204" pitchFamily="34" charset="0"/>
              <a:ea typeface="Open Sans" panose="020B0606030504020204" pitchFamily="34" charset="0"/>
              <a:cs typeface="Open Sans" panose="020B0606030504020204" pitchFamily="34" charset="0"/>
            </a:endParaRPr>
          </a:p>
        </p:txBody>
      </p:sp>
      <p:pic>
        <p:nvPicPr>
          <p:cNvPr id="3" name="Picture 2">
            <a:extLst>
              <a:ext uri="{FF2B5EF4-FFF2-40B4-BE49-F238E27FC236}">
                <a16:creationId xmlns:a16="http://schemas.microsoft.com/office/drawing/2014/main" id="{E3C3A993-3121-2006-BD8D-3BB8E5C18B69}"/>
              </a:ext>
            </a:extLst>
          </p:cNvPr>
          <p:cNvPicPr>
            <a:picLocks noChangeAspect="1"/>
          </p:cNvPicPr>
          <p:nvPr/>
        </p:nvPicPr>
        <p:blipFill>
          <a:blip r:embed="rId4"/>
          <a:stretch>
            <a:fillRect/>
          </a:stretch>
        </p:blipFill>
        <p:spPr>
          <a:xfrm>
            <a:off x="395536" y="214835"/>
            <a:ext cx="2786113" cy="841321"/>
          </a:xfrm>
          <a:prstGeom prst="rect">
            <a:avLst/>
          </a:prstGeom>
        </p:spPr>
      </p:pic>
    </p:spTree>
    <p:extLst>
      <p:ext uri="{BB962C8B-B14F-4D97-AF65-F5344CB8AC3E}">
        <p14:creationId xmlns:p14="http://schemas.microsoft.com/office/powerpoint/2010/main" val="809159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9BE7FDE-E479-F07A-6157-98B0F89FD596}"/>
              </a:ext>
            </a:extLst>
          </p:cNvPr>
          <p:cNvSpPr txBox="1">
            <a:spLocks/>
          </p:cNvSpPr>
          <p:nvPr/>
        </p:nvSpPr>
        <p:spPr>
          <a:xfrm>
            <a:off x="4211960" y="116632"/>
            <a:ext cx="4680580" cy="100811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pPr algn="r"/>
            <a:r>
              <a:rPr lang="en-GB" altLang="en-US" sz="2800" dirty="0">
                <a:solidFill>
                  <a:schemeClr val="tx1"/>
                </a:solidFill>
                <a:cs typeface="Times New Roman" panose="02020603050405020304" pitchFamily="18" charset="0"/>
              </a:rPr>
              <a:t>Eligibility of actions (operations)</a:t>
            </a:r>
            <a:endParaRPr lang="ro-RO" altLang="en-US" sz="2800" dirty="0">
              <a:solidFill>
                <a:schemeClr val="tx1"/>
              </a:solidFill>
              <a:cs typeface="Times New Roman" panose="02020603050405020304" pitchFamily="18" charset="0"/>
            </a:endParaRPr>
          </a:p>
        </p:txBody>
      </p:sp>
      <p:sp>
        <p:nvSpPr>
          <p:cNvPr id="6" name="Title 1">
            <a:extLst>
              <a:ext uri="{FF2B5EF4-FFF2-40B4-BE49-F238E27FC236}">
                <a16:creationId xmlns:a16="http://schemas.microsoft.com/office/drawing/2014/main" id="{59BE7FDE-E479-F07A-6157-98B0F89FD596}"/>
              </a:ext>
            </a:extLst>
          </p:cNvPr>
          <p:cNvSpPr txBox="1">
            <a:spLocks/>
          </p:cNvSpPr>
          <p:nvPr/>
        </p:nvSpPr>
        <p:spPr>
          <a:xfrm>
            <a:off x="467544" y="3573016"/>
            <a:ext cx="8424936" cy="28083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pPr algn="just"/>
            <a:endParaRPr lang="en-US" altLang="en-US" sz="2000" dirty="0">
              <a:solidFill>
                <a:schemeClr val="tx1"/>
              </a:solidFill>
              <a:cs typeface="Times New Roman" panose="02020603050405020304" pitchFamily="18" charset="0"/>
            </a:endParaRPr>
          </a:p>
          <a:p>
            <a:pPr algn="just"/>
            <a:endParaRPr lang="ro-RO" altLang="en-US" sz="2000" b="0" dirty="0">
              <a:solidFill>
                <a:schemeClr val="tx1"/>
              </a:solidFill>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0507793"/>
              </p:ext>
            </p:extLst>
          </p:nvPr>
        </p:nvGraphicFramePr>
        <p:xfrm>
          <a:off x="323528" y="1196752"/>
          <a:ext cx="8640960" cy="1310640"/>
        </p:xfrm>
        <a:graphic>
          <a:graphicData uri="http://schemas.openxmlformats.org/drawingml/2006/table">
            <a:tbl>
              <a:tblPr firstRow="1" bandRow="1">
                <a:tableStyleId>{5C22544A-7EE6-4342-B048-85BDC9FD1C3A}</a:tableStyleId>
              </a:tblPr>
              <a:tblGrid>
                <a:gridCol w="8640960">
                  <a:extLst>
                    <a:ext uri="{9D8B030D-6E8A-4147-A177-3AD203B41FA5}">
                      <a16:colId xmlns:a16="http://schemas.microsoft.com/office/drawing/2014/main" val="20000"/>
                    </a:ext>
                  </a:extLst>
                </a:gridCol>
              </a:tblGrid>
              <a:tr h="370840">
                <a:tc>
                  <a:txBody>
                    <a:bodyPr/>
                    <a:lstStyle/>
                    <a:p>
                      <a:pPr algn="just"/>
                      <a:r>
                        <a:rPr lang="en-US" sz="2000" dirty="0">
                          <a:latin typeface="Open Sans" panose="020B0606030504020204" pitchFamily="34" charset="0"/>
                          <a:ea typeface="Open Sans" panose="020B0606030504020204" pitchFamily="34" charset="0"/>
                          <a:cs typeface="Open Sans" panose="020B0606030504020204" pitchFamily="34" charset="0"/>
                        </a:rPr>
                        <a:t>! Applicants are asked to demonstrate that the project activities have cross-border impact on the </a:t>
                      </a:r>
                      <a:r>
                        <a:rPr lang="en-US" sz="2000" dirty="0" err="1">
                          <a:latin typeface="Open Sans" panose="020B0606030504020204" pitchFamily="34" charset="0"/>
                          <a:ea typeface="Open Sans" panose="020B0606030504020204" pitchFamily="34" charset="0"/>
                          <a:cs typeface="Open Sans" panose="020B0606030504020204" pitchFamily="34" charset="0"/>
                        </a:rPr>
                        <a:t>Programme</a:t>
                      </a:r>
                      <a:r>
                        <a:rPr lang="en-US" sz="2000" dirty="0">
                          <a:latin typeface="Open Sans" panose="020B0606030504020204" pitchFamily="34" charset="0"/>
                          <a:ea typeface="Open Sans" panose="020B0606030504020204" pitchFamily="34" charset="0"/>
                          <a:cs typeface="Open Sans" panose="020B0606030504020204" pitchFamily="34" charset="0"/>
                        </a:rPr>
                        <a:t> area, contribute to the objectives of the </a:t>
                      </a:r>
                      <a:r>
                        <a:rPr lang="en-US" sz="2000" dirty="0" err="1">
                          <a:latin typeface="Open Sans" panose="020B0606030504020204" pitchFamily="34" charset="0"/>
                          <a:ea typeface="Open Sans" panose="020B0606030504020204" pitchFamily="34" charset="0"/>
                          <a:cs typeface="Open Sans" panose="020B0606030504020204" pitchFamily="34" charset="0"/>
                        </a:rPr>
                        <a:t>Programme</a:t>
                      </a:r>
                      <a:r>
                        <a:rPr lang="en-US" sz="2000" dirty="0">
                          <a:latin typeface="Open Sans" panose="020B0606030504020204" pitchFamily="34" charset="0"/>
                          <a:ea typeface="Open Sans" panose="020B0606030504020204" pitchFamily="34" charset="0"/>
                          <a:cs typeface="Open Sans" panose="020B0606030504020204" pitchFamily="34" charset="0"/>
                        </a:rPr>
                        <a:t> and that the results cannot be achieved without cross-border cooperation.</a:t>
                      </a:r>
                    </a:p>
                  </a:txBody>
                  <a:tcPr>
                    <a:solidFill>
                      <a:srgbClr val="FF0000"/>
                    </a:solidFill>
                  </a:tcPr>
                </a:tc>
                <a:extLst>
                  <a:ext uri="{0D108BD9-81ED-4DB2-BD59-A6C34878D82A}">
                    <a16:rowId xmlns:a16="http://schemas.microsoft.com/office/drawing/2014/main" val="10000"/>
                  </a:ext>
                </a:extLst>
              </a:tr>
            </a:tbl>
          </a:graphicData>
        </a:graphic>
      </p:graphicFrame>
      <p:sp>
        <p:nvSpPr>
          <p:cNvPr id="7" name="Title 1">
            <a:extLst>
              <a:ext uri="{FF2B5EF4-FFF2-40B4-BE49-F238E27FC236}">
                <a16:creationId xmlns:a16="http://schemas.microsoft.com/office/drawing/2014/main" id="{59BE7FDE-E479-F07A-6157-98B0F89FD596}"/>
              </a:ext>
            </a:extLst>
          </p:cNvPr>
          <p:cNvSpPr txBox="1">
            <a:spLocks/>
          </p:cNvSpPr>
          <p:nvPr/>
        </p:nvSpPr>
        <p:spPr>
          <a:xfrm>
            <a:off x="467544" y="2708920"/>
            <a:ext cx="8496944" cy="381642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pPr algn="r"/>
            <a:endParaRPr lang="ro-RO" altLang="en-US" sz="2800" dirty="0">
              <a:solidFill>
                <a:schemeClr val="tx1"/>
              </a:solidFill>
              <a:cs typeface="Times New Roman" panose="02020603050405020304" pitchFamily="18" charset="0"/>
            </a:endParaRPr>
          </a:p>
        </p:txBody>
      </p:sp>
      <p:sp>
        <p:nvSpPr>
          <p:cNvPr id="3" name="Rectangle 2"/>
          <p:cNvSpPr/>
          <p:nvPr/>
        </p:nvSpPr>
        <p:spPr>
          <a:xfrm>
            <a:off x="182785" y="2707904"/>
            <a:ext cx="8784976" cy="3785652"/>
          </a:xfrm>
          <a:prstGeom prst="rect">
            <a:avLst/>
          </a:prstGeom>
        </p:spPr>
        <p:txBody>
          <a:bodyPr wrap="square">
            <a:spAutoFit/>
          </a:bodyPr>
          <a:lstStyle/>
          <a:p>
            <a:pPr marL="285750" indent="-285750" algn="just">
              <a:buFont typeface="Wingdings" panose="05000000000000000000" pitchFamily="2" charset="2"/>
              <a:buChar char="ü"/>
            </a:pPr>
            <a:r>
              <a:rPr lang="en-US" sz="2000" b="1" dirty="0">
                <a:latin typeface="Open Sans" panose="020B0606030504020204" pitchFamily="34" charset="0"/>
                <a:ea typeface="Open Sans" panose="020B0606030504020204" pitchFamily="34" charset="0"/>
                <a:cs typeface="Open Sans" panose="020B0606030504020204" pitchFamily="34" charset="0"/>
              </a:rPr>
              <a:t>Activities</a:t>
            </a:r>
            <a:r>
              <a:rPr lang="en-US" sz="2000" dirty="0">
                <a:latin typeface="Open Sans" panose="020B0606030504020204" pitchFamily="34" charset="0"/>
                <a:ea typeface="Open Sans" panose="020B0606030504020204" pitchFamily="34" charset="0"/>
                <a:cs typeface="Open Sans" panose="020B0606030504020204" pitchFamily="34" charset="0"/>
              </a:rPr>
              <a:t> for which funding is sought have to be </a:t>
            </a:r>
            <a:r>
              <a:rPr lang="en-US" sz="2000" b="1" dirty="0">
                <a:latin typeface="Open Sans" panose="020B0606030504020204" pitchFamily="34" charset="0"/>
                <a:ea typeface="Open Sans" panose="020B0606030504020204" pitchFamily="34" charset="0"/>
                <a:cs typeface="Open Sans" panose="020B0606030504020204" pitchFamily="34" charset="0"/>
              </a:rPr>
              <a:t>carried out </a:t>
            </a:r>
            <a:r>
              <a:rPr lang="en-US" sz="2000" dirty="0">
                <a:latin typeface="Open Sans" panose="020B0606030504020204" pitchFamily="34" charset="0"/>
                <a:ea typeface="Open Sans" panose="020B0606030504020204" pitchFamily="34" charset="0"/>
                <a:cs typeface="Open Sans" panose="020B0606030504020204" pitchFamily="34" charset="0"/>
              </a:rPr>
              <a:t>in the </a:t>
            </a:r>
            <a:r>
              <a:rPr lang="en-US" sz="2000" b="1" dirty="0">
                <a:latin typeface="Open Sans" panose="020B0606030504020204" pitchFamily="34" charset="0"/>
                <a:ea typeface="Open Sans" panose="020B0606030504020204" pitchFamily="34" charset="0"/>
                <a:cs typeface="Open Sans" panose="020B0606030504020204" pitchFamily="34" charset="0"/>
              </a:rPr>
              <a:t>area of the </a:t>
            </a:r>
            <a:r>
              <a:rPr lang="en-US" sz="2000" b="1" dirty="0" err="1">
                <a:latin typeface="Open Sans" panose="020B0606030504020204" pitchFamily="34" charset="0"/>
                <a:ea typeface="Open Sans" panose="020B0606030504020204" pitchFamily="34" charset="0"/>
                <a:cs typeface="Open Sans" panose="020B0606030504020204" pitchFamily="34" charset="0"/>
              </a:rPr>
              <a:t>Programme</a:t>
            </a:r>
            <a:r>
              <a:rPr lang="en-US" sz="2000" dirty="0">
                <a:latin typeface="Open Sans" panose="020B0606030504020204" pitchFamily="34" charset="0"/>
                <a:ea typeface="Open Sans" panose="020B0606030504020204" pitchFamily="34" charset="0"/>
                <a:cs typeface="Open Sans" panose="020B0606030504020204" pitchFamily="34" charset="0"/>
              </a:rPr>
              <a:t>.</a:t>
            </a:r>
          </a:p>
          <a:p>
            <a:pPr marL="285750" indent="-285750" algn="just">
              <a:buFont typeface="Wingdings" panose="05000000000000000000" pitchFamily="2" charset="2"/>
              <a:buChar char="ü"/>
            </a:pPr>
            <a:r>
              <a:rPr lang="en-US" sz="2000" dirty="0">
                <a:latin typeface="Open Sans" panose="020B0606030504020204" pitchFamily="34" charset="0"/>
                <a:ea typeface="Open Sans" panose="020B0606030504020204" pitchFamily="34" charset="0"/>
                <a:cs typeface="Open Sans" panose="020B0606030504020204" pitchFamily="34" charset="0"/>
              </a:rPr>
              <a:t>As an </a:t>
            </a:r>
            <a:r>
              <a:rPr lang="en-US" sz="2000" b="1" dirty="0">
                <a:latin typeface="Open Sans" panose="020B0606030504020204" pitchFamily="34" charset="0"/>
                <a:ea typeface="Open Sans" panose="020B0606030504020204" pitchFamily="34" charset="0"/>
                <a:cs typeface="Open Sans" panose="020B0606030504020204" pitchFamily="34" charset="0"/>
              </a:rPr>
              <a:t>exception</a:t>
            </a:r>
            <a:r>
              <a:rPr lang="en-US" sz="2000" dirty="0">
                <a:latin typeface="Open Sans" panose="020B0606030504020204" pitchFamily="34" charset="0"/>
                <a:ea typeface="Open Sans" panose="020B0606030504020204" pitchFamily="34" charset="0"/>
                <a:cs typeface="Open Sans" panose="020B0606030504020204" pitchFamily="34" charset="0"/>
              </a:rPr>
              <a:t>, a part of an operation may be implemented outside the </a:t>
            </a:r>
            <a:r>
              <a:rPr lang="en-US" sz="2000" dirty="0" err="1">
                <a:latin typeface="Open Sans" panose="020B0606030504020204" pitchFamily="34" charset="0"/>
                <a:ea typeface="Open Sans" panose="020B0606030504020204" pitchFamily="34" charset="0"/>
                <a:cs typeface="Open Sans" panose="020B0606030504020204" pitchFamily="34" charset="0"/>
              </a:rPr>
              <a:t>Programme</a:t>
            </a:r>
            <a:r>
              <a:rPr lang="en-US" sz="2000" dirty="0">
                <a:latin typeface="Open Sans" panose="020B0606030504020204" pitchFamily="34" charset="0"/>
                <a:ea typeface="Open Sans" panose="020B0606030504020204" pitchFamily="34" charset="0"/>
                <a:cs typeface="Open Sans" panose="020B0606030504020204" pitchFamily="34" charset="0"/>
              </a:rPr>
              <a:t> area but </a:t>
            </a:r>
            <a:r>
              <a:rPr lang="en-US" sz="2000" b="1" dirty="0">
                <a:latin typeface="Open Sans" panose="020B0606030504020204" pitchFamily="34" charset="0"/>
                <a:ea typeface="Open Sans" panose="020B0606030504020204" pitchFamily="34" charset="0"/>
                <a:cs typeface="Open Sans" panose="020B0606030504020204" pitchFamily="34" charset="0"/>
              </a:rPr>
              <a:t>within the territory of the countries </a:t>
            </a:r>
            <a:r>
              <a:rPr lang="en-US" sz="2000" dirty="0">
                <a:latin typeface="Open Sans" panose="020B0606030504020204" pitchFamily="34" charset="0"/>
                <a:ea typeface="Open Sans" panose="020B0606030504020204" pitchFamily="34" charset="0"/>
                <a:cs typeface="Open Sans" panose="020B0606030504020204" pitchFamily="34" charset="0"/>
              </a:rPr>
              <a:t>participating to the </a:t>
            </a:r>
            <a:r>
              <a:rPr lang="en-US" sz="2000" dirty="0" err="1">
                <a:latin typeface="Open Sans" panose="020B0606030504020204" pitchFamily="34" charset="0"/>
                <a:ea typeface="Open Sans" panose="020B0606030504020204" pitchFamily="34" charset="0"/>
                <a:cs typeface="Open Sans" panose="020B0606030504020204" pitchFamily="34" charset="0"/>
              </a:rPr>
              <a:t>Programme</a:t>
            </a:r>
            <a:r>
              <a:rPr lang="en-US" sz="2000" dirty="0">
                <a:latin typeface="Open Sans" panose="020B0606030504020204" pitchFamily="34" charset="0"/>
                <a:ea typeface="Open Sans" panose="020B0606030504020204" pitchFamily="34" charset="0"/>
                <a:cs typeface="Open Sans" panose="020B0606030504020204" pitchFamily="34" charset="0"/>
              </a:rPr>
              <a:t>, provided that the </a:t>
            </a:r>
            <a:r>
              <a:rPr lang="en-US" sz="2000" b="1" dirty="0">
                <a:latin typeface="Open Sans" panose="020B0606030504020204" pitchFamily="34" charset="0"/>
                <a:ea typeface="Open Sans" panose="020B0606030504020204" pitchFamily="34" charset="0"/>
                <a:cs typeface="Open Sans" panose="020B0606030504020204" pitchFamily="34" charset="0"/>
              </a:rPr>
              <a:t>activities contribute to the objectives </a:t>
            </a:r>
            <a:r>
              <a:rPr lang="en-US" sz="2000" dirty="0">
                <a:latin typeface="Open Sans" panose="020B0606030504020204" pitchFamily="34" charset="0"/>
                <a:ea typeface="Open Sans" panose="020B0606030504020204" pitchFamily="34" charset="0"/>
                <a:cs typeface="Open Sans" panose="020B0606030504020204" pitchFamily="34" charset="0"/>
              </a:rPr>
              <a:t>of the </a:t>
            </a:r>
            <a:r>
              <a:rPr lang="en-US" sz="2000" dirty="0" err="1">
                <a:latin typeface="Open Sans" panose="020B0606030504020204" pitchFamily="34" charset="0"/>
                <a:ea typeface="Open Sans" panose="020B0606030504020204" pitchFamily="34" charset="0"/>
                <a:cs typeface="Open Sans" panose="020B0606030504020204" pitchFamily="34" charset="0"/>
              </a:rPr>
              <a:t>Programme</a:t>
            </a:r>
            <a:r>
              <a:rPr lang="en-US" sz="2000" dirty="0">
                <a:latin typeface="Open Sans" panose="020B0606030504020204" pitchFamily="34" charset="0"/>
                <a:ea typeface="Open Sans" panose="020B0606030504020204" pitchFamily="34" charset="0"/>
                <a:cs typeface="Open Sans" panose="020B0606030504020204" pitchFamily="34" charset="0"/>
              </a:rPr>
              <a:t> and are in the </a:t>
            </a:r>
            <a:r>
              <a:rPr lang="en-US" sz="2000" b="1" dirty="0">
                <a:latin typeface="Open Sans" panose="020B0606030504020204" pitchFamily="34" charset="0"/>
                <a:ea typeface="Open Sans" panose="020B0606030504020204" pitchFamily="34" charset="0"/>
                <a:cs typeface="Open Sans" panose="020B0606030504020204" pitchFamily="34" charset="0"/>
              </a:rPr>
              <a:t>benefit</a:t>
            </a:r>
            <a:r>
              <a:rPr lang="en-US" sz="2000" dirty="0">
                <a:latin typeface="Open Sans" panose="020B0606030504020204" pitchFamily="34" charset="0"/>
                <a:ea typeface="Open Sans" panose="020B0606030504020204" pitchFamily="34" charset="0"/>
                <a:cs typeface="Open Sans" panose="020B0606030504020204" pitchFamily="34" charset="0"/>
              </a:rPr>
              <a:t> of the </a:t>
            </a:r>
            <a:r>
              <a:rPr lang="en-US" sz="2000" dirty="0" err="1">
                <a:latin typeface="Open Sans" panose="020B0606030504020204" pitchFamily="34" charset="0"/>
                <a:ea typeface="Open Sans" panose="020B0606030504020204" pitchFamily="34" charset="0"/>
                <a:cs typeface="Open Sans" panose="020B0606030504020204" pitchFamily="34" charset="0"/>
              </a:rPr>
              <a:t>Programme</a:t>
            </a:r>
            <a:r>
              <a:rPr lang="en-US" sz="2000" dirty="0">
                <a:latin typeface="Open Sans" panose="020B0606030504020204" pitchFamily="34" charset="0"/>
                <a:ea typeface="Open Sans" panose="020B0606030504020204" pitchFamily="34" charset="0"/>
                <a:cs typeface="Open Sans" panose="020B0606030504020204" pitchFamily="34" charset="0"/>
              </a:rPr>
              <a:t> area, with explicit </a:t>
            </a:r>
            <a:r>
              <a:rPr lang="en-US" sz="2000" b="1" dirty="0">
                <a:latin typeface="Open Sans" panose="020B0606030504020204" pitchFamily="34" charset="0"/>
                <a:ea typeface="Open Sans" panose="020B0606030504020204" pitchFamily="34" charset="0"/>
                <a:cs typeface="Open Sans" panose="020B0606030504020204" pitchFamily="34" charset="0"/>
              </a:rPr>
              <a:t>approval</a:t>
            </a:r>
            <a:r>
              <a:rPr lang="en-US" sz="2000" dirty="0">
                <a:latin typeface="Open Sans" panose="020B0606030504020204" pitchFamily="34" charset="0"/>
                <a:ea typeface="Open Sans" panose="020B0606030504020204" pitchFamily="34" charset="0"/>
                <a:cs typeface="Open Sans" panose="020B0606030504020204" pitchFamily="34" charset="0"/>
              </a:rPr>
              <a:t> by the Managing Authority in the Monitoring Committee.</a:t>
            </a:r>
          </a:p>
          <a:p>
            <a:pPr marL="285750" indent="-285750" algn="just">
              <a:buFont typeface="Wingdings" panose="05000000000000000000" pitchFamily="2" charset="2"/>
              <a:buChar char="ü"/>
            </a:pPr>
            <a:r>
              <a:rPr lang="en-US" sz="2000" b="1" dirty="0">
                <a:latin typeface="Open Sans" panose="020B0606030504020204" pitchFamily="34" charset="0"/>
                <a:ea typeface="Open Sans" panose="020B0606030504020204" pitchFamily="34" charset="0"/>
                <a:cs typeface="Open Sans" panose="020B0606030504020204" pitchFamily="34" charset="0"/>
              </a:rPr>
              <a:t>All operations </a:t>
            </a:r>
            <a:r>
              <a:rPr lang="en-US" sz="2000" dirty="0">
                <a:latin typeface="Open Sans" panose="020B0606030504020204" pitchFamily="34" charset="0"/>
                <a:ea typeface="Open Sans" panose="020B0606030504020204" pitchFamily="34" charset="0"/>
                <a:cs typeface="Open Sans" panose="020B0606030504020204" pitchFamily="34" charset="0"/>
              </a:rPr>
              <a:t>have to fall within the scope of the type of actions defined in the Applicant`s Guide under each Specific Objective - in the Application Form, under section </a:t>
            </a:r>
            <a:r>
              <a:rPr lang="en-US" sz="2000" b="1" dirty="0">
                <a:latin typeface="Open Sans" panose="020B0606030504020204" pitchFamily="34" charset="0"/>
                <a:ea typeface="Open Sans" panose="020B0606030504020204" pitchFamily="34" charset="0"/>
                <a:cs typeface="Open Sans" panose="020B0606030504020204" pitchFamily="34" charset="0"/>
              </a:rPr>
              <a:t>“Project overall objective”</a:t>
            </a:r>
            <a:r>
              <a:rPr lang="en-US" sz="2000" dirty="0">
                <a:latin typeface="Open Sans" panose="020B0606030504020204" pitchFamily="34" charset="0"/>
                <a:ea typeface="Open Sans" panose="020B0606030504020204" pitchFamily="34" charset="0"/>
                <a:cs typeface="Open Sans" panose="020B0606030504020204" pitchFamily="34" charset="0"/>
              </a:rPr>
              <a:t>, the applicant shall clearly specify to what type(s) of action(s) it contributes.</a:t>
            </a:r>
          </a:p>
        </p:txBody>
      </p:sp>
    </p:spTree>
    <p:extLst>
      <p:ext uri="{BB962C8B-B14F-4D97-AF65-F5344CB8AC3E}">
        <p14:creationId xmlns:p14="http://schemas.microsoft.com/office/powerpoint/2010/main" val="4036437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9BE7FDE-E479-F07A-6157-98B0F89FD596}"/>
              </a:ext>
            </a:extLst>
          </p:cNvPr>
          <p:cNvSpPr txBox="1">
            <a:spLocks/>
          </p:cNvSpPr>
          <p:nvPr/>
        </p:nvSpPr>
        <p:spPr>
          <a:xfrm>
            <a:off x="4211900" y="116632"/>
            <a:ext cx="4680580" cy="100811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pPr algn="r"/>
            <a:r>
              <a:rPr lang="en-GB" altLang="en-US" sz="2800" dirty="0">
                <a:solidFill>
                  <a:schemeClr val="tx1"/>
                </a:solidFill>
                <a:cs typeface="Times New Roman" panose="02020603050405020304" pitchFamily="18" charset="0"/>
              </a:rPr>
              <a:t>Eligibility of actions (operations)</a:t>
            </a:r>
            <a:endParaRPr lang="ro-RO" altLang="en-US" sz="2800" dirty="0">
              <a:solidFill>
                <a:schemeClr val="tx1"/>
              </a:solidFill>
              <a:cs typeface="Times New Roman" panose="02020603050405020304" pitchFamily="18" charset="0"/>
            </a:endParaRPr>
          </a:p>
        </p:txBody>
      </p:sp>
      <p:sp>
        <p:nvSpPr>
          <p:cNvPr id="6" name="Title 1">
            <a:extLst>
              <a:ext uri="{FF2B5EF4-FFF2-40B4-BE49-F238E27FC236}">
                <a16:creationId xmlns:a16="http://schemas.microsoft.com/office/drawing/2014/main" id="{59BE7FDE-E479-F07A-6157-98B0F89FD596}"/>
              </a:ext>
            </a:extLst>
          </p:cNvPr>
          <p:cNvSpPr txBox="1">
            <a:spLocks/>
          </p:cNvSpPr>
          <p:nvPr/>
        </p:nvSpPr>
        <p:spPr>
          <a:xfrm>
            <a:off x="467544" y="3573016"/>
            <a:ext cx="8424936" cy="28083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pPr algn="just"/>
            <a:endParaRPr lang="en-US" altLang="en-US" sz="2000" dirty="0">
              <a:solidFill>
                <a:schemeClr val="tx1"/>
              </a:solidFill>
              <a:cs typeface="Times New Roman" panose="02020603050405020304" pitchFamily="18" charset="0"/>
            </a:endParaRPr>
          </a:p>
          <a:p>
            <a:pPr algn="just"/>
            <a:endParaRPr lang="ro-RO" altLang="en-US" sz="2000" b="0" dirty="0">
              <a:solidFill>
                <a:schemeClr val="tx1"/>
              </a:solidFill>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771139128"/>
              </p:ext>
            </p:extLst>
          </p:nvPr>
        </p:nvGraphicFramePr>
        <p:xfrm>
          <a:off x="395536" y="1556792"/>
          <a:ext cx="8496944" cy="1097280"/>
        </p:xfrm>
        <a:graphic>
          <a:graphicData uri="http://schemas.openxmlformats.org/drawingml/2006/table">
            <a:tbl>
              <a:tblPr firstRow="1" bandRow="1">
                <a:tableStyleId>{5C22544A-7EE6-4342-B048-85BDC9FD1C3A}</a:tableStyleId>
              </a:tblPr>
              <a:tblGrid>
                <a:gridCol w="8496944">
                  <a:extLst>
                    <a:ext uri="{9D8B030D-6E8A-4147-A177-3AD203B41FA5}">
                      <a16:colId xmlns:a16="http://schemas.microsoft.com/office/drawing/2014/main" val="20000"/>
                    </a:ext>
                  </a:extLst>
                </a:gridCol>
              </a:tblGrid>
              <a:tr h="370840">
                <a:tc>
                  <a:txBody>
                    <a:bodyPr/>
                    <a:lstStyle/>
                    <a:p>
                      <a:r>
                        <a:rPr lang="en-US" sz="2200" dirty="0">
                          <a:latin typeface="Open Sans" panose="020B0606030504020204" pitchFamily="34" charset="0"/>
                          <a:ea typeface="Open Sans" panose="020B0606030504020204" pitchFamily="34" charset="0"/>
                          <a:cs typeface="Open Sans" panose="020B0606030504020204" pitchFamily="34" charset="0"/>
                        </a:rPr>
                        <a:t>The </a:t>
                      </a:r>
                      <a:r>
                        <a:rPr lang="en-US" sz="2200" dirty="0" err="1">
                          <a:latin typeface="Open Sans" panose="020B0606030504020204" pitchFamily="34" charset="0"/>
                          <a:ea typeface="Open Sans" panose="020B0606030504020204" pitchFamily="34" charset="0"/>
                          <a:cs typeface="Open Sans" panose="020B0606030504020204" pitchFamily="34" charset="0"/>
                        </a:rPr>
                        <a:t>Programme</a:t>
                      </a:r>
                      <a:r>
                        <a:rPr lang="en-US" sz="2200" dirty="0">
                          <a:latin typeface="Open Sans" panose="020B0606030504020204" pitchFamily="34" charset="0"/>
                          <a:ea typeface="Open Sans" panose="020B0606030504020204" pitchFamily="34" charset="0"/>
                          <a:cs typeface="Open Sans" panose="020B0606030504020204" pitchFamily="34" charset="0"/>
                        </a:rPr>
                        <a:t> will only finance investment projects which dedicate at least 50% of their budget to investments (as described in </a:t>
                      </a:r>
                      <a:r>
                        <a:rPr lang="en-US" sz="2200" dirty="0" err="1">
                          <a:latin typeface="Open Sans" panose="020B0606030504020204" pitchFamily="34" charset="0"/>
                          <a:ea typeface="Open Sans" panose="020B0606030504020204" pitchFamily="34" charset="0"/>
                          <a:cs typeface="Open Sans" panose="020B0606030504020204" pitchFamily="34" charset="0"/>
                        </a:rPr>
                        <a:t>JeMS</a:t>
                      </a:r>
                      <a:r>
                        <a:rPr lang="en-US" sz="2200" dirty="0">
                          <a:latin typeface="Open Sans" panose="020B0606030504020204" pitchFamily="34" charset="0"/>
                          <a:ea typeface="Open Sans" panose="020B0606030504020204" pitchFamily="34" charset="0"/>
                          <a:cs typeface="Open Sans" panose="020B0606030504020204" pitchFamily="34" charset="0"/>
                        </a:rPr>
                        <a:t>).</a:t>
                      </a:r>
                    </a:p>
                  </a:txBody>
                  <a:tcPr>
                    <a:solidFill>
                      <a:srgbClr val="FF0000"/>
                    </a:solidFill>
                  </a:tcPr>
                </a:tc>
                <a:extLst>
                  <a:ext uri="{0D108BD9-81ED-4DB2-BD59-A6C34878D82A}">
                    <a16:rowId xmlns:a16="http://schemas.microsoft.com/office/drawing/2014/main" val="10000"/>
                  </a:ext>
                </a:extLst>
              </a:tr>
            </a:tbl>
          </a:graphicData>
        </a:graphic>
      </p:graphicFrame>
      <p:sp>
        <p:nvSpPr>
          <p:cNvPr id="7" name="Title 1">
            <a:extLst>
              <a:ext uri="{FF2B5EF4-FFF2-40B4-BE49-F238E27FC236}">
                <a16:creationId xmlns:a16="http://schemas.microsoft.com/office/drawing/2014/main" id="{59BE7FDE-E479-F07A-6157-98B0F89FD596}"/>
              </a:ext>
            </a:extLst>
          </p:cNvPr>
          <p:cNvSpPr txBox="1">
            <a:spLocks/>
          </p:cNvSpPr>
          <p:nvPr/>
        </p:nvSpPr>
        <p:spPr>
          <a:xfrm>
            <a:off x="467544" y="2708920"/>
            <a:ext cx="8496944" cy="381642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pPr algn="r"/>
            <a:endParaRPr lang="ro-RO" altLang="en-US" sz="2800" dirty="0">
              <a:solidFill>
                <a:schemeClr val="tx1"/>
              </a:solidFill>
              <a:cs typeface="Times New Roman" panose="02020603050405020304" pitchFamily="18" charset="0"/>
            </a:endParaRPr>
          </a:p>
        </p:txBody>
      </p:sp>
      <p:sp>
        <p:nvSpPr>
          <p:cNvPr id="3" name="Rectangle 2"/>
          <p:cNvSpPr/>
          <p:nvPr/>
        </p:nvSpPr>
        <p:spPr>
          <a:xfrm>
            <a:off x="323528" y="2962687"/>
            <a:ext cx="8712968" cy="2246769"/>
          </a:xfrm>
          <a:prstGeom prst="rect">
            <a:avLst/>
          </a:prstGeom>
        </p:spPr>
        <p:txBody>
          <a:bodyPr wrap="square">
            <a:spAutoFit/>
          </a:bodyPr>
          <a:lstStyle/>
          <a:p>
            <a:pPr marL="285750" indent="-285750" algn="just">
              <a:buFont typeface="Wingdings" panose="05000000000000000000" pitchFamily="2" charset="2"/>
              <a:buChar char="ü"/>
            </a:pPr>
            <a:r>
              <a:rPr lang="en-US" sz="2000" b="1" dirty="0">
                <a:latin typeface="Open Sans" panose="020B0606030504020204" pitchFamily="34" charset="0"/>
                <a:ea typeface="Open Sans" panose="020B0606030504020204" pitchFamily="34" charset="0"/>
                <a:cs typeface="Open Sans" panose="020B0606030504020204" pitchFamily="34" charset="0"/>
              </a:rPr>
              <a:t>Investments</a:t>
            </a:r>
            <a:r>
              <a:rPr lang="en-US" sz="2000" dirty="0">
                <a:latin typeface="Open Sans" panose="020B0606030504020204" pitchFamily="34" charset="0"/>
                <a:ea typeface="Open Sans" panose="020B0606030504020204" pitchFamily="34" charset="0"/>
                <a:cs typeface="Open Sans" panose="020B0606030504020204" pitchFamily="34" charset="0"/>
              </a:rPr>
              <a:t> (“Infrastructure &amp; works” and “equipment” expenditures) </a:t>
            </a:r>
            <a:r>
              <a:rPr lang="en-US" sz="2000" b="1" dirty="0">
                <a:latin typeface="Open Sans" panose="020B0606030504020204" pitchFamily="34" charset="0"/>
                <a:ea typeface="Open Sans" panose="020B0606030504020204" pitchFamily="34" charset="0"/>
                <a:cs typeface="Open Sans" panose="020B0606030504020204" pitchFamily="34" charset="0"/>
              </a:rPr>
              <a:t>linked</a:t>
            </a:r>
            <a:r>
              <a:rPr lang="en-US" sz="2000" dirty="0">
                <a:latin typeface="Open Sans" panose="020B0606030504020204" pitchFamily="34" charset="0"/>
                <a:ea typeface="Open Sans" panose="020B0606030504020204" pitchFamily="34" charset="0"/>
                <a:cs typeface="Open Sans" panose="020B0606030504020204" pitchFamily="34" charset="0"/>
              </a:rPr>
              <a:t> to an </a:t>
            </a:r>
            <a:r>
              <a:rPr lang="en-US" sz="2000" b="1" dirty="0">
                <a:latin typeface="Open Sans" panose="020B0606030504020204" pitchFamily="34" charset="0"/>
                <a:ea typeface="Open Sans" panose="020B0606030504020204" pitchFamily="34" charset="0"/>
                <a:cs typeface="Open Sans" panose="020B0606030504020204" pitchFamily="34" charset="0"/>
              </a:rPr>
              <a:t>Investment defined in </a:t>
            </a:r>
            <a:r>
              <a:rPr lang="en-US" sz="2000" b="1" dirty="0" err="1">
                <a:latin typeface="Open Sans" panose="020B0606030504020204" pitchFamily="34" charset="0"/>
                <a:ea typeface="Open Sans" panose="020B0606030504020204" pitchFamily="34" charset="0"/>
                <a:cs typeface="Open Sans" panose="020B0606030504020204" pitchFamily="34" charset="0"/>
              </a:rPr>
              <a:t>JeMS</a:t>
            </a:r>
            <a:r>
              <a:rPr lang="en-US" sz="2000" dirty="0">
                <a:latin typeface="Open Sans" panose="020B0606030504020204" pitchFamily="34" charset="0"/>
                <a:ea typeface="Open Sans" panose="020B0606030504020204" pitchFamily="34" charset="0"/>
                <a:cs typeface="Open Sans" panose="020B0606030504020204" pitchFamily="34" charset="0"/>
              </a:rPr>
              <a:t>, </a:t>
            </a:r>
            <a:r>
              <a:rPr lang="en-US" sz="2000" b="1" dirty="0">
                <a:latin typeface="Open Sans" panose="020B0606030504020204" pitchFamily="34" charset="0"/>
                <a:ea typeface="Open Sans" panose="020B0606030504020204" pitchFamily="34" charset="0"/>
                <a:cs typeface="Open Sans" panose="020B0606030504020204" pitchFamily="34" charset="0"/>
              </a:rPr>
              <a:t>shall be done only in the </a:t>
            </a:r>
            <a:r>
              <a:rPr lang="en-US" sz="2000" b="1" dirty="0" err="1">
                <a:latin typeface="Open Sans" panose="020B0606030504020204" pitchFamily="34" charset="0"/>
                <a:ea typeface="Open Sans" panose="020B0606030504020204" pitchFamily="34" charset="0"/>
                <a:cs typeface="Open Sans" panose="020B0606030504020204" pitchFamily="34" charset="0"/>
              </a:rPr>
              <a:t>Programme</a:t>
            </a:r>
            <a:r>
              <a:rPr lang="en-US" sz="2000" b="1" dirty="0">
                <a:latin typeface="Open Sans" panose="020B0606030504020204" pitchFamily="34" charset="0"/>
                <a:ea typeface="Open Sans" panose="020B0606030504020204" pitchFamily="34" charset="0"/>
                <a:cs typeface="Open Sans" panose="020B0606030504020204" pitchFamily="34" charset="0"/>
              </a:rPr>
              <a:t> area</a:t>
            </a:r>
            <a:r>
              <a:rPr lang="en-US" sz="2000" dirty="0">
                <a:latin typeface="Open Sans" panose="020B0606030504020204" pitchFamily="34" charset="0"/>
                <a:ea typeface="Open Sans" panose="020B0606030504020204" pitchFamily="34" charset="0"/>
                <a:cs typeface="Open Sans" panose="020B0606030504020204" pitchFamily="34" charset="0"/>
              </a:rPr>
              <a:t>.</a:t>
            </a:r>
          </a:p>
          <a:p>
            <a:pPr algn="just"/>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285750" indent="-285750" algn="just">
              <a:buFont typeface="Wingdings" panose="05000000000000000000" pitchFamily="2" charset="2"/>
              <a:buChar char="ü"/>
            </a:pPr>
            <a:r>
              <a:rPr lang="en-US" sz="2000" b="1" dirty="0">
                <a:latin typeface="Open Sans" panose="020B0606030504020204" pitchFamily="34" charset="0"/>
                <a:ea typeface="Open Sans" panose="020B0606030504020204" pitchFamily="34" charset="0"/>
                <a:cs typeface="Open Sans" panose="020B0606030504020204" pitchFamily="34" charset="0"/>
              </a:rPr>
              <a:t>Investment</a:t>
            </a:r>
            <a:r>
              <a:rPr lang="en-US" sz="2000" dirty="0">
                <a:latin typeface="Open Sans" panose="020B0606030504020204" pitchFamily="34" charset="0"/>
                <a:ea typeface="Open Sans" panose="020B0606030504020204" pitchFamily="34" charset="0"/>
                <a:cs typeface="Open Sans" panose="020B0606030504020204" pitchFamily="34" charset="0"/>
              </a:rPr>
              <a:t> expenditure </a:t>
            </a:r>
            <a:r>
              <a:rPr lang="en-US" sz="2000" b="1" dirty="0">
                <a:latin typeface="Open Sans" panose="020B0606030504020204" pitchFamily="34" charset="0"/>
                <a:ea typeface="Open Sans" panose="020B0606030504020204" pitchFamily="34" charset="0"/>
                <a:cs typeface="Open Sans" panose="020B0606030504020204" pitchFamily="34" charset="0"/>
              </a:rPr>
              <a:t>NOT LINKED</a:t>
            </a:r>
            <a:r>
              <a:rPr lang="en-US" sz="2000" dirty="0">
                <a:latin typeface="Open Sans" panose="020B0606030504020204" pitchFamily="34" charset="0"/>
                <a:ea typeface="Open Sans" panose="020B0606030504020204" pitchFamily="34" charset="0"/>
                <a:cs typeface="Open Sans" panose="020B0606030504020204" pitchFamily="34" charset="0"/>
              </a:rPr>
              <a:t> with an Investment in </a:t>
            </a:r>
            <a:r>
              <a:rPr lang="en-US" sz="2000" dirty="0" err="1">
                <a:latin typeface="Open Sans" panose="020B0606030504020204" pitchFamily="34" charset="0"/>
                <a:ea typeface="Open Sans" panose="020B0606030504020204" pitchFamily="34" charset="0"/>
                <a:cs typeface="Open Sans" panose="020B0606030504020204" pitchFamily="34" charset="0"/>
              </a:rPr>
              <a:t>JeMS</a:t>
            </a:r>
            <a:r>
              <a:rPr lang="en-US" sz="2000" dirty="0">
                <a:latin typeface="Open Sans" panose="020B0606030504020204" pitchFamily="34" charset="0"/>
                <a:ea typeface="Open Sans" panose="020B0606030504020204" pitchFamily="34" charset="0"/>
                <a:cs typeface="Open Sans" panose="020B0606030504020204" pitchFamily="34" charset="0"/>
              </a:rPr>
              <a:t>, WILL NOT be considered as Investment and</a:t>
            </a:r>
            <a:r>
              <a:rPr lang="en-US" sz="2000" b="1" dirty="0">
                <a:latin typeface="Open Sans" panose="020B0606030504020204" pitchFamily="34" charset="0"/>
                <a:ea typeface="Open Sans" panose="020B0606030504020204" pitchFamily="34" charset="0"/>
                <a:cs typeface="Open Sans" panose="020B0606030504020204" pitchFamily="34" charset="0"/>
              </a:rPr>
              <a:t> WILL NOT be calculated as part of the 50% of the project budget </a:t>
            </a:r>
            <a:r>
              <a:rPr lang="en-US" sz="2000" dirty="0">
                <a:latin typeface="Open Sans" panose="020B0606030504020204" pitchFamily="34" charset="0"/>
                <a:ea typeface="Open Sans" panose="020B0606030504020204" pitchFamily="34" charset="0"/>
                <a:cs typeface="Open Sans" panose="020B0606030504020204" pitchFamily="34" charset="0"/>
              </a:rPr>
              <a:t>dedicated to investments.</a:t>
            </a:r>
          </a:p>
        </p:txBody>
      </p:sp>
    </p:spTree>
    <p:extLst>
      <p:ext uri="{BB962C8B-B14F-4D97-AF65-F5344CB8AC3E}">
        <p14:creationId xmlns:p14="http://schemas.microsoft.com/office/powerpoint/2010/main" val="1090356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9BE7FDE-E479-F07A-6157-98B0F89FD596}"/>
              </a:ext>
            </a:extLst>
          </p:cNvPr>
          <p:cNvSpPr txBox="1">
            <a:spLocks/>
          </p:cNvSpPr>
          <p:nvPr/>
        </p:nvSpPr>
        <p:spPr>
          <a:xfrm>
            <a:off x="4211900" y="122780"/>
            <a:ext cx="4680580" cy="100811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pPr algn="r"/>
            <a:r>
              <a:rPr lang="en-GB" altLang="en-US" sz="2800" dirty="0">
                <a:solidFill>
                  <a:schemeClr val="tx1"/>
                </a:solidFill>
                <a:cs typeface="Times New Roman" panose="02020603050405020304" pitchFamily="18" charset="0"/>
              </a:rPr>
              <a:t>Eligibility of expenditure</a:t>
            </a:r>
            <a:endParaRPr lang="ro-RO" altLang="en-US" sz="2800" dirty="0">
              <a:solidFill>
                <a:schemeClr val="tx1"/>
              </a:solidFill>
              <a:cs typeface="Times New Roman" panose="02020603050405020304" pitchFamily="18" charset="0"/>
            </a:endParaRPr>
          </a:p>
        </p:txBody>
      </p:sp>
      <p:sp>
        <p:nvSpPr>
          <p:cNvPr id="6" name="Title 1">
            <a:extLst>
              <a:ext uri="{FF2B5EF4-FFF2-40B4-BE49-F238E27FC236}">
                <a16:creationId xmlns:a16="http://schemas.microsoft.com/office/drawing/2014/main" id="{59BE7FDE-E479-F07A-6157-98B0F89FD596}"/>
              </a:ext>
            </a:extLst>
          </p:cNvPr>
          <p:cNvSpPr txBox="1">
            <a:spLocks/>
          </p:cNvSpPr>
          <p:nvPr/>
        </p:nvSpPr>
        <p:spPr>
          <a:xfrm>
            <a:off x="467544" y="3573016"/>
            <a:ext cx="8424936" cy="28083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pPr algn="just"/>
            <a:endParaRPr lang="en-US" altLang="en-US" sz="2000" dirty="0">
              <a:solidFill>
                <a:schemeClr val="tx1"/>
              </a:solidFill>
              <a:cs typeface="Times New Roman" panose="02020603050405020304" pitchFamily="18" charset="0"/>
            </a:endParaRPr>
          </a:p>
          <a:p>
            <a:pPr algn="just"/>
            <a:endParaRPr lang="ro-RO" altLang="en-US" sz="2000" b="0" dirty="0">
              <a:solidFill>
                <a:schemeClr val="tx1"/>
              </a:solidFill>
              <a:cs typeface="Times New Roman" panose="02020603050405020304" pitchFamily="18" charset="0"/>
            </a:endParaRPr>
          </a:p>
        </p:txBody>
      </p:sp>
      <p:sp>
        <p:nvSpPr>
          <p:cNvPr id="7" name="Title 1">
            <a:extLst>
              <a:ext uri="{FF2B5EF4-FFF2-40B4-BE49-F238E27FC236}">
                <a16:creationId xmlns:a16="http://schemas.microsoft.com/office/drawing/2014/main" id="{59BE7FDE-E479-F07A-6157-98B0F89FD596}"/>
              </a:ext>
            </a:extLst>
          </p:cNvPr>
          <p:cNvSpPr txBox="1">
            <a:spLocks/>
          </p:cNvSpPr>
          <p:nvPr/>
        </p:nvSpPr>
        <p:spPr>
          <a:xfrm>
            <a:off x="467544" y="2708920"/>
            <a:ext cx="8496944" cy="381642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pPr algn="r"/>
            <a:endParaRPr lang="ro-RO" altLang="en-US" sz="2800" dirty="0">
              <a:solidFill>
                <a:schemeClr val="tx1"/>
              </a:solidFill>
              <a:cs typeface="Times New Roman" panose="02020603050405020304" pitchFamily="18" charset="0"/>
            </a:endParaRPr>
          </a:p>
        </p:txBody>
      </p:sp>
      <p:sp>
        <p:nvSpPr>
          <p:cNvPr id="8" name="Title 1">
            <a:extLst>
              <a:ext uri="{FF2B5EF4-FFF2-40B4-BE49-F238E27FC236}">
                <a16:creationId xmlns:a16="http://schemas.microsoft.com/office/drawing/2014/main" id="{59BE7FDE-E479-F07A-6157-98B0F89FD596}"/>
              </a:ext>
            </a:extLst>
          </p:cNvPr>
          <p:cNvSpPr txBox="1">
            <a:spLocks/>
          </p:cNvSpPr>
          <p:nvPr/>
        </p:nvSpPr>
        <p:spPr>
          <a:xfrm>
            <a:off x="467544" y="1628800"/>
            <a:ext cx="8280920" cy="46085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pPr algn="r"/>
            <a:endParaRPr lang="ro-RO" altLang="en-US" sz="2800" dirty="0">
              <a:solidFill>
                <a:schemeClr val="tx1"/>
              </a:solidFill>
              <a:cs typeface="Times New Roman" panose="02020603050405020304" pitchFamily="18" charset="0"/>
            </a:endParaRPr>
          </a:p>
        </p:txBody>
      </p:sp>
      <p:sp>
        <p:nvSpPr>
          <p:cNvPr id="9" name="Title 1">
            <a:extLst>
              <a:ext uri="{FF2B5EF4-FFF2-40B4-BE49-F238E27FC236}">
                <a16:creationId xmlns:a16="http://schemas.microsoft.com/office/drawing/2014/main" id="{59BE7FDE-E479-F07A-6157-98B0F89FD596}"/>
              </a:ext>
            </a:extLst>
          </p:cNvPr>
          <p:cNvSpPr txBox="1">
            <a:spLocks/>
          </p:cNvSpPr>
          <p:nvPr/>
        </p:nvSpPr>
        <p:spPr>
          <a:xfrm>
            <a:off x="288032" y="1628801"/>
            <a:ext cx="8604448" cy="460851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pPr algn="just"/>
            <a:r>
              <a:rPr lang="en-US" altLang="en-US" sz="2200" b="0" dirty="0">
                <a:solidFill>
                  <a:schemeClr val="tx1"/>
                </a:solidFill>
                <a:cs typeface="Times New Roman" panose="02020603050405020304" pitchFamily="18" charset="0"/>
              </a:rPr>
              <a:t>The projects should include details that allow for the evaluators to assess that the project complies with the </a:t>
            </a:r>
            <a:r>
              <a:rPr lang="en-US" altLang="en-US" sz="2200" dirty="0">
                <a:solidFill>
                  <a:schemeClr val="tx1"/>
                </a:solidFill>
                <a:cs typeface="Times New Roman" panose="02020603050405020304" pitchFamily="18" charset="0"/>
              </a:rPr>
              <a:t>”sound financial management principle”</a:t>
            </a:r>
            <a:r>
              <a:rPr lang="ro-RO" altLang="en-US" sz="2200" b="0" dirty="0">
                <a:solidFill>
                  <a:schemeClr val="tx1"/>
                </a:solidFill>
                <a:cs typeface="Times New Roman" panose="02020603050405020304" pitchFamily="18" charset="0"/>
              </a:rPr>
              <a:t>:</a:t>
            </a:r>
            <a:r>
              <a:rPr lang="en-US" altLang="en-US" sz="2200" b="0" dirty="0">
                <a:solidFill>
                  <a:schemeClr val="tx1"/>
                </a:solidFill>
                <a:cs typeface="Times New Roman" panose="02020603050405020304" pitchFamily="18" charset="0"/>
              </a:rPr>
              <a:t> </a:t>
            </a:r>
          </a:p>
          <a:p>
            <a:pPr marL="285750" indent="-285750" algn="just">
              <a:buFont typeface="Wingdings" panose="05000000000000000000" pitchFamily="2" charset="2"/>
              <a:buChar char="ü"/>
            </a:pPr>
            <a:r>
              <a:rPr lang="en-US" altLang="en-US" sz="2200" dirty="0">
                <a:solidFill>
                  <a:schemeClr val="tx1"/>
                </a:solidFill>
                <a:cs typeface="Times New Roman" panose="02020603050405020304" pitchFamily="18" charset="0"/>
              </a:rPr>
              <a:t>Economy</a:t>
            </a:r>
            <a:r>
              <a:rPr lang="en-US" altLang="en-US" sz="2200" b="0" dirty="0">
                <a:solidFill>
                  <a:schemeClr val="tx1"/>
                </a:solidFill>
                <a:cs typeface="Times New Roman" panose="02020603050405020304" pitchFamily="18" charset="0"/>
              </a:rPr>
              <a:t> - the resources used by the institution concerned in the pursuit of its activities shall be made available in due time, in appropriate quantity and quality, and at the best price.</a:t>
            </a:r>
          </a:p>
          <a:p>
            <a:pPr marL="285750" indent="-285750" algn="just">
              <a:buFont typeface="Wingdings" panose="05000000000000000000" pitchFamily="2" charset="2"/>
              <a:buChar char="ü"/>
            </a:pPr>
            <a:r>
              <a:rPr lang="en-US" altLang="en-US" sz="2200" dirty="0">
                <a:solidFill>
                  <a:schemeClr val="tx1"/>
                </a:solidFill>
                <a:cs typeface="Times New Roman" panose="02020603050405020304" pitchFamily="18" charset="0"/>
              </a:rPr>
              <a:t>Efficiency</a:t>
            </a:r>
            <a:r>
              <a:rPr lang="en-US" altLang="en-US" sz="2200" b="0" dirty="0">
                <a:solidFill>
                  <a:schemeClr val="tx1"/>
                </a:solidFill>
                <a:cs typeface="Times New Roman" panose="02020603050405020304" pitchFamily="18" charset="0"/>
              </a:rPr>
              <a:t> - the best relationship between the resources employed, the activities undertaken and the achievement of objectives.</a:t>
            </a:r>
          </a:p>
          <a:p>
            <a:pPr marL="285750" indent="-285750" algn="just">
              <a:buFont typeface="Wingdings" panose="05000000000000000000" pitchFamily="2" charset="2"/>
              <a:buChar char="ü"/>
            </a:pPr>
            <a:r>
              <a:rPr lang="en-US" altLang="en-US" sz="2200" dirty="0">
                <a:solidFill>
                  <a:schemeClr val="tx1"/>
                </a:solidFill>
                <a:cs typeface="Times New Roman" panose="02020603050405020304" pitchFamily="18" charset="0"/>
              </a:rPr>
              <a:t>Effectiveness</a:t>
            </a:r>
            <a:r>
              <a:rPr lang="en-US" altLang="en-US" sz="2200" b="0" dirty="0">
                <a:solidFill>
                  <a:schemeClr val="tx1"/>
                </a:solidFill>
                <a:cs typeface="Times New Roman" panose="02020603050405020304" pitchFamily="18" charset="0"/>
              </a:rPr>
              <a:t> - the extent to which the objectives pursued are achieved through the activities undertaken.</a:t>
            </a:r>
            <a:endParaRPr lang="en-US" sz="2200" b="0" dirty="0">
              <a:solidFill>
                <a:schemeClr val="tx1"/>
              </a:solidFill>
            </a:endParaRPr>
          </a:p>
          <a:p>
            <a:pPr algn="just"/>
            <a:endParaRPr lang="ro-RO" altLang="en-US" sz="2200" b="0" dirty="0">
              <a:solidFill>
                <a:schemeClr val="tx1"/>
              </a:solidFill>
              <a:cs typeface="Times New Roman" panose="02020603050405020304" pitchFamily="18" charset="0"/>
            </a:endParaRPr>
          </a:p>
        </p:txBody>
      </p:sp>
    </p:spTree>
    <p:extLst>
      <p:ext uri="{BB962C8B-B14F-4D97-AF65-F5344CB8AC3E}">
        <p14:creationId xmlns:p14="http://schemas.microsoft.com/office/powerpoint/2010/main" val="1190543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9BE7FDE-E479-F07A-6157-98B0F89FD596}"/>
              </a:ext>
            </a:extLst>
          </p:cNvPr>
          <p:cNvSpPr txBox="1">
            <a:spLocks/>
          </p:cNvSpPr>
          <p:nvPr/>
        </p:nvSpPr>
        <p:spPr>
          <a:xfrm>
            <a:off x="4211900" y="44623"/>
            <a:ext cx="4680580" cy="100811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pPr algn="r"/>
            <a:r>
              <a:rPr lang="en-GB" altLang="en-US" sz="2800" dirty="0">
                <a:solidFill>
                  <a:schemeClr val="tx1"/>
                </a:solidFill>
                <a:cs typeface="Times New Roman" panose="02020603050405020304" pitchFamily="18" charset="0"/>
              </a:rPr>
              <a:t>Eligibility of expenditure</a:t>
            </a:r>
            <a:endParaRPr lang="ro-RO" altLang="en-US" sz="2800" dirty="0">
              <a:solidFill>
                <a:schemeClr val="tx1"/>
              </a:solidFill>
              <a:cs typeface="Times New Roman" panose="02020603050405020304" pitchFamily="18" charset="0"/>
            </a:endParaRPr>
          </a:p>
        </p:txBody>
      </p:sp>
      <p:sp>
        <p:nvSpPr>
          <p:cNvPr id="6" name="Title 1">
            <a:extLst>
              <a:ext uri="{FF2B5EF4-FFF2-40B4-BE49-F238E27FC236}">
                <a16:creationId xmlns:a16="http://schemas.microsoft.com/office/drawing/2014/main" id="{59BE7FDE-E479-F07A-6157-98B0F89FD596}"/>
              </a:ext>
            </a:extLst>
          </p:cNvPr>
          <p:cNvSpPr txBox="1">
            <a:spLocks/>
          </p:cNvSpPr>
          <p:nvPr/>
        </p:nvSpPr>
        <p:spPr>
          <a:xfrm>
            <a:off x="467544" y="3573016"/>
            <a:ext cx="8424936" cy="28083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pPr algn="just"/>
            <a:endParaRPr lang="en-US" altLang="en-US" sz="2000" dirty="0">
              <a:solidFill>
                <a:schemeClr val="tx1"/>
              </a:solidFill>
              <a:cs typeface="Times New Roman" panose="02020603050405020304" pitchFamily="18" charset="0"/>
            </a:endParaRPr>
          </a:p>
          <a:p>
            <a:pPr algn="just"/>
            <a:endParaRPr lang="ro-RO" altLang="en-US" sz="2000" b="0" dirty="0">
              <a:solidFill>
                <a:schemeClr val="tx1"/>
              </a:solidFill>
              <a:cs typeface="Times New Roman" panose="02020603050405020304" pitchFamily="18" charset="0"/>
            </a:endParaRPr>
          </a:p>
        </p:txBody>
      </p:sp>
      <p:sp>
        <p:nvSpPr>
          <p:cNvPr id="7" name="Title 1">
            <a:extLst>
              <a:ext uri="{FF2B5EF4-FFF2-40B4-BE49-F238E27FC236}">
                <a16:creationId xmlns:a16="http://schemas.microsoft.com/office/drawing/2014/main" id="{59BE7FDE-E479-F07A-6157-98B0F89FD596}"/>
              </a:ext>
            </a:extLst>
          </p:cNvPr>
          <p:cNvSpPr txBox="1">
            <a:spLocks/>
          </p:cNvSpPr>
          <p:nvPr/>
        </p:nvSpPr>
        <p:spPr>
          <a:xfrm>
            <a:off x="467544" y="2708920"/>
            <a:ext cx="8496944" cy="381642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pPr algn="r"/>
            <a:endParaRPr lang="ro-RO" altLang="en-US" sz="2800" dirty="0">
              <a:solidFill>
                <a:schemeClr val="tx1"/>
              </a:solidFill>
              <a:cs typeface="Times New Roman" panose="02020603050405020304" pitchFamily="18" charset="0"/>
            </a:endParaRPr>
          </a:p>
        </p:txBody>
      </p:sp>
      <p:sp>
        <p:nvSpPr>
          <p:cNvPr id="8" name="Title 1">
            <a:extLst>
              <a:ext uri="{FF2B5EF4-FFF2-40B4-BE49-F238E27FC236}">
                <a16:creationId xmlns:a16="http://schemas.microsoft.com/office/drawing/2014/main" id="{59BE7FDE-E479-F07A-6157-98B0F89FD596}"/>
              </a:ext>
            </a:extLst>
          </p:cNvPr>
          <p:cNvSpPr txBox="1">
            <a:spLocks/>
          </p:cNvSpPr>
          <p:nvPr/>
        </p:nvSpPr>
        <p:spPr>
          <a:xfrm>
            <a:off x="467544" y="1628800"/>
            <a:ext cx="8280920" cy="46085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pPr algn="r"/>
            <a:endParaRPr lang="ro-RO" altLang="en-US" sz="2800" dirty="0">
              <a:solidFill>
                <a:schemeClr val="tx1"/>
              </a:solidFill>
              <a:cs typeface="Times New Roman" panose="02020603050405020304" pitchFamily="18" charset="0"/>
            </a:endParaRPr>
          </a:p>
        </p:txBody>
      </p:sp>
      <p:sp>
        <p:nvSpPr>
          <p:cNvPr id="9" name="Title 1">
            <a:extLst>
              <a:ext uri="{FF2B5EF4-FFF2-40B4-BE49-F238E27FC236}">
                <a16:creationId xmlns:a16="http://schemas.microsoft.com/office/drawing/2014/main" id="{59BE7FDE-E479-F07A-6157-98B0F89FD596}"/>
              </a:ext>
            </a:extLst>
          </p:cNvPr>
          <p:cNvSpPr txBox="1">
            <a:spLocks/>
          </p:cNvSpPr>
          <p:nvPr/>
        </p:nvSpPr>
        <p:spPr>
          <a:xfrm>
            <a:off x="251520" y="1340768"/>
            <a:ext cx="8640960" cy="496855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pPr algn="just"/>
            <a:r>
              <a:rPr lang="en-US" sz="2000" b="0" dirty="0">
                <a:solidFill>
                  <a:schemeClr val="tx1"/>
                </a:solidFill>
              </a:rPr>
              <a:t>The eligible costs must be based on </a:t>
            </a:r>
            <a:r>
              <a:rPr lang="en-US" sz="2000" dirty="0">
                <a:solidFill>
                  <a:schemeClr val="tx1"/>
                </a:solidFill>
              </a:rPr>
              <a:t>real costs</a:t>
            </a:r>
            <a:r>
              <a:rPr lang="en-US" sz="2000" b="0" dirty="0">
                <a:solidFill>
                  <a:schemeClr val="tx1"/>
                </a:solidFill>
              </a:rPr>
              <a:t>, </a:t>
            </a:r>
            <a:r>
              <a:rPr lang="en-US" sz="2000" dirty="0">
                <a:solidFill>
                  <a:schemeClr val="tx1"/>
                </a:solidFill>
              </a:rPr>
              <a:t>except</a:t>
            </a:r>
            <a:r>
              <a:rPr lang="en-US" sz="2000" b="0" dirty="0">
                <a:solidFill>
                  <a:schemeClr val="tx1"/>
                </a:solidFill>
              </a:rPr>
              <a:t> for the </a:t>
            </a:r>
            <a:r>
              <a:rPr lang="en-US" sz="2000" dirty="0">
                <a:solidFill>
                  <a:schemeClr val="tx1"/>
                </a:solidFill>
              </a:rPr>
              <a:t>lump sums </a:t>
            </a:r>
            <a:r>
              <a:rPr lang="en-US" sz="2000" b="0" dirty="0">
                <a:solidFill>
                  <a:schemeClr val="tx1"/>
                </a:solidFill>
              </a:rPr>
              <a:t>and </a:t>
            </a:r>
            <a:r>
              <a:rPr lang="en-US" sz="2000" dirty="0">
                <a:solidFill>
                  <a:schemeClr val="tx1"/>
                </a:solidFill>
              </a:rPr>
              <a:t>flat rates</a:t>
            </a:r>
            <a:r>
              <a:rPr lang="en-US" sz="2000" b="0" dirty="0">
                <a:solidFill>
                  <a:schemeClr val="tx1"/>
                </a:solidFill>
              </a:rPr>
              <a:t>, which are automatically calculated:</a:t>
            </a:r>
          </a:p>
          <a:p>
            <a:pPr marL="285750" indent="-285750" algn="just">
              <a:buFont typeface="Arial" panose="020B0604020202020204" pitchFamily="34" charset="0"/>
              <a:buChar char="•"/>
            </a:pPr>
            <a:r>
              <a:rPr lang="en-US" sz="2000" dirty="0">
                <a:solidFill>
                  <a:schemeClr val="tx1"/>
                </a:solidFill>
              </a:rPr>
              <a:t>Project preparation lump sum </a:t>
            </a:r>
            <a:r>
              <a:rPr lang="en-US" sz="2000" b="0" dirty="0">
                <a:solidFill>
                  <a:schemeClr val="tx1"/>
                </a:solidFill>
              </a:rPr>
              <a:t>- </a:t>
            </a:r>
            <a:r>
              <a:rPr lang="en-US" sz="2000" dirty="0">
                <a:solidFill>
                  <a:schemeClr val="tx1"/>
                </a:solidFill>
              </a:rPr>
              <a:t>15,882 euro </a:t>
            </a:r>
            <a:r>
              <a:rPr lang="en-US" sz="2000" b="0" dirty="0">
                <a:solidFill>
                  <a:schemeClr val="tx1"/>
                </a:solidFill>
              </a:rPr>
              <a:t>(total costs) at project level, for project preparation expenditures for infrastructure investment projects or </a:t>
            </a:r>
            <a:r>
              <a:rPr lang="en-US" sz="2000" dirty="0">
                <a:solidFill>
                  <a:schemeClr val="tx1"/>
                </a:solidFill>
              </a:rPr>
              <a:t>11,765 euro </a:t>
            </a:r>
            <a:r>
              <a:rPr lang="en-US" sz="2000" b="0" dirty="0">
                <a:solidFill>
                  <a:schemeClr val="tx1"/>
                </a:solidFill>
              </a:rPr>
              <a:t>(total costs) at project level, for project preparation expenditures for equipment investment projects;</a:t>
            </a:r>
          </a:p>
          <a:p>
            <a:pPr marL="285750" indent="-285750" algn="just">
              <a:buFont typeface="Arial" panose="020B0604020202020204" pitchFamily="34" charset="0"/>
              <a:buChar char="•"/>
            </a:pPr>
            <a:r>
              <a:rPr lang="en-US" sz="2000" dirty="0">
                <a:solidFill>
                  <a:schemeClr val="tx1"/>
                </a:solidFill>
              </a:rPr>
              <a:t>Staff costs flat rate </a:t>
            </a:r>
            <a:r>
              <a:rPr lang="en-US" sz="2000" b="0" dirty="0">
                <a:solidFill>
                  <a:schemeClr val="tx1"/>
                </a:solidFill>
              </a:rPr>
              <a:t>– up to </a:t>
            </a:r>
            <a:r>
              <a:rPr lang="en-US" sz="2000" dirty="0">
                <a:solidFill>
                  <a:schemeClr val="tx1"/>
                </a:solidFill>
              </a:rPr>
              <a:t>20%</a:t>
            </a:r>
            <a:r>
              <a:rPr lang="en-US" sz="2000" b="0" dirty="0">
                <a:solidFill>
                  <a:schemeClr val="tx1"/>
                </a:solidFill>
              </a:rPr>
              <a:t> of the direct costs other than the direct staff costs, at partner level;</a:t>
            </a:r>
          </a:p>
          <a:p>
            <a:pPr marL="285750" indent="-285750" algn="just">
              <a:buFont typeface="Arial" panose="020B0604020202020204" pitchFamily="34" charset="0"/>
              <a:buChar char="•"/>
            </a:pPr>
            <a:r>
              <a:rPr lang="en-US" sz="2000" dirty="0">
                <a:solidFill>
                  <a:schemeClr val="tx1"/>
                </a:solidFill>
              </a:rPr>
              <a:t>Travel &amp; accommodation flat rate </a:t>
            </a:r>
            <a:r>
              <a:rPr lang="en-US" sz="2000" b="0" dirty="0">
                <a:solidFill>
                  <a:schemeClr val="tx1"/>
                </a:solidFill>
              </a:rPr>
              <a:t>– up to </a:t>
            </a:r>
            <a:r>
              <a:rPr lang="en-US" sz="2000" dirty="0">
                <a:solidFill>
                  <a:schemeClr val="tx1"/>
                </a:solidFill>
              </a:rPr>
              <a:t>15%</a:t>
            </a:r>
            <a:r>
              <a:rPr lang="en-US" sz="2000" b="0" dirty="0">
                <a:solidFill>
                  <a:schemeClr val="tx1"/>
                </a:solidFill>
              </a:rPr>
              <a:t> of the direct staff costs, at partner level;</a:t>
            </a:r>
          </a:p>
          <a:p>
            <a:pPr marL="285750" indent="-285750" algn="just">
              <a:buFont typeface="Arial" panose="020B0604020202020204" pitchFamily="34" charset="0"/>
              <a:buChar char="•"/>
            </a:pPr>
            <a:r>
              <a:rPr lang="en-US" sz="2000" dirty="0">
                <a:solidFill>
                  <a:schemeClr val="tx1"/>
                </a:solidFill>
              </a:rPr>
              <a:t>Office &amp; administrative costs flat rate </a:t>
            </a:r>
            <a:r>
              <a:rPr lang="en-US" sz="2000" b="0" dirty="0">
                <a:solidFill>
                  <a:schemeClr val="tx1"/>
                </a:solidFill>
              </a:rPr>
              <a:t>– up to </a:t>
            </a:r>
            <a:r>
              <a:rPr lang="en-US" sz="2000" dirty="0">
                <a:solidFill>
                  <a:schemeClr val="tx1"/>
                </a:solidFill>
              </a:rPr>
              <a:t>7%</a:t>
            </a:r>
            <a:r>
              <a:rPr lang="en-US" sz="2000" b="0" dirty="0">
                <a:solidFill>
                  <a:schemeClr val="tx1"/>
                </a:solidFill>
              </a:rPr>
              <a:t> of eligible direct costs, at partner level;</a:t>
            </a:r>
          </a:p>
          <a:p>
            <a:pPr marL="285750" indent="-285750" algn="just">
              <a:buFont typeface="Arial" panose="020B0604020202020204" pitchFamily="34" charset="0"/>
              <a:buChar char="•"/>
            </a:pPr>
            <a:r>
              <a:rPr lang="en-US" sz="2000" dirty="0">
                <a:solidFill>
                  <a:schemeClr val="tx1"/>
                </a:solidFill>
              </a:rPr>
              <a:t>Project closure lump sum </a:t>
            </a:r>
            <a:r>
              <a:rPr lang="en-US" sz="2000" b="0" dirty="0">
                <a:solidFill>
                  <a:schemeClr val="tx1"/>
                </a:solidFill>
              </a:rPr>
              <a:t>- </a:t>
            </a:r>
            <a:r>
              <a:rPr lang="en-US" sz="2000" dirty="0">
                <a:solidFill>
                  <a:schemeClr val="tx1"/>
                </a:solidFill>
              </a:rPr>
              <a:t>3,529 euro </a:t>
            </a:r>
            <a:r>
              <a:rPr lang="en-US" sz="2000" b="0" dirty="0">
                <a:solidFill>
                  <a:schemeClr val="tx1"/>
                </a:solidFill>
              </a:rPr>
              <a:t>(total costs) at project level.</a:t>
            </a:r>
          </a:p>
          <a:p>
            <a:pPr marL="285750" indent="-285750" algn="just">
              <a:buFont typeface="Arial" panose="020B0604020202020204" pitchFamily="34" charset="0"/>
              <a:buChar char="•"/>
            </a:pPr>
            <a:endParaRPr lang="en-US" sz="2000" b="0" dirty="0">
              <a:solidFill>
                <a:schemeClr val="tx1"/>
              </a:solidFill>
            </a:endParaRPr>
          </a:p>
          <a:p>
            <a:pPr algn="just"/>
            <a:r>
              <a:rPr lang="en-US" sz="2200" b="0" i="1" dirty="0">
                <a:solidFill>
                  <a:schemeClr val="tx1"/>
                </a:solidFill>
              </a:rPr>
              <a:t>Costs in relation to </a:t>
            </a:r>
            <a:r>
              <a:rPr lang="en-US" sz="2200" i="1" dirty="0">
                <a:solidFill>
                  <a:schemeClr val="tx1"/>
                </a:solidFill>
              </a:rPr>
              <a:t>procurement</a:t>
            </a:r>
            <a:r>
              <a:rPr lang="en-US" sz="2200" b="0" i="1" dirty="0">
                <a:solidFill>
                  <a:schemeClr val="tx1"/>
                </a:solidFill>
              </a:rPr>
              <a:t> of services, supplies and works are </a:t>
            </a:r>
            <a:r>
              <a:rPr lang="en-US" sz="2200" i="1" dirty="0">
                <a:solidFill>
                  <a:schemeClr val="tx1"/>
                </a:solidFill>
              </a:rPr>
              <a:t>eligible</a:t>
            </a:r>
            <a:r>
              <a:rPr lang="en-US" sz="2200" b="0" i="1" dirty="0">
                <a:solidFill>
                  <a:schemeClr val="tx1"/>
                </a:solidFill>
              </a:rPr>
              <a:t> in </a:t>
            </a:r>
            <a:r>
              <a:rPr lang="en-US" sz="2200" i="1" dirty="0">
                <a:solidFill>
                  <a:schemeClr val="tx1"/>
                </a:solidFill>
              </a:rPr>
              <a:t>gross amount</a:t>
            </a:r>
            <a:r>
              <a:rPr lang="en-US" sz="2200" b="0" i="1" dirty="0">
                <a:solidFill>
                  <a:schemeClr val="tx1"/>
                </a:solidFill>
              </a:rPr>
              <a:t> meaning </a:t>
            </a:r>
            <a:r>
              <a:rPr lang="en-US" sz="2200" i="1" dirty="0">
                <a:solidFill>
                  <a:schemeClr val="tx1"/>
                </a:solidFill>
              </a:rPr>
              <a:t>with VAT included</a:t>
            </a:r>
            <a:r>
              <a:rPr lang="en-US" sz="2200" b="0" i="1" dirty="0">
                <a:solidFill>
                  <a:schemeClr val="tx1"/>
                </a:solidFill>
              </a:rPr>
              <a:t>.</a:t>
            </a:r>
          </a:p>
        </p:txBody>
      </p:sp>
    </p:spTree>
    <p:extLst>
      <p:ext uri="{BB962C8B-B14F-4D97-AF65-F5344CB8AC3E}">
        <p14:creationId xmlns:p14="http://schemas.microsoft.com/office/powerpoint/2010/main" val="1501011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4221088"/>
            <a:ext cx="8424936" cy="1167594"/>
          </a:xfrm>
          <a:ln>
            <a:solidFill>
              <a:schemeClr val="bg1">
                <a:lumMod val="50000"/>
              </a:schemeClr>
            </a:solidFill>
            <a:prstDash val="dash"/>
          </a:ln>
        </p:spPr>
        <p:txBody>
          <a:bodyPr anchor="ctr">
            <a:normAutofit/>
          </a:bodyPr>
          <a:lstStyle/>
          <a:p>
            <a:pPr marL="0" indent="0" algn="ctr">
              <a:buNone/>
            </a:pPr>
            <a:r>
              <a:rPr lang="en-US" sz="2400" dirty="0"/>
              <a:t>Working group comprised by MA, NA and JS members helping the beneficiaries to draft the full application form</a:t>
            </a:r>
          </a:p>
        </p:txBody>
      </p:sp>
      <p:sp>
        <p:nvSpPr>
          <p:cNvPr id="18" name="Title 4">
            <a:extLst>
              <a:ext uri="{FF2B5EF4-FFF2-40B4-BE49-F238E27FC236}">
                <a16:creationId xmlns:a16="http://schemas.microsoft.com/office/drawing/2014/main" id="{803C5D2B-5C9B-41F3-AB99-678B13E1F1DF}"/>
              </a:ext>
            </a:extLst>
          </p:cNvPr>
          <p:cNvSpPr>
            <a:spLocks noGrp="1"/>
          </p:cNvSpPr>
          <p:nvPr>
            <p:ph type="title"/>
          </p:nvPr>
        </p:nvSpPr>
        <p:spPr>
          <a:xfrm>
            <a:off x="4499992" y="188640"/>
            <a:ext cx="4248472" cy="953756"/>
          </a:xfrm>
        </p:spPr>
        <p:txBody>
          <a:bodyPr/>
          <a:lstStyle/>
          <a:p>
            <a:r>
              <a:rPr lang="en-GB" dirty="0">
                <a:solidFill>
                  <a:schemeClr val="tx1"/>
                </a:solidFill>
              </a:rPr>
              <a:t>Project application</a:t>
            </a:r>
          </a:p>
        </p:txBody>
      </p:sp>
      <p:sp>
        <p:nvSpPr>
          <p:cNvPr id="19" name="Content Placeholder 2">
            <a:extLst>
              <a:ext uri="{FF2B5EF4-FFF2-40B4-BE49-F238E27FC236}">
                <a16:creationId xmlns:a16="http://schemas.microsoft.com/office/drawing/2014/main" id="{C6427672-BE90-C722-A9FA-985EC2B62AF7}"/>
              </a:ext>
            </a:extLst>
          </p:cNvPr>
          <p:cNvSpPr txBox="1">
            <a:spLocks/>
          </p:cNvSpPr>
          <p:nvPr/>
        </p:nvSpPr>
        <p:spPr>
          <a:xfrm>
            <a:off x="467544" y="1430428"/>
            <a:ext cx="8424936" cy="1710540"/>
          </a:xfrm>
          <a:prstGeom prst="rect">
            <a:avLst/>
          </a:prstGeom>
          <a:ln>
            <a:solidFill>
              <a:schemeClr val="bg1">
                <a:lumMod val="50000"/>
              </a:schemeClr>
            </a:solidFill>
            <a:prstDash val="dash"/>
          </a:ln>
        </p:spPr>
        <p:txBody>
          <a:bodyPr vert="horz" lIns="91440" tIns="45720" rIns="91440" bIns="45720" rtlCol="0" anchor="ctr">
            <a:normAutofit fontScale="925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en-US" sz="2400" b="1" dirty="0">
                <a:solidFill>
                  <a:schemeClr val="tx1"/>
                </a:solidFill>
                <a:effectLst>
                  <a:outerShdw blurRad="38100" dist="38100" dir="2700000" algn="tl">
                    <a:srgbClr val="000000">
                      <a:alpha val="43137"/>
                    </a:srgbClr>
                  </a:outerShdw>
                </a:effectLst>
              </a:rPr>
              <a:t>2 Steps submission:</a:t>
            </a:r>
          </a:p>
          <a:p>
            <a:pPr marL="0" indent="0" algn="ctr">
              <a:buNone/>
            </a:pPr>
            <a:r>
              <a:rPr lang="en-US" altLang="en-US" sz="2400" b="1" dirty="0">
                <a:effectLst>
                  <a:outerShdw blurRad="38100" dist="38100" dir="2700000" algn="tl">
                    <a:srgbClr val="000000">
                      <a:alpha val="43137"/>
                    </a:srgbClr>
                  </a:outerShdw>
                </a:effectLst>
              </a:rPr>
              <a:t>STEP 1: </a:t>
            </a:r>
            <a:r>
              <a:rPr lang="en-US" altLang="en-US" sz="2400" dirty="0"/>
              <a:t>submission of </a:t>
            </a:r>
            <a:r>
              <a:rPr lang="en-US" altLang="en-US" sz="2400" b="1" dirty="0"/>
              <a:t>Concept note </a:t>
            </a:r>
            <a:r>
              <a:rPr lang="en-US" altLang="en-US" sz="2400" dirty="0"/>
              <a:t>(</a:t>
            </a:r>
            <a:r>
              <a:rPr lang="en-US" altLang="en-US" sz="2400" dirty="0">
                <a:highlight>
                  <a:srgbClr val="9ACA3C"/>
                </a:highlight>
              </a:rPr>
              <a:t>via e-mail</a:t>
            </a:r>
            <a:r>
              <a:rPr lang="en-US" altLang="en-US" sz="2400" dirty="0"/>
              <a:t>)</a:t>
            </a:r>
          </a:p>
          <a:p>
            <a:pPr marL="0" indent="0" algn="ctr">
              <a:buNone/>
            </a:pPr>
            <a:r>
              <a:rPr lang="en-GB" altLang="en-US" sz="2400" b="1" dirty="0">
                <a:effectLst>
                  <a:outerShdw blurRad="38100" dist="38100" dir="2700000" algn="tl">
                    <a:srgbClr val="000000">
                      <a:alpha val="43137"/>
                    </a:srgbClr>
                  </a:outerShdw>
                </a:effectLst>
              </a:rPr>
              <a:t>STEP 2: </a:t>
            </a:r>
            <a:r>
              <a:rPr lang="en-GB" altLang="en-US" sz="2400" dirty="0"/>
              <a:t>submission of </a:t>
            </a:r>
            <a:r>
              <a:rPr lang="en-GB" altLang="en-US" sz="2400" b="1" dirty="0"/>
              <a:t>full application form </a:t>
            </a:r>
            <a:r>
              <a:rPr lang="en-GB" altLang="en-US" sz="2400" dirty="0"/>
              <a:t>(</a:t>
            </a:r>
            <a:r>
              <a:rPr lang="en-US" altLang="en-US" sz="2400" dirty="0"/>
              <a:t>concept notes over 70 points, falling within the financial allocations - </a:t>
            </a:r>
            <a:r>
              <a:rPr lang="en-US" altLang="en-US" sz="2400" dirty="0">
                <a:highlight>
                  <a:srgbClr val="9ACA3C"/>
                </a:highlight>
              </a:rPr>
              <a:t>via </a:t>
            </a:r>
            <a:r>
              <a:rPr lang="en-US" altLang="en-US" sz="2400" dirty="0" err="1">
                <a:highlight>
                  <a:srgbClr val="9ACA3C"/>
                </a:highlight>
              </a:rPr>
              <a:t>JeMS</a:t>
            </a:r>
            <a:r>
              <a:rPr lang="en-US" altLang="en-US" sz="2400" dirty="0"/>
              <a:t>)</a:t>
            </a:r>
            <a:r>
              <a:rPr lang="en-GB" altLang="en-US" sz="2400" dirty="0"/>
              <a:t> </a:t>
            </a:r>
            <a:endParaRPr lang="en-GB" altLang="en-US" sz="2400" dirty="0">
              <a:solidFill>
                <a:schemeClr val="tx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106461413"/>
              </p:ext>
            </p:extLst>
          </p:nvPr>
        </p:nvGraphicFramePr>
        <p:xfrm>
          <a:off x="827584" y="3284984"/>
          <a:ext cx="7776864" cy="822960"/>
        </p:xfrm>
        <a:graphic>
          <a:graphicData uri="http://schemas.openxmlformats.org/drawingml/2006/table">
            <a:tbl>
              <a:tblPr firstRow="1" bandRow="1">
                <a:tableStyleId>{5C22544A-7EE6-4342-B048-85BDC9FD1C3A}</a:tableStyleId>
              </a:tblPr>
              <a:tblGrid>
                <a:gridCol w="7776864">
                  <a:extLst>
                    <a:ext uri="{9D8B030D-6E8A-4147-A177-3AD203B41FA5}">
                      <a16:colId xmlns:a16="http://schemas.microsoft.com/office/drawing/2014/main" val="20000"/>
                    </a:ext>
                  </a:extLst>
                </a:gridCol>
              </a:tblGrid>
              <a:tr h="432048">
                <a:tc>
                  <a:txBody>
                    <a:bodyPr/>
                    <a:lstStyle/>
                    <a:p>
                      <a:pPr algn="ctr"/>
                      <a:r>
                        <a:rPr lang="en-US" sz="2400" dirty="0">
                          <a:latin typeface="Open Sans" panose="020B0606030504020204" pitchFamily="34" charset="0"/>
                          <a:ea typeface="Open Sans" panose="020B0606030504020204" pitchFamily="34" charset="0"/>
                          <a:cs typeface="Open Sans" panose="020B0606030504020204" pitchFamily="34" charset="0"/>
                        </a:rPr>
                        <a:t>D</a:t>
                      </a:r>
                      <a:r>
                        <a:rPr lang="en-US" sz="2400" baseline="0" dirty="0">
                          <a:latin typeface="Open Sans" panose="020B0606030504020204" pitchFamily="34" charset="0"/>
                          <a:ea typeface="Open Sans" panose="020B0606030504020204" pitchFamily="34" charset="0"/>
                          <a:cs typeface="Open Sans" panose="020B0606030504020204" pitchFamily="34" charset="0"/>
                        </a:rPr>
                        <a:t>eadline for submission of concept notes: </a:t>
                      </a:r>
                    </a:p>
                    <a:p>
                      <a:pPr algn="ctr"/>
                      <a:r>
                        <a:rPr lang="en-US" sz="2400" baseline="0" dirty="0">
                          <a:latin typeface="Open Sans" panose="020B0606030504020204" pitchFamily="34" charset="0"/>
                          <a:ea typeface="Open Sans" panose="020B0606030504020204" pitchFamily="34" charset="0"/>
                          <a:cs typeface="Open Sans" panose="020B0606030504020204" pitchFamily="34" charset="0"/>
                        </a:rPr>
                        <a:t>3</a:t>
                      </a:r>
                      <a:r>
                        <a:rPr lang="en-US" sz="2400" baseline="30000" dirty="0">
                          <a:latin typeface="Open Sans" panose="020B0606030504020204" pitchFamily="34" charset="0"/>
                          <a:ea typeface="Open Sans" panose="020B0606030504020204" pitchFamily="34" charset="0"/>
                          <a:cs typeface="Open Sans" panose="020B0606030504020204" pitchFamily="34" charset="0"/>
                        </a:rPr>
                        <a:t>rd</a:t>
                      </a:r>
                      <a:r>
                        <a:rPr lang="en-US" sz="2400" baseline="0" dirty="0">
                          <a:latin typeface="Open Sans" panose="020B0606030504020204" pitchFamily="34" charset="0"/>
                          <a:ea typeface="Open Sans" panose="020B0606030504020204" pitchFamily="34" charset="0"/>
                          <a:cs typeface="Open Sans" panose="020B0606030504020204" pitchFamily="34" charset="0"/>
                        </a:rPr>
                        <a:t> of March 2025</a:t>
                      </a:r>
                      <a:endParaRPr lang="en-US" sz="2400" dirty="0">
                        <a:latin typeface="Open Sans" panose="020B0606030504020204" pitchFamily="34" charset="0"/>
                        <a:ea typeface="Open Sans" panose="020B0606030504020204" pitchFamily="34" charset="0"/>
                        <a:cs typeface="Open Sans" panose="020B0606030504020204" pitchFamily="34" charset="0"/>
                      </a:endParaRPr>
                    </a:p>
                  </a:txBody>
                  <a:tcPr>
                    <a:solidFill>
                      <a:schemeClr val="tx2"/>
                    </a:solidFill>
                  </a:tcPr>
                </a:tc>
                <a:extLst>
                  <a:ext uri="{0D108BD9-81ED-4DB2-BD59-A6C34878D82A}">
                    <a16:rowId xmlns:a16="http://schemas.microsoft.com/office/drawing/2014/main" val="10000"/>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072506315"/>
              </p:ext>
            </p:extLst>
          </p:nvPr>
        </p:nvGraphicFramePr>
        <p:xfrm>
          <a:off x="827584" y="5517232"/>
          <a:ext cx="7776864" cy="1188720"/>
        </p:xfrm>
        <a:graphic>
          <a:graphicData uri="http://schemas.openxmlformats.org/drawingml/2006/table">
            <a:tbl>
              <a:tblPr firstRow="1" bandRow="1">
                <a:tableStyleId>{5C22544A-7EE6-4342-B048-85BDC9FD1C3A}</a:tableStyleId>
              </a:tblPr>
              <a:tblGrid>
                <a:gridCol w="7776864">
                  <a:extLst>
                    <a:ext uri="{9D8B030D-6E8A-4147-A177-3AD203B41FA5}">
                      <a16:colId xmlns:a16="http://schemas.microsoft.com/office/drawing/2014/main" val="20000"/>
                    </a:ext>
                  </a:extLst>
                </a:gridCol>
              </a:tblGrid>
              <a:tr h="792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latin typeface="Open Sans" panose="020B0606030504020204" pitchFamily="34" charset="0"/>
                          <a:ea typeface="Open Sans" panose="020B0606030504020204" pitchFamily="34" charset="0"/>
                          <a:cs typeface="Open Sans" panose="020B0606030504020204" pitchFamily="34" charset="0"/>
                        </a:rPr>
                        <a:t>Proposed</a:t>
                      </a:r>
                      <a:r>
                        <a:rPr lang="en-US" sz="2400" baseline="0" dirty="0">
                          <a:latin typeface="Open Sans" panose="020B0606030504020204" pitchFamily="34" charset="0"/>
                          <a:ea typeface="Open Sans" panose="020B0606030504020204" pitchFamily="34" charset="0"/>
                          <a:cs typeface="Open Sans" panose="020B0606030504020204" pitchFamily="34" charset="0"/>
                        </a:rPr>
                        <a:t> deadline for submission of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aseline="0" dirty="0">
                          <a:latin typeface="Open Sans" panose="020B0606030504020204" pitchFamily="34" charset="0"/>
                          <a:ea typeface="Open Sans" panose="020B0606030504020204" pitchFamily="34" charset="0"/>
                          <a:cs typeface="Open Sans" panose="020B0606030504020204" pitchFamily="34" charset="0"/>
                        </a:rPr>
                        <a:t>full application form: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aseline="0" dirty="0">
                          <a:latin typeface="Open Sans" panose="020B0606030504020204" pitchFamily="34" charset="0"/>
                          <a:ea typeface="Open Sans" panose="020B0606030504020204" pitchFamily="34" charset="0"/>
                          <a:cs typeface="Open Sans" panose="020B0606030504020204" pitchFamily="34" charset="0"/>
                        </a:rPr>
                        <a:t>1 month following the MC decision</a:t>
                      </a:r>
                      <a:endParaRPr lang="en-US" sz="2400" dirty="0">
                        <a:latin typeface="Open Sans" panose="020B0606030504020204" pitchFamily="34" charset="0"/>
                        <a:ea typeface="Open Sans" panose="020B0606030504020204" pitchFamily="34" charset="0"/>
                        <a:cs typeface="Open Sans" panose="020B0606030504020204" pitchFamily="34" charset="0"/>
                      </a:endParaRPr>
                    </a:p>
                  </a:txBody>
                  <a:tcPr>
                    <a:solidFill>
                      <a:schemeClr val="tx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53700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DF34990-DE2E-4D41-85FE-2A6CA3F232E0}"/>
              </a:ext>
            </a:extLst>
          </p:cNvPr>
          <p:cNvSpPr>
            <a:spLocks noChangeArrowheads="1"/>
          </p:cNvSpPr>
          <p:nvPr/>
        </p:nvSpPr>
        <p:spPr bwMode="auto">
          <a:xfrm>
            <a:off x="0" y="-184666"/>
            <a:ext cx="248786"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ro-RO"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endParaRPr kumimoji="0" lang="ro-RO" altLang="ro-RO" sz="1800" b="0" i="0" u="none" strike="noStrike" cap="none" normalizeH="0" baseline="0" dirty="0">
              <a:ln>
                <a:noFill/>
              </a:ln>
              <a:solidFill>
                <a:schemeClr val="tx1"/>
              </a:solidFill>
              <a:effectLst/>
              <a:latin typeface="Arial" panose="020B0604020202020204" pitchFamily="34" charset="0"/>
            </a:endParaRPr>
          </a:p>
        </p:txBody>
      </p:sp>
      <p:sp>
        <p:nvSpPr>
          <p:cNvPr id="18" name="Title 4">
            <a:extLst>
              <a:ext uri="{FF2B5EF4-FFF2-40B4-BE49-F238E27FC236}">
                <a16:creationId xmlns:a16="http://schemas.microsoft.com/office/drawing/2014/main" id="{803C5D2B-5C9B-41F3-AB99-678B13E1F1DF}"/>
              </a:ext>
            </a:extLst>
          </p:cNvPr>
          <p:cNvSpPr>
            <a:spLocks noGrp="1"/>
          </p:cNvSpPr>
          <p:nvPr>
            <p:ph type="title"/>
          </p:nvPr>
        </p:nvSpPr>
        <p:spPr>
          <a:xfrm>
            <a:off x="4499992" y="170988"/>
            <a:ext cx="4248472" cy="953756"/>
          </a:xfrm>
        </p:spPr>
        <p:txBody>
          <a:bodyPr/>
          <a:lstStyle/>
          <a:p>
            <a:r>
              <a:rPr lang="en-GB" dirty="0">
                <a:solidFill>
                  <a:schemeClr val="tx1"/>
                </a:solidFill>
              </a:rPr>
              <a:t>Project application</a:t>
            </a:r>
          </a:p>
        </p:txBody>
      </p:sp>
      <p:sp>
        <p:nvSpPr>
          <p:cNvPr id="19" name="Content Placeholder 2">
            <a:extLst>
              <a:ext uri="{FF2B5EF4-FFF2-40B4-BE49-F238E27FC236}">
                <a16:creationId xmlns:a16="http://schemas.microsoft.com/office/drawing/2014/main" id="{C6427672-BE90-C722-A9FA-985EC2B62AF7}"/>
              </a:ext>
            </a:extLst>
          </p:cNvPr>
          <p:cNvSpPr txBox="1">
            <a:spLocks/>
          </p:cNvSpPr>
          <p:nvPr/>
        </p:nvSpPr>
        <p:spPr>
          <a:xfrm>
            <a:off x="539552" y="1412776"/>
            <a:ext cx="8064896" cy="3600400"/>
          </a:xfrm>
          <a:prstGeom prst="rect">
            <a:avLst/>
          </a:prstGeom>
          <a:ln>
            <a:solidFill>
              <a:schemeClr val="bg1">
                <a:lumMod val="50000"/>
              </a:schemeClr>
            </a:solidFill>
            <a:prstDash val="dash"/>
          </a:ln>
        </p:spPr>
        <p:txBody>
          <a:bodyPr vert="horz" lIns="91440" tIns="45720" rIns="91440" bIns="45720" rtlCol="0" anchor="ctr">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altLang="en-US" sz="2400" i="1" dirty="0">
                <a:effectLst>
                  <a:outerShdw blurRad="38100" dist="38100" dir="2700000" algn="tl">
                    <a:srgbClr val="000000">
                      <a:alpha val="43137"/>
                    </a:srgbClr>
                  </a:outerShdw>
                </a:effectLst>
              </a:rPr>
              <a:t>Step 1:</a:t>
            </a:r>
          </a:p>
          <a:p>
            <a:pPr marL="0" indent="0" algn="just">
              <a:buNone/>
            </a:pPr>
            <a:r>
              <a:rPr lang="en-US" altLang="en-US" sz="2400" dirty="0">
                <a:effectLst>
                  <a:outerShdw blurRad="38100" dist="38100" dir="2700000" algn="tl">
                    <a:srgbClr val="000000">
                      <a:alpha val="43137"/>
                    </a:srgbClr>
                  </a:outerShdw>
                </a:effectLst>
              </a:rPr>
              <a:t>The deadline for submitting the Concept Notes is the </a:t>
            </a:r>
            <a:r>
              <a:rPr lang="en-US" altLang="en-US" sz="2400" b="1" dirty="0">
                <a:effectLst>
                  <a:outerShdw blurRad="38100" dist="38100" dir="2700000" algn="tl">
                    <a:srgbClr val="000000">
                      <a:alpha val="43137"/>
                    </a:srgbClr>
                  </a:outerShdw>
                </a:effectLst>
              </a:rPr>
              <a:t>3</a:t>
            </a:r>
            <a:r>
              <a:rPr lang="en-US" altLang="en-US" sz="2400" b="1" baseline="30000" dirty="0">
                <a:effectLst>
                  <a:outerShdw blurRad="38100" dist="38100" dir="2700000" algn="tl">
                    <a:srgbClr val="000000">
                      <a:alpha val="43137"/>
                    </a:srgbClr>
                  </a:outerShdw>
                </a:effectLst>
              </a:rPr>
              <a:t>rd</a:t>
            </a:r>
            <a:r>
              <a:rPr lang="en-US" altLang="en-US" sz="2400" b="1" dirty="0">
                <a:effectLst>
                  <a:outerShdw blurRad="38100" dist="38100" dir="2700000" algn="tl">
                    <a:srgbClr val="000000">
                      <a:alpha val="43137"/>
                    </a:srgbClr>
                  </a:outerShdw>
                </a:effectLst>
              </a:rPr>
              <a:t> of March 2025 </a:t>
            </a:r>
            <a:r>
              <a:rPr lang="en-US" altLang="en-US" sz="2400" dirty="0">
                <a:effectLst>
                  <a:outerShdw blurRad="38100" dist="38100" dir="2700000" algn="tl">
                    <a:srgbClr val="000000">
                      <a:alpha val="43137"/>
                    </a:srgbClr>
                  </a:outerShdw>
                </a:effectLst>
              </a:rPr>
              <a:t>(16 o’clock, Romanian local time) via e-mail:</a:t>
            </a:r>
          </a:p>
          <a:p>
            <a:pPr marL="0" indent="0" algn="just">
              <a:buNone/>
            </a:pPr>
            <a:endParaRPr lang="en-US" altLang="en-US" sz="2400" dirty="0">
              <a:effectLst>
                <a:outerShdw blurRad="38100" dist="38100" dir="2700000" algn="tl">
                  <a:srgbClr val="000000">
                    <a:alpha val="43137"/>
                  </a:srgbClr>
                </a:outerShdw>
              </a:effectLst>
            </a:endParaRPr>
          </a:p>
          <a:p>
            <a:pPr algn="ctr"/>
            <a:r>
              <a:rPr lang="en-US" b="1" i="1" dirty="0"/>
              <a:t>ipacbc@brct-timisoara.ro </a:t>
            </a:r>
          </a:p>
          <a:p>
            <a:pPr algn="ctr"/>
            <a:r>
              <a:rPr lang="en-US" b="1" i="1" dirty="0"/>
              <a:t>romania-serbia@mdlpa.gov.ro.</a:t>
            </a:r>
            <a:endParaRPr lang="en-GB" altLang="en-US" b="1" i="1" dirty="0">
              <a:solidFill>
                <a:schemeClr val="tx1"/>
              </a:solidFill>
              <a:effectLst>
                <a:outerShdw blurRad="38100" dist="38100" dir="2700000" algn="tl">
                  <a:srgbClr val="000000">
                    <a:alpha val="43137"/>
                  </a:srgbClr>
                </a:outerShdw>
              </a:effectLst>
            </a:endParaRPr>
          </a:p>
        </p:txBody>
      </p:sp>
      <p:graphicFrame>
        <p:nvGraphicFramePr>
          <p:cNvPr id="10" name="Table 9"/>
          <p:cNvGraphicFramePr>
            <a:graphicFrameLocks noGrp="1"/>
          </p:cNvGraphicFramePr>
          <p:nvPr>
            <p:extLst>
              <p:ext uri="{D42A27DB-BD31-4B8C-83A1-F6EECF244321}">
                <p14:modId xmlns:p14="http://schemas.microsoft.com/office/powerpoint/2010/main" val="2909036883"/>
              </p:ext>
            </p:extLst>
          </p:nvPr>
        </p:nvGraphicFramePr>
        <p:xfrm>
          <a:off x="539552" y="5085184"/>
          <a:ext cx="8136904" cy="1224136"/>
        </p:xfrm>
        <a:graphic>
          <a:graphicData uri="http://schemas.openxmlformats.org/drawingml/2006/table">
            <a:tbl>
              <a:tblPr firstRow="1" bandRow="1">
                <a:tableStyleId>{5C22544A-7EE6-4342-B048-85BDC9FD1C3A}</a:tableStyleId>
              </a:tblPr>
              <a:tblGrid>
                <a:gridCol w="8136904">
                  <a:extLst>
                    <a:ext uri="{9D8B030D-6E8A-4147-A177-3AD203B41FA5}">
                      <a16:colId xmlns:a16="http://schemas.microsoft.com/office/drawing/2014/main" val="20000"/>
                    </a:ext>
                  </a:extLst>
                </a:gridCol>
              </a:tblGrid>
              <a:tr h="12241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dirty="0">
                          <a:latin typeface="Open Sans" panose="020B0606030504020204" pitchFamily="34" charset="0"/>
                          <a:ea typeface="Open Sans" panose="020B0606030504020204" pitchFamily="34" charset="0"/>
                          <a:cs typeface="Open Sans" panose="020B0606030504020204" pitchFamily="34" charset="0"/>
                        </a:rPr>
                        <a:t>Only Concept Notes within the financial allocations of this call for proposals will be invited to draft a full application form</a:t>
                      </a:r>
                    </a:p>
                  </a:txBody>
                  <a:tcPr>
                    <a:solidFill>
                      <a:schemeClr val="tx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682755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DF34990-DE2E-4D41-85FE-2A6CA3F232E0}"/>
              </a:ext>
            </a:extLst>
          </p:cNvPr>
          <p:cNvSpPr>
            <a:spLocks noChangeArrowheads="1"/>
          </p:cNvSpPr>
          <p:nvPr/>
        </p:nvSpPr>
        <p:spPr bwMode="auto">
          <a:xfrm>
            <a:off x="0" y="-184666"/>
            <a:ext cx="248786"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ro-RO"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endParaRPr kumimoji="0" lang="ro-RO" altLang="ro-RO" sz="1800" b="0" i="0" u="none" strike="noStrike" cap="none" normalizeH="0" baseline="0" dirty="0">
              <a:ln>
                <a:noFill/>
              </a:ln>
              <a:solidFill>
                <a:schemeClr val="tx1"/>
              </a:solidFill>
              <a:effectLst/>
              <a:latin typeface="Arial" panose="020B0604020202020204" pitchFamily="34" charset="0"/>
            </a:endParaRPr>
          </a:p>
        </p:txBody>
      </p:sp>
      <p:sp>
        <p:nvSpPr>
          <p:cNvPr id="18" name="Title 4">
            <a:extLst>
              <a:ext uri="{FF2B5EF4-FFF2-40B4-BE49-F238E27FC236}">
                <a16:creationId xmlns:a16="http://schemas.microsoft.com/office/drawing/2014/main" id="{803C5D2B-5C9B-41F3-AB99-678B13E1F1DF}"/>
              </a:ext>
            </a:extLst>
          </p:cNvPr>
          <p:cNvSpPr>
            <a:spLocks noGrp="1"/>
          </p:cNvSpPr>
          <p:nvPr>
            <p:ph type="title"/>
          </p:nvPr>
        </p:nvSpPr>
        <p:spPr>
          <a:xfrm>
            <a:off x="4499992" y="188640"/>
            <a:ext cx="4248472" cy="953756"/>
          </a:xfrm>
        </p:spPr>
        <p:txBody>
          <a:bodyPr/>
          <a:lstStyle/>
          <a:p>
            <a:r>
              <a:rPr lang="en-GB" dirty="0">
                <a:solidFill>
                  <a:schemeClr val="tx1"/>
                </a:solidFill>
              </a:rPr>
              <a:t>Project application</a:t>
            </a:r>
          </a:p>
        </p:txBody>
      </p:sp>
      <p:sp>
        <p:nvSpPr>
          <p:cNvPr id="19" name="Content Placeholder 2">
            <a:extLst>
              <a:ext uri="{FF2B5EF4-FFF2-40B4-BE49-F238E27FC236}">
                <a16:creationId xmlns:a16="http://schemas.microsoft.com/office/drawing/2014/main" id="{C6427672-BE90-C722-A9FA-985EC2B62AF7}"/>
              </a:ext>
            </a:extLst>
          </p:cNvPr>
          <p:cNvSpPr txBox="1">
            <a:spLocks/>
          </p:cNvSpPr>
          <p:nvPr/>
        </p:nvSpPr>
        <p:spPr>
          <a:xfrm>
            <a:off x="539552" y="1412776"/>
            <a:ext cx="8064896" cy="3600400"/>
          </a:xfrm>
          <a:prstGeom prst="rect">
            <a:avLst/>
          </a:prstGeom>
          <a:ln>
            <a:solidFill>
              <a:schemeClr val="bg1">
                <a:lumMod val="50000"/>
              </a:schemeClr>
            </a:solidFill>
            <a:prstDash val="dash"/>
          </a:ln>
        </p:spPr>
        <p:txBody>
          <a:bodyPr vert="horz" lIns="91440" tIns="45720" rIns="91440" bIns="45720" rtlCol="0" anchor="ctr">
            <a:normAutofit lnSpcReduction="100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altLang="en-US" sz="2000" i="1" dirty="0">
                <a:effectLst>
                  <a:outerShdw blurRad="38100" dist="38100" dir="2700000" algn="tl">
                    <a:srgbClr val="000000">
                      <a:alpha val="43137"/>
                    </a:srgbClr>
                  </a:outerShdw>
                </a:effectLst>
              </a:rPr>
              <a:t>Step 2:</a:t>
            </a:r>
          </a:p>
          <a:p>
            <a:pPr marL="0" indent="0" algn="just">
              <a:buNone/>
            </a:pPr>
            <a:r>
              <a:rPr lang="en-US" altLang="en-US" sz="2000" dirty="0">
                <a:effectLst>
                  <a:outerShdw blurRad="38100" dist="38100" dir="2700000" algn="tl">
                    <a:srgbClr val="000000">
                      <a:alpha val="43137"/>
                    </a:srgbClr>
                  </a:outerShdw>
                </a:effectLst>
              </a:rPr>
              <a:t>After the selection of the Concept Notes by the MC, the concept notes falling within the financial allocations will be requested to submit a full application form </a:t>
            </a:r>
            <a:r>
              <a:rPr lang="en-US" altLang="en-US" sz="2000" b="1" i="1" dirty="0">
                <a:effectLst>
                  <a:outerShdw blurRad="38100" dist="38100" dir="2700000" algn="tl">
                    <a:srgbClr val="000000">
                      <a:alpha val="43137"/>
                    </a:srgbClr>
                  </a:outerShdw>
                </a:effectLst>
              </a:rPr>
              <a:t>within one month after the MC decision on the selection of the Concept Note.</a:t>
            </a:r>
          </a:p>
          <a:p>
            <a:pPr marL="0" indent="0" algn="just">
              <a:buNone/>
            </a:pPr>
            <a:r>
              <a:rPr lang="en-US" altLang="en-US" sz="2000" dirty="0">
                <a:effectLst>
                  <a:outerShdw blurRad="38100" dist="38100" dir="2700000" algn="tl">
                    <a:srgbClr val="000000">
                      <a:alpha val="43137"/>
                    </a:srgbClr>
                  </a:outerShdw>
                </a:effectLst>
              </a:rPr>
              <a:t>A working group comprised by MA, NA and JS members will be organized, helping the beneficiaries to draft the full application form in line with the </a:t>
            </a:r>
            <a:r>
              <a:rPr lang="en-US" altLang="en-US" sz="2000" dirty="0" err="1">
                <a:effectLst>
                  <a:outerShdw blurRad="38100" dist="38100" dir="2700000" algn="tl">
                    <a:srgbClr val="000000">
                      <a:alpha val="43137"/>
                    </a:srgbClr>
                  </a:outerShdw>
                </a:effectLst>
              </a:rPr>
              <a:t>Programme</a:t>
            </a:r>
            <a:r>
              <a:rPr lang="en-US" altLang="en-US" sz="2000" dirty="0">
                <a:effectLst>
                  <a:outerShdw blurRad="38100" dist="38100" dir="2700000" algn="tl">
                    <a:srgbClr val="000000">
                      <a:alpha val="43137"/>
                    </a:srgbClr>
                  </a:outerShdw>
                </a:effectLst>
              </a:rPr>
              <a:t> documents.</a:t>
            </a:r>
          </a:p>
          <a:p>
            <a:pPr marL="0" indent="0" algn="just">
              <a:buNone/>
            </a:pPr>
            <a:r>
              <a:rPr lang="en-US" altLang="en-US" sz="2000" dirty="0">
                <a:effectLst>
                  <a:outerShdw blurRad="38100" dist="38100" dir="2700000" algn="tl">
                    <a:srgbClr val="000000">
                      <a:alpha val="43137"/>
                    </a:srgbClr>
                  </a:outerShdw>
                </a:effectLst>
              </a:rPr>
              <a:t>Following the submission of the full application forms, an Evaluation Committee will assess the project proposals, in line with the assessment criteria approved by MC.</a:t>
            </a:r>
            <a:endParaRPr lang="en-GB" altLang="en-US" sz="2000" dirty="0">
              <a:solidFill>
                <a:schemeClr val="tx1"/>
              </a:solidFill>
              <a:effectLst>
                <a:outerShdw blurRad="38100" dist="38100" dir="2700000" algn="tl">
                  <a:srgbClr val="000000">
                    <a:alpha val="43137"/>
                  </a:srgbClr>
                </a:outerShdw>
              </a:effectLst>
            </a:endParaRPr>
          </a:p>
        </p:txBody>
      </p:sp>
      <p:graphicFrame>
        <p:nvGraphicFramePr>
          <p:cNvPr id="10" name="Table 9"/>
          <p:cNvGraphicFramePr>
            <a:graphicFrameLocks noGrp="1"/>
          </p:cNvGraphicFramePr>
          <p:nvPr>
            <p:extLst>
              <p:ext uri="{D42A27DB-BD31-4B8C-83A1-F6EECF244321}">
                <p14:modId xmlns:p14="http://schemas.microsoft.com/office/powerpoint/2010/main" val="1691771316"/>
              </p:ext>
            </p:extLst>
          </p:nvPr>
        </p:nvGraphicFramePr>
        <p:xfrm>
          <a:off x="539552" y="5445224"/>
          <a:ext cx="8136904" cy="864096"/>
        </p:xfrm>
        <a:graphic>
          <a:graphicData uri="http://schemas.openxmlformats.org/drawingml/2006/table">
            <a:tbl>
              <a:tblPr firstRow="1" bandRow="1">
                <a:tableStyleId>{5C22544A-7EE6-4342-B048-85BDC9FD1C3A}</a:tableStyleId>
              </a:tblPr>
              <a:tblGrid>
                <a:gridCol w="8136904">
                  <a:extLst>
                    <a:ext uri="{9D8B030D-6E8A-4147-A177-3AD203B41FA5}">
                      <a16:colId xmlns:a16="http://schemas.microsoft.com/office/drawing/2014/main" val="20000"/>
                    </a:ext>
                  </a:extLst>
                </a:gridCol>
              </a:tblGrid>
              <a:tr h="8640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dirty="0">
                          <a:latin typeface="Open Sans" panose="020B0606030504020204" pitchFamily="34" charset="0"/>
                          <a:ea typeface="Open Sans" panose="020B0606030504020204" pitchFamily="34" charset="0"/>
                          <a:cs typeface="Open Sans" panose="020B0606030504020204" pitchFamily="34" charset="0"/>
                        </a:rPr>
                        <a:t>The application process shall be done through the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dirty="0" err="1">
                          <a:latin typeface="Open Sans" panose="020B0606030504020204" pitchFamily="34" charset="0"/>
                          <a:ea typeface="Open Sans" panose="020B0606030504020204" pitchFamily="34" charset="0"/>
                          <a:cs typeface="Open Sans" panose="020B0606030504020204" pitchFamily="34" charset="0"/>
                        </a:rPr>
                        <a:t>Programme’s</a:t>
                      </a:r>
                      <a:r>
                        <a:rPr lang="en-US" sz="2200" dirty="0">
                          <a:latin typeface="Open Sans" panose="020B0606030504020204" pitchFamily="34" charset="0"/>
                          <a:ea typeface="Open Sans" panose="020B0606030504020204" pitchFamily="34" charset="0"/>
                          <a:cs typeface="Open Sans" panose="020B0606030504020204" pitchFamily="34" charset="0"/>
                        </a:rPr>
                        <a:t> Joint Electronic Monitoring System (</a:t>
                      </a:r>
                      <a:r>
                        <a:rPr lang="en-US" sz="2200" dirty="0" err="1">
                          <a:latin typeface="Open Sans" panose="020B0606030504020204" pitchFamily="34" charset="0"/>
                          <a:ea typeface="Open Sans" panose="020B0606030504020204" pitchFamily="34" charset="0"/>
                          <a:cs typeface="Open Sans" panose="020B0606030504020204" pitchFamily="34" charset="0"/>
                        </a:rPr>
                        <a:t>JeMS</a:t>
                      </a:r>
                      <a:r>
                        <a:rPr lang="en-US" sz="2200" dirty="0">
                          <a:latin typeface="Open Sans" panose="020B0606030504020204" pitchFamily="34" charset="0"/>
                          <a:ea typeface="Open Sans" panose="020B0606030504020204" pitchFamily="34" charset="0"/>
                          <a:cs typeface="Open Sans" panose="020B0606030504020204" pitchFamily="34" charset="0"/>
                        </a:rPr>
                        <a:t>)</a:t>
                      </a:r>
                    </a:p>
                  </a:txBody>
                  <a:tcPr>
                    <a:solidFill>
                      <a:schemeClr val="tx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910615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17121-2624-F209-03EF-112D2A85DEB2}"/>
              </a:ext>
            </a:extLst>
          </p:cNvPr>
          <p:cNvSpPr>
            <a:spLocks noGrp="1"/>
          </p:cNvSpPr>
          <p:nvPr>
            <p:ph type="title"/>
          </p:nvPr>
        </p:nvSpPr>
        <p:spPr>
          <a:xfrm>
            <a:off x="4692850" y="476672"/>
            <a:ext cx="4176464" cy="864095"/>
          </a:xfrm>
        </p:spPr>
        <p:txBody>
          <a:bodyPr/>
          <a:lstStyle/>
          <a:p>
            <a:pPr algn="l"/>
            <a:r>
              <a:rPr lang="ro-RO" dirty="0">
                <a:solidFill>
                  <a:schemeClr val="tx1"/>
                </a:solidFill>
              </a:rPr>
              <a:t>Programme</a:t>
            </a:r>
            <a:r>
              <a:rPr lang="en-US" dirty="0">
                <a:solidFill>
                  <a:schemeClr val="tx1"/>
                </a:solidFill>
              </a:rPr>
              <a:t> area</a:t>
            </a:r>
            <a:r>
              <a:rPr lang="ro-RO" dirty="0">
                <a:solidFill>
                  <a:schemeClr val="tx1"/>
                </a:solidFill>
              </a:rPr>
              <a:t>:</a:t>
            </a:r>
            <a:endParaRPr lang="en-GB" dirty="0">
              <a:solidFill>
                <a:schemeClr val="tx1"/>
              </a:solidFill>
            </a:endParaRPr>
          </a:p>
        </p:txBody>
      </p:sp>
      <p:sp>
        <p:nvSpPr>
          <p:cNvPr id="10" name="Subtitle 8">
            <a:extLst>
              <a:ext uri="{FF2B5EF4-FFF2-40B4-BE49-F238E27FC236}">
                <a16:creationId xmlns:a16="http://schemas.microsoft.com/office/drawing/2014/main" id="{EAF4C80D-102B-F98A-818F-C8E3E9776C80}"/>
              </a:ext>
            </a:extLst>
          </p:cNvPr>
          <p:cNvSpPr txBox="1">
            <a:spLocks/>
          </p:cNvSpPr>
          <p:nvPr/>
        </p:nvSpPr>
        <p:spPr>
          <a:xfrm>
            <a:off x="4716016" y="1556792"/>
            <a:ext cx="4174298" cy="182243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defRPr/>
            </a:pPr>
            <a:r>
              <a:rPr lang="en-GB" sz="2200" b="1" noProof="1">
                <a:solidFill>
                  <a:srgbClr val="003399"/>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Romania – 3 counties:</a:t>
            </a:r>
            <a:endParaRPr lang="en-GB" sz="2200" noProof="1">
              <a:solidFill>
                <a:srgbClr val="003399"/>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a:p>
            <a:pPr>
              <a:buClr>
                <a:schemeClr val="tx1"/>
              </a:buClr>
              <a:buFont typeface="Wingdings" panose="05000000000000000000" pitchFamily="2" charset="2"/>
              <a:buChar char="§"/>
              <a:defRPr/>
            </a:pPr>
            <a:r>
              <a:rPr lang="en-GB" sz="2200" noProof="1">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Timiş</a:t>
            </a:r>
          </a:p>
          <a:p>
            <a:pPr marL="0">
              <a:buClr>
                <a:schemeClr val="tx1"/>
              </a:buClr>
              <a:buFont typeface="Wingdings" panose="05000000000000000000" pitchFamily="2" charset="2"/>
              <a:buChar char="§"/>
              <a:defRPr/>
            </a:pPr>
            <a:r>
              <a:rPr lang="en-GB" sz="2200" noProof="1">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Caraş-Severin</a:t>
            </a:r>
          </a:p>
          <a:p>
            <a:pPr>
              <a:buClr>
                <a:schemeClr val="tx1"/>
              </a:buClr>
              <a:buFont typeface="Wingdings" panose="05000000000000000000" pitchFamily="2" charset="2"/>
              <a:buChar char="§"/>
              <a:defRPr/>
            </a:pPr>
            <a:r>
              <a:rPr lang="en-GB" sz="2200" noProof="1">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Mehedinţi</a:t>
            </a:r>
          </a:p>
        </p:txBody>
      </p:sp>
      <p:sp>
        <p:nvSpPr>
          <p:cNvPr id="12" name="Subtitle 8">
            <a:extLst>
              <a:ext uri="{FF2B5EF4-FFF2-40B4-BE49-F238E27FC236}">
                <a16:creationId xmlns:a16="http://schemas.microsoft.com/office/drawing/2014/main" id="{75083F2B-E152-B3D6-327D-BD8597346A08}"/>
              </a:ext>
            </a:extLst>
          </p:cNvPr>
          <p:cNvSpPr txBox="1">
            <a:spLocks/>
          </p:cNvSpPr>
          <p:nvPr/>
        </p:nvSpPr>
        <p:spPr>
          <a:xfrm>
            <a:off x="4716016" y="3379230"/>
            <a:ext cx="4427984" cy="286305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defRPr/>
            </a:pPr>
            <a:r>
              <a:rPr lang="en-GB" sz="2200" b="1" noProof="1">
                <a:solidFill>
                  <a:srgbClr val="DA5C57"/>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Republic of Serbia – 6 districts:</a:t>
            </a:r>
            <a:endParaRPr lang="en-GB" sz="2200" noProof="1">
              <a:solidFill>
                <a:srgbClr val="DA5C57"/>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a:p>
            <a:pPr>
              <a:buFont typeface="Wingdings" panose="05000000000000000000" pitchFamily="2" charset="2"/>
              <a:buChar char="§"/>
              <a:defRPr/>
            </a:pPr>
            <a:r>
              <a:rPr lang="en-GB" sz="2200" noProof="1">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Severnobanatski</a:t>
            </a:r>
          </a:p>
          <a:p>
            <a:pPr>
              <a:buFont typeface="Wingdings" panose="05000000000000000000" pitchFamily="2" charset="2"/>
              <a:buChar char="§"/>
              <a:defRPr/>
            </a:pPr>
            <a:r>
              <a:rPr lang="en-GB" sz="2200" noProof="1">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Srednjebanatski</a:t>
            </a:r>
          </a:p>
          <a:p>
            <a:pPr>
              <a:buFont typeface="Wingdings" panose="05000000000000000000" pitchFamily="2" charset="2"/>
              <a:buChar char="§"/>
              <a:defRPr/>
            </a:pPr>
            <a:r>
              <a:rPr lang="en-GB" sz="2200" noProof="1">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Južnobanatski</a:t>
            </a:r>
          </a:p>
          <a:p>
            <a:pPr>
              <a:buFont typeface="Wingdings" panose="05000000000000000000" pitchFamily="2" charset="2"/>
              <a:buChar char="§"/>
              <a:defRPr/>
            </a:pPr>
            <a:r>
              <a:rPr lang="en-GB" sz="2200" noProof="1">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Podunavski</a:t>
            </a:r>
          </a:p>
          <a:p>
            <a:pPr>
              <a:buFont typeface="Wingdings" panose="05000000000000000000" pitchFamily="2" charset="2"/>
              <a:buChar char="§"/>
              <a:defRPr/>
            </a:pPr>
            <a:r>
              <a:rPr lang="en-GB" sz="2200" noProof="1">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Braničevski</a:t>
            </a:r>
          </a:p>
          <a:p>
            <a:pPr>
              <a:buFont typeface="Wingdings" panose="05000000000000000000" pitchFamily="2" charset="2"/>
              <a:buChar char="§"/>
              <a:defRPr/>
            </a:pPr>
            <a:r>
              <a:rPr lang="en-GB" sz="2200" noProof="1">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Borski</a:t>
            </a:r>
          </a:p>
        </p:txBody>
      </p:sp>
      <p:pic>
        <p:nvPicPr>
          <p:cNvPr id="7" name="Picture 6">
            <a:extLst>
              <a:ext uri="{FF2B5EF4-FFF2-40B4-BE49-F238E27FC236}">
                <a16:creationId xmlns:a16="http://schemas.microsoft.com/office/drawing/2014/main" id="{D42A0C80-FC4B-B342-00CD-E7759FF03073}"/>
              </a:ext>
            </a:extLst>
          </p:cNvPr>
          <p:cNvPicPr>
            <a:picLocks noChangeAspect="1"/>
          </p:cNvPicPr>
          <p:nvPr/>
        </p:nvPicPr>
        <p:blipFill>
          <a:blip r:embed="rId2">
            <a:extLst>
              <a:ext uri="{28A0092B-C50C-407E-A947-70E740481C1C}">
                <a14:useLocalDpi xmlns:a14="http://schemas.microsoft.com/office/drawing/2010/main" val="0"/>
              </a:ext>
            </a:extLst>
          </a:blip>
          <a:srcRect t="8815"/>
          <a:stretch/>
        </p:blipFill>
        <p:spPr>
          <a:xfrm>
            <a:off x="34644" y="1722119"/>
            <a:ext cx="4556851" cy="4155153"/>
          </a:xfrm>
          <a:prstGeom prst="rect">
            <a:avLst/>
          </a:prstGeom>
        </p:spPr>
      </p:pic>
    </p:spTree>
    <p:extLst>
      <p:ext uri="{BB962C8B-B14F-4D97-AF65-F5344CB8AC3E}">
        <p14:creationId xmlns:p14="http://schemas.microsoft.com/office/powerpoint/2010/main" val="42296874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4">
            <a:extLst>
              <a:ext uri="{FF2B5EF4-FFF2-40B4-BE49-F238E27FC236}">
                <a16:creationId xmlns:a16="http://schemas.microsoft.com/office/drawing/2014/main" id="{BA59E942-77FC-095E-21D9-59FE487C4D3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3262" y="692697"/>
            <a:ext cx="3114882" cy="936104"/>
          </a:xfrm>
          <a:prstGeom prst="rect">
            <a:avLst/>
          </a:prstGeom>
        </p:spPr>
      </p:pic>
      <p:sp>
        <p:nvSpPr>
          <p:cNvPr id="3" name="Content Placeholder 6">
            <a:extLst>
              <a:ext uri="{FF2B5EF4-FFF2-40B4-BE49-F238E27FC236}">
                <a16:creationId xmlns:a16="http://schemas.microsoft.com/office/drawing/2014/main" id="{A8F704E1-E253-5F10-19BC-5646CD9D431E}"/>
              </a:ext>
            </a:extLst>
          </p:cNvPr>
          <p:cNvSpPr txBox="1">
            <a:spLocks/>
          </p:cNvSpPr>
          <p:nvPr/>
        </p:nvSpPr>
        <p:spPr>
          <a:xfrm>
            <a:off x="2944988" y="2594983"/>
            <a:ext cx="2676903" cy="1889373"/>
          </a:xfrm>
          <a:prstGeom prst="rect">
            <a:avLst/>
          </a:prstGeom>
          <a:solidFill>
            <a:srgbClr val="9ACA3C"/>
          </a:solidFill>
        </p:spPr>
        <p:txBody>
          <a:bodyPr anchor="ct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ctr">
              <a:buNone/>
            </a:pPr>
            <a:r>
              <a:rPr lang="en-US" sz="27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Thank you!</a:t>
            </a:r>
            <a:endParaRPr lang="en-US" sz="135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431577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1D3A5A09-EA05-9010-4DE2-999A5E252BC5}"/>
              </a:ext>
            </a:extLst>
          </p:cNvPr>
          <p:cNvSpPr>
            <a:spLocks noGrp="1"/>
          </p:cNvSpPr>
          <p:nvPr>
            <p:ph idx="1"/>
          </p:nvPr>
        </p:nvSpPr>
        <p:spPr>
          <a:xfrm>
            <a:off x="467544" y="3140968"/>
            <a:ext cx="8412161" cy="1080120"/>
          </a:xfrm>
          <a:ln w="19050">
            <a:solidFill>
              <a:schemeClr val="tx1"/>
            </a:solidFill>
          </a:ln>
        </p:spPr>
        <p:txBody>
          <a:bodyPr anchor="ctr">
            <a:normAutofit fontScale="92500" lnSpcReduction="10000"/>
          </a:bodyPr>
          <a:lstStyle/>
          <a:p>
            <a:pPr marL="0" indent="0" algn="ctr">
              <a:spcBef>
                <a:spcPts val="0"/>
              </a:spcBef>
              <a:buNone/>
              <a:defRPr/>
            </a:pPr>
            <a:r>
              <a:rPr lang="en-US" sz="2400" dirty="0">
                <a:solidFill>
                  <a:schemeClr val="tx1"/>
                </a:solidFill>
                <a:effectLst>
                  <a:outerShdw blurRad="38100" dist="38100" dir="2700000" algn="tl">
                    <a:srgbClr val="000000">
                      <a:alpha val="43137"/>
                    </a:srgbClr>
                  </a:outerShdw>
                </a:effectLst>
                <a:latin typeface="Montserrat" panose="00000500000000000000" pitchFamily="50" charset="0"/>
                <a:ea typeface="Open Sans" panose="020B0606030504020204" pitchFamily="34" charset="0"/>
                <a:cs typeface="Open Sans" panose="020B0606030504020204" pitchFamily="34" charset="0"/>
              </a:rPr>
              <a:t>The total amount allocated to this call for</a:t>
            </a:r>
            <a:r>
              <a:rPr lang="ro-RO" sz="2400" dirty="0">
                <a:solidFill>
                  <a:schemeClr val="tx1"/>
                </a:solidFill>
                <a:effectLst>
                  <a:outerShdw blurRad="38100" dist="38100" dir="2700000" algn="tl">
                    <a:srgbClr val="000000">
                      <a:alpha val="43137"/>
                    </a:srgbClr>
                  </a:outerShdw>
                </a:effectLst>
                <a:latin typeface="Montserrat" panose="00000500000000000000" pitchFamily="50" charset="0"/>
                <a:ea typeface="Open Sans" panose="020B0606030504020204" pitchFamily="34" charset="0"/>
                <a:cs typeface="Open Sans" panose="020B0606030504020204" pitchFamily="34" charset="0"/>
              </a:rPr>
              <a:t> </a:t>
            </a:r>
            <a:r>
              <a:rPr lang="en-US" sz="2400" dirty="0">
                <a:solidFill>
                  <a:schemeClr val="tx1"/>
                </a:solidFill>
                <a:effectLst>
                  <a:outerShdw blurRad="38100" dist="38100" dir="2700000" algn="tl">
                    <a:srgbClr val="000000">
                      <a:alpha val="43137"/>
                    </a:srgbClr>
                  </a:outerShdw>
                </a:effectLst>
                <a:latin typeface="Montserrat" panose="00000500000000000000" pitchFamily="50" charset="0"/>
                <a:ea typeface="Open Sans" panose="020B0606030504020204" pitchFamily="34" charset="0"/>
                <a:cs typeface="Open Sans" panose="020B0606030504020204" pitchFamily="34" charset="0"/>
              </a:rPr>
              <a:t>proposals is</a:t>
            </a:r>
            <a:r>
              <a:rPr lang="ro-RO" sz="2400" dirty="0">
                <a:solidFill>
                  <a:schemeClr val="tx1"/>
                </a:solidFill>
                <a:effectLst>
                  <a:outerShdw blurRad="38100" dist="38100" dir="2700000" algn="tl">
                    <a:srgbClr val="000000">
                      <a:alpha val="43137"/>
                    </a:srgbClr>
                  </a:outerShdw>
                </a:effectLst>
                <a:latin typeface="Montserrat" panose="00000500000000000000" pitchFamily="50" charset="0"/>
                <a:ea typeface="Open Sans" panose="020B0606030504020204" pitchFamily="34" charset="0"/>
                <a:cs typeface="Open Sans" panose="020B0606030504020204" pitchFamily="34" charset="0"/>
              </a:rPr>
              <a:t>:</a:t>
            </a:r>
          </a:p>
          <a:p>
            <a:pPr marL="0" indent="0" algn="ctr">
              <a:spcBef>
                <a:spcPts val="0"/>
              </a:spcBef>
              <a:buNone/>
              <a:defRPr/>
            </a:pPr>
            <a:endParaRPr lang="ro-RO" sz="1600" dirty="0">
              <a:effectLst>
                <a:outerShdw blurRad="38100" dist="38100" dir="2700000" algn="tl">
                  <a:srgbClr val="000000">
                    <a:alpha val="43137"/>
                  </a:srgbClr>
                </a:outerShdw>
              </a:effectLst>
              <a:latin typeface="Montserrat" panose="00000500000000000000" pitchFamily="50" charset="0"/>
              <a:ea typeface="Open Sans" panose="020B0606030504020204" pitchFamily="34" charset="0"/>
              <a:cs typeface="Open Sans" panose="020B0606030504020204" pitchFamily="34" charset="0"/>
            </a:endParaRPr>
          </a:p>
          <a:p>
            <a:pPr marL="0" indent="0" algn="ctr">
              <a:spcBef>
                <a:spcPts val="0"/>
              </a:spcBef>
              <a:buNone/>
              <a:defRPr/>
            </a:pPr>
            <a:r>
              <a:rPr lang="ro-RO" sz="2400" dirty="0">
                <a:solidFill>
                  <a:schemeClr val="tx1"/>
                </a:solidFill>
                <a:effectLst>
                  <a:outerShdw blurRad="38100" dist="38100" dir="2700000" algn="tl">
                    <a:srgbClr val="000000">
                      <a:alpha val="43137"/>
                    </a:srgbClr>
                  </a:outerShdw>
                </a:effectLst>
                <a:latin typeface="Montserrat" panose="00000500000000000000" pitchFamily="50" charset="0"/>
                <a:ea typeface="Open Sans" panose="020B0606030504020204" pitchFamily="34" charset="0"/>
                <a:cs typeface="Open Sans" panose="020B0606030504020204" pitchFamily="34" charset="0"/>
              </a:rPr>
              <a:t> </a:t>
            </a:r>
            <a:r>
              <a:rPr lang="en-US" sz="3000" b="1" dirty="0">
                <a:effectLst>
                  <a:outerShdw blurRad="38100" dist="38100" dir="2700000" algn="tl">
                    <a:srgbClr val="000000">
                      <a:alpha val="43137"/>
                    </a:srgbClr>
                  </a:outerShdw>
                </a:effectLst>
                <a:latin typeface="Montserrat" panose="00000500000000000000" pitchFamily="50" charset="0"/>
                <a:ea typeface="Open Sans" panose="020B0606030504020204" pitchFamily="34" charset="0"/>
                <a:cs typeface="Open Sans" panose="020B0606030504020204" pitchFamily="34" charset="0"/>
              </a:rPr>
              <a:t>8,822,677 </a:t>
            </a:r>
            <a:r>
              <a:rPr lang="en-US" sz="3000" b="1" dirty="0">
                <a:solidFill>
                  <a:schemeClr val="tx1"/>
                </a:solidFill>
                <a:effectLst>
                  <a:outerShdw blurRad="38100" dist="38100" dir="2700000" algn="tl">
                    <a:srgbClr val="000000">
                      <a:alpha val="43137"/>
                    </a:srgbClr>
                  </a:outerShdw>
                </a:effectLst>
                <a:latin typeface="Montserrat" panose="00000500000000000000" pitchFamily="50" charset="0"/>
                <a:ea typeface="Open Sans" panose="020B0606030504020204" pitchFamily="34" charset="0"/>
                <a:cs typeface="Open Sans" panose="020B0606030504020204" pitchFamily="34" charset="0"/>
              </a:rPr>
              <a:t>Euro</a:t>
            </a:r>
            <a:r>
              <a:rPr lang="en-US" sz="3000" dirty="0">
                <a:solidFill>
                  <a:schemeClr val="tx1"/>
                </a:solidFill>
                <a:effectLst>
                  <a:outerShdw blurRad="38100" dist="38100" dir="2700000" algn="tl">
                    <a:srgbClr val="000000">
                      <a:alpha val="43137"/>
                    </a:srgbClr>
                  </a:outerShdw>
                </a:effectLst>
                <a:latin typeface="Montserrat" panose="00000500000000000000" pitchFamily="50" charset="0"/>
                <a:ea typeface="Open Sans" panose="020B0606030504020204" pitchFamily="34" charset="0"/>
                <a:cs typeface="Open Sans" panose="020B0606030504020204" pitchFamily="34" charset="0"/>
              </a:rPr>
              <a:t> (IPA funds)</a:t>
            </a:r>
            <a:endParaRPr lang="en-GB" sz="3000" dirty="0">
              <a:effectLst>
                <a:outerShdw blurRad="38100" dist="38100" dir="2700000" algn="tl">
                  <a:srgbClr val="000000">
                    <a:alpha val="43137"/>
                  </a:srgbClr>
                </a:outerShdw>
              </a:effectLst>
              <a:latin typeface="Montserrat" panose="00000500000000000000" pitchFamily="50" charset="0"/>
              <a:ea typeface="Open Sans" panose="020B0606030504020204" pitchFamily="34" charset="0"/>
              <a:cs typeface="Open Sans" panose="020B0606030504020204" pitchFamily="34" charset="0"/>
            </a:endParaRPr>
          </a:p>
        </p:txBody>
      </p:sp>
      <p:sp>
        <p:nvSpPr>
          <p:cNvPr id="2" name="Title 1">
            <a:extLst>
              <a:ext uri="{FF2B5EF4-FFF2-40B4-BE49-F238E27FC236}">
                <a16:creationId xmlns:a16="http://schemas.microsoft.com/office/drawing/2014/main" id="{4E338CFB-56BC-CF2E-EE34-1495D7570BF1}"/>
              </a:ext>
            </a:extLst>
          </p:cNvPr>
          <p:cNvSpPr>
            <a:spLocks noGrp="1"/>
          </p:cNvSpPr>
          <p:nvPr>
            <p:ph type="title"/>
          </p:nvPr>
        </p:nvSpPr>
        <p:spPr>
          <a:xfrm>
            <a:off x="4355976" y="165519"/>
            <a:ext cx="4608512" cy="1008111"/>
          </a:xfrm>
        </p:spPr>
        <p:txBody>
          <a:bodyPr/>
          <a:lstStyle/>
          <a:p>
            <a:pPr algn="r"/>
            <a:r>
              <a:rPr lang="en-GB" altLang="en-US" sz="3200" dirty="0">
                <a:solidFill>
                  <a:schemeClr val="tx1"/>
                </a:solidFill>
                <a:cs typeface="Times New Roman" panose="02020603050405020304" pitchFamily="18" charset="0"/>
              </a:rPr>
              <a:t>2</a:t>
            </a:r>
            <a:r>
              <a:rPr lang="en-GB" altLang="en-US" sz="3200" baseline="30000" dirty="0">
                <a:solidFill>
                  <a:schemeClr val="tx1"/>
                </a:solidFill>
                <a:cs typeface="Times New Roman" panose="02020603050405020304" pitchFamily="18" charset="0"/>
              </a:rPr>
              <a:t>nd</a:t>
            </a:r>
            <a:r>
              <a:rPr lang="en-GB" altLang="en-US" sz="3200" dirty="0">
                <a:solidFill>
                  <a:schemeClr val="tx1"/>
                </a:solidFill>
                <a:cs typeface="Times New Roman" panose="02020603050405020304" pitchFamily="18" charset="0"/>
              </a:rPr>
              <a:t> Call for proposals financial allocation</a:t>
            </a:r>
            <a:endParaRPr lang="en-GB" dirty="0">
              <a:solidFill>
                <a:schemeClr val="tx1"/>
              </a:solidFill>
            </a:endParaRPr>
          </a:p>
        </p:txBody>
      </p:sp>
      <p:graphicFrame>
        <p:nvGraphicFramePr>
          <p:cNvPr id="6" name="Table 5">
            <a:extLst>
              <a:ext uri="{FF2B5EF4-FFF2-40B4-BE49-F238E27FC236}">
                <a16:creationId xmlns:a16="http://schemas.microsoft.com/office/drawing/2014/main" id="{8E221A89-092F-020A-4021-7AB57680B84A}"/>
              </a:ext>
            </a:extLst>
          </p:cNvPr>
          <p:cNvGraphicFramePr>
            <a:graphicFrameLocks noGrp="1"/>
          </p:cNvGraphicFramePr>
          <p:nvPr>
            <p:extLst>
              <p:ext uri="{D42A27DB-BD31-4B8C-83A1-F6EECF244321}">
                <p14:modId xmlns:p14="http://schemas.microsoft.com/office/powerpoint/2010/main" val="1787362584"/>
              </p:ext>
            </p:extLst>
          </p:nvPr>
        </p:nvGraphicFramePr>
        <p:xfrm>
          <a:off x="462528" y="1713689"/>
          <a:ext cx="8412162" cy="1318614"/>
        </p:xfrm>
        <a:graphic>
          <a:graphicData uri="http://schemas.openxmlformats.org/drawingml/2006/table">
            <a:tbl>
              <a:tblPr firstRow="1" firstCol="1" bandRow="1">
                <a:effectLst>
                  <a:outerShdw blurRad="50800" dist="38100" dir="2700000" algn="tl" rotWithShape="0">
                    <a:prstClr val="black">
                      <a:alpha val="40000"/>
                    </a:prstClr>
                  </a:outerShdw>
                </a:effectLst>
                <a:tableStyleId>{5940675A-B579-460E-94D1-54222C63F5DA}</a:tableStyleId>
              </a:tblPr>
              <a:tblGrid>
                <a:gridCol w="3371795">
                  <a:extLst>
                    <a:ext uri="{9D8B030D-6E8A-4147-A177-3AD203B41FA5}">
                      <a16:colId xmlns:a16="http://schemas.microsoft.com/office/drawing/2014/main" val="20000"/>
                    </a:ext>
                  </a:extLst>
                </a:gridCol>
                <a:gridCol w="1800131">
                  <a:extLst>
                    <a:ext uri="{9D8B030D-6E8A-4147-A177-3AD203B41FA5}">
                      <a16:colId xmlns:a16="http://schemas.microsoft.com/office/drawing/2014/main" val="20001"/>
                    </a:ext>
                  </a:extLst>
                </a:gridCol>
                <a:gridCol w="1765696">
                  <a:extLst>
                    <a:ext uri="{9D8B030D-6E8A-4147-A177-3AD203B41FA5}">
                      <a16:colId xmlns:a16="http://schemas.microsoft.com/office/drawing/2014/main" val="20002"/>
                    </a:ext>
                  </a:extLst>
                </a:gridCol>
                <a:gridCol w="1474540">
                  <a:extLst>
                    <a:ext uri="{9D8B030D-6E8A-4147-A177-3AD203B41FA5}">
                      <a16:colId xmlns:a16="http://schemas.microsoft.com/office/drawing/2014/main" val="20003"/>
                    </a:ext>
                  </a:extLst>
                </a:gridCol>
              </a:tblGrid>
              <a:tr h="659307">
                <a:tc>
                  <a:txBody>
                    <a:bodyPr/>
                    <a:lstStyle/>
                    <a:p>
                      <a:pPr algn="ctr">
                        <a:lnSpc>
                          <a:spcPct val="107000"/>
                        </a:lnSpc>
                      </a:pPr>
                      <a:r>
                        <a:rPr lang="en-GB" sz="160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Priority</a:t>
                      </a:r>
                    </a:p>
                  </a:txBody>
                  <a:tcPr marL="42870" marR="42870" marT="42874" marB="428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pPr>
                      <a:r>
                        <a:rPr lang="en-GB" sz="160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Union support</a:t>
                      </a:r>
                      <a:endParaRPr lang="ro-RO" sz="160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ctr">
                        <a:lnSpc>
                          <a:spcPct val="107000"/>
                        </a:lnSpc>
                      </a:pPr>
                      <a:r>
                        <a:rPr lang="ro-RO" sz="1600" b="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(Euro)</a:t>
                      </a:r>
                      <a:endParaRPr lang="en-GB" sz="1600" b="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42870" marR="42870" marT="42874" marB="428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pPr>
                      <a:r>
                        <a:rPr lang="en-GB" sz="160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Total funding</a:t>
                      </a:r>
                      <a:endParaRPr lang="ro-RO" sz="160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ctr">
                        <a:lnSpc>
                          <a:spcPct val="107000"/>
                        </a:lnSpc>
                      </a:pPr>
                      <a:r>
                        <a:rPr lang="ro-RO" sz="1600" b="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(Euro)</a:t>
                      </a:r>
                      <a:r>
                        <a:rPr lang="en-GB" sz="1600" b="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p>
                  </a:txBody>
                  <a:tcPr marL="42870" marR="42870" marT="42874" marB="428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pPr>
                      <a:r>
                        <a:rPr lang="en-GB" sz="160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Co-financing rate</a:t>
                      </a:r>
                    </a:p>
                  </a:txBody>
                  <a:tcPr marL="42870" marR="42870" marT="42874" marB="428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59307">
                <a:tc>
                  <a:txBody>
                    <a:bodyPr/>
                    <a:lstStyle/>
                    <a:p>
                      <a:pPr>
                        <a:lnSpc>
                          <a:spcPct val="107000"/>
                        </a:lnSpc>
                      </a:pPr>
                      <a:r>
                        <a:rPr lang="en-GB" sz="1600" b="1" dirty="0">
                          <a:solidFill>
                            <a:srgbClr val="9ACA3C"/>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P1: Environmental protection and risk management</a:t>
                      </a:r>
                    </a:p>
                  </a:txBody>
                  <a:tcPr marL="42870" marR="42870" marT="42874" marB="428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pPr>
                      <a:r>
                        <a:rPr lang="en-GB" sz="1600" b="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8,822,677</a:t>
                      </a:r>
                      <a:r>
                        <a:rPr lang="ro-RO" sz="1600" b="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endParaRPr lang="en-GB" sz="1600" b="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42870" marR="42870" marT="42874" marB="428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pPr>
                      <a:r>
                        <a:rPr lang="en-GB" sz="1600" b="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10,379,620</a:t>
                      </a:r>
                      <a:endParaRPr lang="en-GB" sz="1600" b="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42870" marR="42870" marT="42874" marB="428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pPr>
                      <a:r>
                        <a:rPr lang="en-GB" sz="1600" b="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85.00%</a:t>
                      </a:r>
                    </a:p>
                  </a:txBody>
                  <a:tcPr marL="42870" marR="42870" marT="42874" marB="428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pic>
        <p:nvPicPr>
          <p:cNvPr id="9" name="Picture 8">
            <a:extLst>
              <a:ext uri="{FF2B5EF4-FFF2-40B4-BE49-F238E27FC236}">
                <a16:creationId xmlns:a16="http://schemas.microsoft.com/office/drawing/2014/main" id="{E2FE7EF1-B081-0613-CC55-8E04994DAD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1959" y="5891004"/>
            <a:ext cx="733813" cy="733813"/>
          </a:xfrm>
          <a:prstGeom prst="rect">
            <a:avLst/>
          </a:prstGeom>
        </p:spPr>
      </p:pic>
      <p:sp>
        <p:nvSpPr>
          <p:cNvPr id="13" name="Content Placeholder 7">
            <a:extLst>
              <a:ext uri="{FF2B5EF4-FFF2-40B4-BE49-F238E27FC236}">
                <a16:creationId xmlns:a16="http://schemas.microsoft.com/office/drawing/2014/main" id="{1D3A5A09-EA05-9010-4DE2-999A5E252BC5}"/>
              </a:ext>
            </a:extLst>
          </p:cNvPr>
          <p:cNvSpPr txBox="1">
            <a:spLocks/>
          </p:cNvSpPr>
          <p:nvPr/>
        </p:nvSpPr>
        <p:spPr>
          <a:xfrm>
            <a:off x="467544" y="4293096"/>
            <a:ext cx="8412161" cy="1512168"/>
          </a:xfrm>
          <a:prstGeom prst="rect">
            <a:avLst/>
          </a:prstGeom>
          <a:ln w="19050">
            <a:solidFill>
              <a:schemeClr val="tx1"/>
            </a:solidFill>
          </a:ln>
        </p:spPr>
        <p:txBody>
          <a:bodyPr vert="horz" lIns="91440" tIns="45720" rIns="91440" bIns="45720" rtlCol="0" anchor="ctr">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400" dirty="0" err="1">
                <a:latin typeface="Open Sans" panose="020B0606030504020204" pitchFamily="34" charset="0"/>
                <a:ea typeface="Open Sans" panose="020B0606030504020204" pitchFamily="34" charset="0"/>
                <a:cs typeface="Open Sans" panose="020B0606030504020204" pitchFamily="34" charset="0"/>
              </a:rPr>
              <a:t>S.O</a:t>
            </a:r>
            <a:r>
              <a:rPr lang="en-US" sz="2400" dirty="0">
                <a:latin typeface="Open Sans" panose="020B0606030504020204" pitchFamily="34" charset="0"/>
                <a:ea typeface="Open Sans" panose="020B0606030504020204" pitchFamily="34" charset="0"/>
                <a:cs typeface="Open Sans" panose="020B0606030504020204" pitchFamily="34" charset="0"/>
              </a:rPr>
              <a:t>. 1.2: promoting renewable energy in accordance with Directive (EU) 2018/2001, including the sustainability criteria set out therein</a:t>
            </a:r>
            <a:r>
              <a:rPr lang="ro-RO" sz="2400" dirty="0">
                <a:latin typeface="Open Sans" panose="020B0606030504020204" pitchFamily="34" charset="0"/>
                <a:ea typeface="Open Sans" panose="020B0606030504020204" pitchFamily="34" charset="0"/>
                <a:cs typeface="Open Sans" panose="020B0606030504020204" pitchFamily="34" charset="0"/>
              </a:rPr>
              <a:t>.</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0" indent="0" algn="just">
              <a:buNone/>
            </a:pP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0" indent="0" algn="just">
              <a:buNone/>
            </a:pPr>
            <a:r>
              <a:rPr lang="en-US" sz="2400" dirty="0" err="1">
                <a:latin typeface="Open Sans" panose="020B0606030504020204" pitchFamily="34" charset="0"/>
                <a:ea typeface="Open Sans" panose="020B0606030504020204" pitchFamily="34" charset="0"/>
                <a:cs typeface="Open Sans" panose="020B0606030504020204" pitchFamily="34" charset="0"/>
              </a:rPr>
              <a:t>S.O</a:t>
            </a:r>
            <a:r>
              <a:rPr lang="en-US" sz="2400" dirty="0">
                <a:latin typeface="Open Sans" panose="020B0606030504020204" pitchFamily="34" charset="0"/>
                <a:ea typeface="Open Sans" panose="020B0606030504020204" pitchFamily="34" charset="0"/>
                <a:cs typeface="Open Sans" panose="020B0606030504020204" pitchFamily="34" charset="0"/>
              </a:rPr>
              <a:t>. 1.3: promoting energy efficiency and reducing greenhouse gas emissions</a:t>
            </a:r>
            <a:r>
              <a:rPr lang="ro-RO" sz="2400" dirty="0">
                <a:latin typeface="Open Sans" panose="020B0606030504020204" pitchFamily="34" charset="0"/>
                <a:ea typeface="Open Sans" panose="020B0606030504020204" pitchFamily="34" charset="0"/>
                <a:cs typeface="Open Sans" panose="020B0606030504020204" pitchFamily="34" charset="0"/>
              </a:rPr>
              <a:t>.</a:t>
            </a:r>
            <a:endParaRPr lang="en-US" sz="24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280859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CBFEF-CAE4-FE6D-46D1-522DA94938F3}"/>
              </a:ext>
            </a:extLst>
          </p:cNvPr>
          <p:cNvSpPr>
            <a:spLocks noGrp="1"/>
          </p:cNvSpPr>
          <p:nvPr>
            <p:ph type="title"/>
          </p:nvPr>
        </p:nvSpPr>
        <p:spPr>
          <a:xfrm>
            <a:off x="3995936" y="116632"/>
            <a:ext cx="5004048" cy="1008111"/>
          </a:xfrm>
        </p:spPr>
        <p:txBody>
          <a:bodyPr/>
          <a:lstStyle/>
          <a:p>
            <a:pPr algn="r"/>
            <a:r>
              <a:rPr lang="en-GB" altLang="en-US" sz="3200" dirty="0">
                <a:solidFill>
                  <a:schemeClr val="tx1"/>
                </a:solidFill>
                <a:cs typeface="Times New Roman" panose="02020603050405020304" pitchFamily="18" charset="0"/>
              </a:rPr>
              <a:t>Eligibility of applicants</a:t>
            </a:r>
            <a:endParaRPr lang="en-GB" dirty="0">
              <a:solidFill>
                <a:schemeClr val="tx1"/>
              </a:solidFill>
            </a:endParaRPr>
          </a:p>
        </p:txBody>
      </p:sp>
      <p:graphicFrame>
        <p:nvGraphicFramePr>
          <p:cNvPr id="6" name="Table 5">
            <a:extLst>
              <a:ext uri="{FF2B5EF4-FFF2-40B4-BE49-F238E27FC236}">
                <a16:creationId xmlns:a16="http://schemas.microsoft.com/office/drawing/2014/main" id="{168DFCA7-299E-DB2D-EDB6-ABC0668F744C}"/>
              </a:ext>
            </a:extLst>
          </p:cNvPr>
          <p:cNvGraphicFramePr>
            <a:graphicFrameLocks noGrp="1"/>
          </p:cNvGraphicFramePr>
          <p:nvPr>
            <p:extLst>
              <p:ext uri="{D42A27DB-BD31-4B8C-83A1-F6EECF244321}">
                <p14:modId xmlns:p14="http://schemas.microsoft.com/office/powerpoint/2010/main" val="1052172220"/>
              </p:ext>
            </p:extLst>
          </p:nvPr>
        </p:nvGraphicFramePr>
        <p:xfrm>
          <a:off x="221196" y="1714309"/>
          <a:ext cx="8701608" cy="1318614"/>
        </p:xfrm>
        <a:graphic>
          <a:graphicData uri="http://schemas.openxmlformats.org/drawingml/2006/table">
            <a:tbl>
              <a:tblPr firstRow="1" firstCol="1" bandRow="1">
                <a:effectLst>
                  <a:outerShdw blurRad="50800" dist="38100" dir="2700000" algn="tl" rotWithShape="0">
                    <a:prstClr val="black">
                      <a:alpha val="40000"/>
                    </a:prstClr>
                  </a:outerShdw>
                </a:effectLst>
                <a:tableStyleId>{5940675A-B579-460E-94D1-54222C63F5DA}</a:tableStyleId>
              </a:tblPr>
              <a:tblGrid>
                <a:gridCol w="3888432">
                  <a:extLst>
                    <a:ext uri="{9D8B030D-6E8A-4147-A177-3AD203B41FA5}">
                      <a16:colId xmlns:a16="http://schemas.microsoft.com/office/drawing/2014/main" val="20000"/>
                    </a:ext>
                  </a:extLst>
                </a:gridCol>
                <a:gridCol w="1287029">
                  <a:extLst>
                    <a:ext uri="{9D8B030D-6E8A-4147-A177-3AD203B41FA5}">
                      <a16:colId xmlns:a16="http://schemas.microsoft.com/office/drawing/2014/main" val="20001"/>
                    </a:ext>
                  </a:extLst>
                </a:gridCol>
                <a:gridCol w="3526147">
                  <a:extLst>
                    <a:ext uri="{9D8B030D-6E8A-4147-A177-3AD203B41FA5}">
                      <a16:colId xmlns:a16="http://schemas.microsoft.com/office/drawing/2014/main" val="20002"/>
                    </a:ext>
                  </a:extLst>
                </a:gridCol>
              </a:tblGrid>
              <a:tr h="659307">
                <a:tc>
                  <a:txBody>
                    <a:bodyPr/>
                    <a:lstStyle/>
                    <a:p>
                      <a:pPr algn="ctr">
                        <a:lnSpc>
                          <a:spcPct val="107000"/>
                        </a:lnSpc>
                      </a:pPr>
                      <a:r>
                        <a:rPr lang="en-GB" sz="1800" b="1" noProof="0" dirty="0">
                          <a:solidFill>
                            <a:schemeClr val="tx1"/>
                          </a:solidFill>
                          <a:effectLst>
                            <a:outerShdw blurRad="38100" dist="38100" dir="2700000" algn="tl">
                              <a:srgbClr val="000000">
                                <a:alpha val="43137"/>
                              </a:srgbClr>
                            </a:outerShdw>
                          </a:effectLst>
                          <a:latin typeface="Montserrat" panose="00000500000000000000" pitchFamily="50" charset="0"/>
                        </a:rPr>
                        <a:t>Minimum number of partners: </a:t>
                      </a:r>
                      <a:endParaRPr lang="en-GB" sz="1800" b="1" noProof="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42870" marR="42870" marT="42874" marB="428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07000"/>
                        </a:lnSpc>
                      </a:pPr>
                      <a:r>
                        <a:rPr lang="en-GB" sz="2400" b="1" noProof="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2</a:t>
                      </a:r>
                      <a:endParaRPr lang="en-GB" sz="2400" b="0" noProof="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42870" marR="42870" marT="42874" marB="428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lnSpc>
                          <a:spcPct val="107000"/>
                        </a:lnSpc>
                      </a:pPr>
                      <a:r>
                        <a:rPr lang="en-GB" sz="1800" b="0" noProof="0" dirty="0">
                          <a:solidFill>
                            <a:schemeClr val="tx1"/>
                          </a:solidFill>
                          <a:latin typeface="Montserrat" panose="00000500000000000000" pitchFamily="50" charset="0"/>
                        </a:rPr>
                        <a:t>One from each side of the border</a:t>
                      </a:r>
                      <a:endParaRPr lang="en-GB" sz="1800" b="0" noProof="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42870" marR="42870" marT="42874" marB="428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659307">
                <a:tc>
                  <a:txBody>
                    <a:bodyPr/>
                    <a:lstStyle/>
                    <a:p>
                      <a:pPr algn="ctr">
                        <a:lnSpc>
                          <a:spcPct val="107000"/>
                        </a:lnSpc>
                      </a:pPr>
                      <a:r>
                        <a:rPr lang="en-GB" sz="1800" b="1" noProof="0" dirty="0">
                          <a:solidFill>
                            <a:schemeClr val="tx1"/>
                          </a:solidFill>
                          <a:effectLst>
                            <a:outerShdw blurRad="38100" dist="38100" dir="2700000" algn="tl">
                              <a:srgbClr val="000000">
                                <a:alpha val="43137"/>
                              </a:srgbClr>
                            </a:outerShdw>
                          </a:effectLst>
                          <a:latin typeface="Montserrat" panose="00000500000000000000" pitchFamily="50" charset="0"/>
                        </a:rPr>
                        <a:t>Maximum number of partners: </a:t>
                      </a:r>
                      <a:endParaRPr lang="en-GB" sz="1800" b="1" noProof="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42870" marR="42870" marT="42874" marB="428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07000"/>
                        </a:lnSpc>
                      </a:pPr>
                      <a:r>
                        <a:rPr lang="en-GB" sz="2400" b="1" noProof="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5</a:t>
                      </a:r>
                      <a:endParaRPr lang="en-GB" sz="2400" b="0" noProof="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42870" marR="42870" marT="42874" marB="428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lnSpc>
                          <a:spcPct val="107000"/>
                        </a:lnSpc>
                      </a:pPr>
                      <a:r>
                        <a:rPr lang="en-GB" sz="1800" b="0" noProof="0" dirty="0">
                          <a:solidFill>
                            <a:schemeClr val="tx1"/>
                          </a:solidFill>
                          <a:latin typeface="Montserrat" panose="00000500000000000000" pitchFamily="50" charset="0"/>
                        </a:rPr>
                        <a:t>Including the Lead Partner</a:t>
                      </a:r>
                      <a:endParaRPr lang="en-GB" sz="1800" b="0" noProof="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42870" marR="42870" marT="42874" marB="428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bl>
          </a:graphicData>
        </a:graphic>
      </p:graphicFrame>
      <p:sp>
        <p:nvSpPr>
          <p:cNvPr id="12" name="Content Placeholder 7">
            <a:extLst>
              <a:ext uri="{FF2B5EF4-FFF2-40B4-BE49-F238E27FC236}">
                <a16:creationId xmlns:a16="http://schemas.microsoft.com/office/drawing/2014/main" id="{DB564B72-1998-8C10-F7F1-346F03BC66BE}"/>
              </a:ext>
            </a:extLst>
          </p:cNvPr>
          <p:cNvSpPr>
            <a:spLocks noGrp="1"/>
          </p:cNvSpPr>
          <p:nvPr>
            <p:ph idx="1"/>
          </p:nvPr>
        </p:nvSpPr>
        <p:spPr>
          <a:xfrm>
            <a:off x="1619672" y="3406464"/>
            <a:ext cx="7303132" cy="2728331"/>
          </a:xfrm>
          <a:ln w="3175">
            <a:solidFill>
              <a:schemeClr val="tx1"/>
            </a:solidFill>
          </a:ln>
        </p:spPr>
        <p:txBody>
          <a:bodyPr anchor="ctr">
            <a:normAutofit/>
          </a:bodyPr>
          <a:lstStyle/>
          <a:p>
            <a:pPr marL="0" indent="0" algn="just">
              <a:buNone/>
              <a:defRPr/>
            </a:pPr>
            <a:r>
              <a:rPr lang="en-GB" sz="2400" b="1" dirty="0">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Partners must fulfil the following criteria:</a:t>
            </a:r>
            <a:endParaRPr lang="ro-RO" sz="2400" b="1" dirty="0">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a:p>
            <a:pPr marL="285750" indent="-285750" algn="just">
              <a:buFont typeface="Wingdings" panose="05000000000000000000" pitchFamily="2" charset="2"/>
              <a:buChar char="ü"/>
              <a:defRPr/>
            </a:pPr>
            <a:r>
              <a:rPr lang="en-GB" sz="2400" dirty="0">
                <a:solidFill>
                  <a:schemeClr val="tx1"/>
                </a:solidFill>
                <a:latin typeface="Open Sans" panose="020B0606030504020204" pitchFamily="34" charset="0"/>
                <a:ea typeface="Open Sans" panose="020B0606030504020204" pitchFamily="34" charset="0"/>
                <a:cs typeface="Open Sans" panose="020B0606030504020204" pitchFamily="34" charset="0"/>
              </a:rPr>
              <a:t>Be </a:t>
            </a:r>
            <a:r>
              <a:rPr lang="en-GB" sz="2400" b="1" dirty="0">
                <a:solidFill>
                  <a:schemeClr val="tx1"/>
                </a:solidFill>
                <a:highlight>
                  <a:srgbClr val="9ACA3C"/>
                </a:highlight>
                <a:latin typeface="Open Sans" panose="020B0606030504020204" pitchFamily="34" charset="0"/>
                <a:ea typeface="Open Sans" panose="020B0606030504020204" pitchFamily="34" charset="0"/>
                <a:cs typeface="Open Sans" panose="020B0606030504020204" pitchFamily="34" charset="0"/>
              </a:rPr>
              <a:t>non-profit making bodies</a:t>
            </a:r>
            <a:r>
              <a:rPr lang="en-GB" sz="24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dirty="0">
                <a:latin typeface="Open Sans" panose="020B0606030504020204" pitchFamily="34" charset="0"/>
                <a:ea typeface="Open Sans" panose="020B0606030504020204" pitchFamily="34" charset="0"/>
                <a:cs typeface="Open Sans" panose="020B0606030504020204" pitchFamily="34" charset="0"/>
              </a:rPr>
              <a:t>(in the sense of art. 195, of Regulation (EU, </a:t>
            </a:r>
            <a:r>
              <a:rPr lang="en-US" sz="2400" dirty="0" err="1">
                <a:latin typeface="Open Sans" panose="020B0606030504020204" pitchFamily="34" charset="0"/>
                <a:ea typeface="Open Sans" panose="020B0606030504020204" pitchFamily="34" charset="0"/>
                <a:cs typeface="Open Sans" panose="020B0606030504020204" pitchFamily="34" charset="0"/>
              </a:rPr>
              <a:t>Euratom</a:t>
            </a:r>
            <a:r>
              <a:rPr lang="en-US" sz="2400" dirty="0">
                <a:latin typeface="Open Sans" panose="020B0606030504020204" pitchFamily="34" charset="0"/>
                <a:ea typeface="Open Sans" panose="020B0606030504020204" pitchFamily="34" charset="0"/>
                <a:cs typeface="Open Sans" panose="020B0606030504020204" pitchFamily="34" charset="0"/>
              </a:rPr>
              <a:t>) 2024/2509)</a:t>
            </a:r>
            <a:r>
              <a:rPr lang="en-GB" sz="2400" dirty="0">
                <a:solidFill>
                  <a:schemeClr val="tx1"/>
                </a:solidFill>
                <a:latin typeface="Open Sans" panose="020B0606030504020204" pitchFamily="34" charset="0"/>
                <a:ea typeface="Open Sans" panose="020B0606030504020204" pitchFamily="34" charset="0"/>
                <a:cs typeface="Open Sans" panose="020B0606030504020204" pitchFamily="34" charset="0"/>
              </a:rPr>
              <a:t> and </a:t>
            </a:r>
            <a:r>
              <a:rPr lang="en-GB" sz="2400" b="1" dirty="0">
                <a:solidFill>
                  <a:schemeClr val="tx1"/>
                </a:solidFill>
                <a:highlight>
                  <a:srgbClr val="9ACA3C"/>
                </a:highlight>
                <a:latin typeface="Open Sans" panose="020B0606030504020204" pitchFamily="34" charset="0"/>
                <a:ea typeface="Open Sans" panose="020B0606030504020204" pitchFamily="34" charset="0"/>
                <a:cs typeface="Open Sans" panose="020B0606030504020204" pitchFamily="34" charset="0"/>
              </a:rPr>
              <a:t>legally established</a:t>
            </a:r>
            <a:r>
              <a:rPr lang="en-GB" sz="24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GB" sz="2400" dirty="0">
                <a:solidFill>
                  <a:schemeClr val="tx1"/>
                </a:solidFill>
                <a:latin typeface="Open Sans" panose="020B0606030504020204" pitchFamily="34" charset="0"/>
                <a:ea typeface="Open Sans" panose="020B0606030504020204" pitchFamily="34" charset="0"/>
                <a:cs typeface="Open Sans" panose="020B0606030504020204" pitchFamily="34" charset="0"/>
              </a:rPr>
              <a:t>according to</a:t>
            </a:r>
            <a:r>
              <a:rPr lang="ro-RO" sz="2400" dirty="0">
                <a:latin typeface="Open Sans" panose="020B0606030504020204" pitchFamily="34" charset="0"/>
                <a:ea typeface="Open Sans" panose="020B0606030504020204" pitchFamily="34" charset="0"/>
                <a:cs typeface="Open Sans" panose="020B0606030504020204" pitchFamily="34" charset="0"/>
              </a:rPr>
              <a:t> the </a:t>
            </a:r>
            <a:r>
              <a:rPr lang="en-GB" sz="2400" dirty="0">
                <a:solidFill>
                  <a:schemeClr val="tx1"/>
                </a:solidFill>
                <a:latin typeface="Open Sans" panose="020B0606030504020204" pitchFamily="34" charset="0"/>
                <a:ea typeface="Open Sans" panose="020B0606030504020204" pitchFamily="34" charset="0"/>
                <a:cs typeface="Open Sans" panose="020B0606030504020204" pitchFamily="34" charset="0"/>
              </a:rPr>
              <a:t>national </a:t>
            </a:r>
            <a:r>
              <a:rPr lang="en-GB" sz="2400" b="1" dirty="0">
                <a:solidFill>
                  <a:schemeClr val="tx1"/>
                </a:solidFill>
                <a:latin typeface="Open Sans" panose="020B0606030504020204" pitchFamily="34" charset="0"/>
                <a:ea typeface="Open Sans" panose="020B0606030504020204" pitchFamily="34" charset="0"/>
                <a:cs typeface="Open Sans" panose="020B0606030504020204" pitchFamily="34" charset="0"/>
              </a:rPr>
              <a:t>legislation of the state on whose territory they are located</a:t>
            </a:r>
            <a:r>
              <a:rPr lang="ro-RO" sz="2400" dirty="0">
                <a:solidFill>
                  <a:schemeClr val="tx1"/>
                </a:solidFill>
                <a:latin typeface="Open Sans" panose="020B0606030504020204" pitchFamily="34" charset="0"/>
                <a:ea typeface="Open Sans" panose="020B0606030504020204" pitchFamily="34" charset="0"/>
                <a:cs typeface="Open Sans" panose="020B0606030504020204" pitchFamily="34" charset="0"/>
              </a:rPr>
              <a:t>.</a:t>
            </a:r>
            <a:endParaRPr lang="en-GB" sz="2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grpSp>
        <p:nvGrpSpPr>
          <p:cNvPr id="21" name="Group 20">
            <a:extLst>
              <a:ext uri="{FF2B5EF4-FFF2-40B4-BE49-F238E27FC236}">
                <a16:creationId xmlns:a16="http://schemas.microsoft.com/office/drawing/2014/main" id="{B22A0B1E-3E77-A5F8-8C97-080F15DE0758}"/>
              </a:ext>
            </a:extLst>
          </p:cNvPr>
          <p:cNvGrpSpPr/>
          <p:nvPr/>
        </p:nvGrpSpPr>
        <p:grpSpPr>
          <a:xfrm>
            <a:off x="35496" y="3140968"/>
            <a:ext cx="1584176" cy="3148380"/>
            <a:chOff x="242537" y="3140968"/>
            <a:chExt cx="2705796" cy="3148380"/>
          </a:xfrm>
        </p:grpSpPr>
        <p:pic>
          <p:nvPicPr>
            <p:cNvPr id="17" name="Graphic 16" descr="Meeting">
              <a:extLst>
                <a:ext uri="{FF2B5EF4-FFF2-40B4-BE49-F238E27FC236}">
                  <a16:creationId xmlns:a16="http://schemas.microsoft.com/office/drawing/2014/main" id="{6F993400-3AD9-0724-6DAC-EB681B26885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2537" y="3140968"/>
              <a:ext cx="2705796" cy="1930715"/>
            </a:xfrm>
            <a:prstGeom prst="rect">
              <a:avLst/>
            </a:prstGeom>
          </p:spPr>
        </p:pic>
        <p:pic>
          <p:nvPicPr>
            <p:cNvPr id="19" name="Graphic 18" descr="Meeting">
              <a:extLst>
                <a:ext uri="{FF2B5EF4-FFF2-40B4-BE49-F238E27FC236}">
                  <a16:creationId xmlns:a16="http://schemas.microsoft.com/office/drawing/2014/main" id="{430ACBCC-C4DE-51B2-C719-2C85CD906A53}"/>
                </a:ext>
              </a:extLst>
            </p:cNvPr>
            <p:cNvPicPr>
              <a:picLocks noChangeAspect="1"/>
            </p:cNvPicPr>
            <p:nvPr/>
          </p:nvPicPr>
          <p:blipFill rotWithShape="1">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l="3074"/>
            <a:stretch/>
          </p:blipFill>
          <p:spPr>
            <a:xfrm rot="10800000">
              <a:off x="242537" y="4358633"/>
              <a:ext cx="2622612" cy="1930715"/>
            </a:xfrm>
            <a:prstGeom prst="rect">
              <a:avLst/>
            </a:prstGeom>
          </p:spPr>
        </p:pic>
        <p:sp>
          <p:nvSpPr>
            <p:cNvPr id="20" name="Oval 19">
              <a:extLst>
                <a:ext uri="{FF2B5EF4-FFF2-40B4-BE49-F238E27FC236}">
                  <a16:creationId xmlns:a16="http://schemas.microsoft.com/office/drawing/2014/main" id="{F20E2BD6-8BE1-7407-1D6A-79AA532D0E2A}"/>
                </a:ext>
              </a:extLst>
            </p:cNvPr>
            <p:cNvSpPr/>
            <p:nvPr/>
          </p:nvSpPr>
          <p:spPr>
            <a:xfrm>
              <a:off x="1115616" y="5335063"/>
              <a:ext cx="916098" cy="799732"/>
            </a:xfrm>
            <a:custGeom>
              <a:avLst/>
              <a:gdLst>
                <a:gd name="connsiteX0" fmla="*/ 0 w 864096"/>
                <a:gd name="connsiteY0" fmla="*/ 380790 h 761579"/>
                <a:gd name="connsiteX1" fmla="*/ 432048 w 864096"/>
                <a:gd name="connsiteY1" fmla="*/ 0 h 761579"/>
                <a:gd name="connsiteX2" fmla="*/ 864096 w 864096"/>
                <a:gd name="connsiteY2" fmla="*/ 380790 h 761579"/>
                <a:gd name="connsiteX3" fmla="*/ 432048 w 864096"/>
                <a:gd name="connsiteY3" fmla="*/ 761580 h 761579"/>
                <a:gd name="connsiteX4" fmla="*/ 0 w 864096"/>
                <a:gd name="connsiteY4" fmla="*/ 380790 h 761579"/>
                <a:gd name="connsiteX0" fmla="*/ 4961 w 875923"/>
                <a:gd name="connsiteY0" fmla="*/ 411270 h 792060"/>
                <a:gd name="connsiteX1" fmla="*/ 691009 w 875923"/>
                <a:gd name="connsiteY1" fmla="*/ 0 h 792060"/>
                <a:gd name="connsiteX2" fmla="*/ 869057 w 875923"/>
                <a:gd name="connsiteY2" fmla="*/ 411270 h 792060"/>
                <a:gd name="connsiteX3" fmla="*/ 437009 w 875923"/>
                <a:gd name="connsiteY3" fmla="*/ 792060 h 792060"/>
                <a:gd name="connsiteX4" fmla="*/ 4961 w 875923"/>
                <a:gd name="connsiteY4" fmla="*/ 411270 h 792060"/>
                <a:gd name="connsiteX0" fmla="*/ 33140 w 897236"/>
                <a:gd name="connsiteY0" fmla="*/ 439560 h 820350"/>
                <a:gd name="connsiteX1" fmla="*/ 106734 w 897236"/>
                <a:gd name="connsiteY1" fmla="*/ 80513 h 820350"/>
                <a:gd name="connsiteX2" fmla="*/ 719188 w 897236"/>
                <a:gd name="connsiteY2" fmla="*/ 28290 h 820350"/>
                <a:gd name="connsiteX3" fmla="*/ 897236 w 897236"/>
                <a:gd name="connsiteY3" fmla="*/ 439560 h 820350"/>
                <a:gd name="connsiteX4" fmla="*/ 465188 w 897236"/>
                <a:gd name="connsiteY4" fmla="*/ 820350 h 820350"/>
                <a:gd name="connsiteX5" fmla="*/ 33140 w 897236"/>
                <a:gd name="connsiteY5" fmla="*/ 439560 h 820350"/>
                <a:gd name="connsiteX0" fmla="*/ 33140 w 916098"/>
                <a:gd name="connsiteY0" fmla="*/ 418942 h 799732"/>
                <a:gd name="connsiteX1" fmla="*/ 106734 w 916098"/>
                <a:gd name="connsiteY1" fmla="*/ 59895 h 799732"/>
                <a:gd name="connsiteX2" fmla="*/ 836028 w 916098"/>
                <a:gd name="connsiteY2" fmla="*/ 38152 h 799732"/>
                <a:gd name="connsiteX3" fmla="*/ 897236 w 916098"/>
                <a:gd name="connsiteY3" fmla="*/ 418942 h 799732"/>
                <a:gd name="connsiteX4" fmla="*/ 465188 w 916098"/>
                <a:gd name="connsiteY4" fmla="*/ 799732 h 799732"/>
                <a:gd name="connsiteX5" fmla="*/ 33140 w 916098"/>
                <a:gd name="connsiteY5" fmla="*/ 418942 h 79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6098" h="799732">
                  <a:moveTo>
                    <a:pt x="33140" y="418942"/>
                  </a:moveTo>
                  <a:cubicBezTo>
                    <a:pt x="-26602" y="295636"/>
                    <a:pt x="-7607" y="128440"/>
                    <a:pt x="106734" y="59895"/>
                  </a:cubicBezTo>
                  <a:cubicBezTo>
                    <a:pt x="221075" y="-8650"/>
                    <a:pt x="704278" y="-21689"/>
                    <a:pt x="836028" y="38152"/>
                  </a:cubicBezTo>
                  <a:cubicBezTo>
                    <a:pt x="967778" y="97993"/>
                    <a:pt x="897236" y="208637"/>
                    <a:pt x="897236" y="418942"/>
                  </a:cubicBezTo>
                  <a:cubicBezTo>
                    <a:pt x="897236" y="629247"/>
                    <a:pt x="703802" y="799732"/>
                    <a:pt x="465188" y="799732"/>
                  </a:cubicBezTo>
                  <a:cubicBezTo>
                    <a:pt x="226574" y="799732"/>
                    <a:pt x="92882" y="542248"/>
                    <a:pt x="33140" y="418942"/>
                  </a:cubicBez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184667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BBB776E9-7FA8-ACD5-E20C-D15D049F9944}"/>
              </a:ext>
            </a:extLst>
          </p:cNvPr>
          <p:cNvSpPr txBox="1"/>
          <p:nvPr/>
        </p:nvSpPr>
        <p:spPr>
          <a:xfrm>
            <a:off x="0" y="1124744"/>
            <a:ext cx="9144000" cy="351186"/>
          </a:xfrm>
          <a:prstGeom prst="rect">
            <a:avLst/>
          </a:prstGeom>
          <a:solidFill>
            <a:srgbClr val="9ACA3C"/>
          </a:solidFill>
        </p:spPr>
        <p:txBody>
          <a:bodyPr wrap="square">
            <a:spAutoFit/>
          </a:bodyPr>
          <a:lstStyle/>
          <a:p>
            <a:pPr algn="ctr">
              <a:lnSpc>
                <a:spcPct val="115000"/>
              </a:lnSpc>
              <a:spcAft>
                <a:spcPts val="1000"/>
              </a:spcAft>
            </a:pPr>
            <a:endParaRPr lang="ro-RO" sz="1600" dirty="0">
              <a:solidFill>
                <a:srgbClr val="9ACA3C"/>
              </a:solidFill>
              <a:effectLst/>
              <a:latin typeface="Myriad Pro" panose="020B0503030403020204" pitchFamily="34" charset="0"/>
              <a:ea typeface="Calibri" panose="020F0502020204030204" pitchFamily="34" charset="0"/>
              <a:cs typeface="Times New Roman" panose="02020603050405020304" pitchFamily="18" charset="0"/>
            </a:endParaRPr>
          </a:p>
        </p:txBody>
      </p:sp>
      <p:sp>
        <p:nvSpPr>
          <p:cNvPr id="6" name="Content Placeholder 7">
            <a:extLst>
              <a:ext uri="{FF2B5EF4-FFF2-40B4-BE49-F238E27FC236}">
                <a16:creationId xmlns:a16="http://schemas.microsoft.com/office/drawing/2014/main" id="{2024B501-78A0-C518-6AD4-9B18F3B84B69}"/>
              </a:ext>
            </a:extLst>
          </p:cNvPr>
          <p:cNvSpPr txBox="1">
            <a:spLocks/>
          </p:cNvSpPr>
          <p:nvPr/>
        </p:nvSpPr>
        <p:spPr>
          <a:xfrm>
            <a:off x="251520" y="1052736"/>
            <a:ext cx="8599276" cy="504056"/>
          </a:xfrm>
          <a:prstGeom prst="rect">
            <a:avLst/>
          </a:prstGeom>
          <a:ln w="3175">
            <a:noFill/>
          </a:ln>
        </p:spPr>
        <p:txBody>
          <a:bodyPr vert="horz" lIns="91440" tIns="45720" rIns="91440" bIns="45720" rtlCol="0" anchor="ct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defRPr/>
            </a:pPr>
            <a:r>
              <a:rPr lang="en-GB" sz="24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Partners must fulfil the following criteria:</a:t>
            </a:r>
            <a:endParaRPr lang="ro-RO" sz="24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
        <p:nvSpPr>
          <p:cNvPr id="8" name="Title 1">
            <a:extLst>
              <a:ext uri="{FF2B5EF4-FFF2-40B4-BE49-F238E27FC236}">
                <a16:creationId xmlns:a16="http://schemas.microsoft.com/office/drawing/2014/main" id="{7EE9091C-2C1A-7E9E-3421-74AD77AF74B2}"/>
              </a:ext>
            </a:extLst>
          </p:cNvPr>
          <p:cNvSpPr>
            <a:spLocks noGrp="1"/>
          </p:cNvSpPr>
          <p:nvPr>
            <p:ph type="title"/>
          </p:nvPr>
        </p:nvSpPr>
        <p:spPr>
          <a:xfrm>
            <a:off x="3923479" y="125593"/>
            <a:ext cx="5004048" cy="1008111"/>
          </a:xfrm>
        </p:spPr>
        <p:txBody>
          <a:bodyPr/>
          <a:lstStyle/>
          <a:p>
            <a:pPr algn="r"/>
            <a:r>
              <a:rPr lang="en-GB" altLang="en-US" sz="3200" dirty="0">
                <a:solidFill>
                  <a:schemeClr val="tx1"/>
                </a:solidFill>
                <a:cs typeface="Times New Roman" panose="02020603050405020304" pitchFamily="18" charset="0"/>
              </a:rPr>
              <a:t>Eligibility of applicants</a:t>
            </a:r>
            <a:endParaRPr lang="en-GB" dirty="0">
              <a:solidFill>
                <a:schemeClr val="tx1"/>
              </a:solidFill>
            </a:endParaRPr>
          </a:p>
        </p:txBody>
      </p:sp>
      <p:sp>
        <p:nvSpPr>
          <p:cNvPr id="10" name="Content Placeholder 2">
            <a:extLst>
              <a:ext uri="{FF2B5EF4-FFF2-40B4-BE49-F238E27FC236}">
                <a16:creationId xmlns:a16="http://schemas.microsoft.com/office/drawing/2014/main" id="{79E616EE-D3DB-2E6E-0C44-9BC23062E495}"/>
              </a:ext>
            </a:extLst>
          </p:cNvPr>
          <p:cNvSpPr>
            <a:spLocks noGrp="1"/>
          </p:cNvSpPr>
          <p:nvPr>
            <p:ph idx="1"/>
          </p:nvPr>
        </p:nvSpPr>
        <p:spPr>
          <a:xfrm>
            <a:off x="293203" y="1700808"/>
            <a:ext cx="8599277" cy="4959591"/>
          </a:xfrm>
          <a:noFill/>
          <a:ln>
            <a:solidFill>
              <a:schemeClr val="tx1"/>
            </a:solidFill>
          </a:ln>
        </p:spPr>
        <p:txBody>
          <a:bodyPr anchor="t">
            <a:noAutofit/>
          </a:bodyPr>
          <a:lstStyle/>
          <a:p>
            <a:pPr marL="363220" marR="15240" lvl="0" algn="just" defTabSz="914400" rtl="0" eaLnBrk="1" fontAlgn="auto" latinLnBrk="0" hangingPunct="1">
              <a:lnSpc>
                <a:spcPct val="110000"/>
              </a:lnSpc>
              <a:spcBef>
                <a:spcPts val="220"/>
              </a:spcBef>
              <a:spcAft>
                <a:spcPts val="0"/>
              </a:spcAft>
              <a:buSzTx/>
              <a:buFont typeface="Wingdings" panose="05000000000000000000" pitchFamily="2" charset="2"/>
              <a:buChar char="q"/>
              <a:tabLst/>
              <a:defRPr/>
            </a:pPr>
            <a:r>
              <a:rPr kumimoji="0" lang="en-GB" sz="2000" b="1" i="0" u="none" strike="noStrike" kern="1200" cap="none" spc="0" normalizeH="0" baseline="0" dirty="0">
                <a:ln>
                  <a:noFill/>
                </a:ln>
                <a:effectLst>
                  <a:outerShdw blurRad="38100" dist="38100" dir="2700000" algn="tl">
                    <a:srgbClr val="000000">
                      <a:alpha val="43137"/>
                    </a:srgbClr>
                  </a:outerShdw>
                </a:effectLst>
                <a:uLnTx/>
                <a:uFillTx/>
                <a:latin typeface="Open Sans" panose="020B0606030504020204" pitchFamily="34" charset="0"/>
                <a:ea typeface="Open Sans" panose="020B0606030504020204" pitchFamily="34" charset="0"/>
                <a:cs typeface="Open Sans" panose="020B0606030504020204" pitchFamily="34" charset="0"/>
              </a:rPr>
              <a:t>Be directly responsible </a:t>
            </a:r>
            <a:r>
              <a:rPr kumimoji="0" lang="en-GB" sz="2000" i="0" u="none" strike="noStrike" kern="1200" cap="none" spc="0" normalizeH="0" baseline="0" dirty="0">
                <a:ln>
                  <a:noFill/>
                </a:ln>
                <a:uLnTx/>
                <a:uFillTx/>
                <a:latin typeface="Open Sans" panose="020B0606030504020204" pitchFamily="34" charset="0"/>
                <a:ea typeface="Open Sans" panose="020B0606030504020204" pitchFamily="34" charset="0"/>
                <a:cs typeface="Open Sans" panose="020B0606030504020204" pitchFamily="34" charset="0"/>
              </a:rPr>
              <a:t>for the preparation and implementation of the action together with their partners </a:t>
            </a:r>
            <a:r>
              <a:rPr kumimoji="0" lang="en-GB" sz="2000" b="1" i="0" u="none" strike="noStrike" kern="1200" cap="none" spc="0" normalizeH="0" baseline="0" dirty="0">
                <a:ln>
                  <a:noFill/>
                </a:ln>
                <a:effectLst>
                  <a:outerShdw blurRad="38100" dist="38100" dir="2700000" algn="tl">
                    <a:srgbClr val="000000">
                      <a:alpha val="43137"/>
                    </a:srgbClr>
                  </a:outerShdw>
                </a:effectLst>
                <a:uLnTx/>
                <a:uFillTx/>
                <a:latin typeface="Open Sans" panose="020B0606030504020204" pitchFamily="34" charset="0"/>
                <a:ea typeface="Open Sans" panose="020B0606030504020204" pitchFamily="34" charset="0"/>
                <a:cs typeface="Open Sans" panose="020B0606030504020204" pitchFamily="34" charset="0"/>
              </a:rPr>
              <a:t>and not acting only as an intermediary</a:t>
            </a:r>
            <a:r>
              <a:rPr kumimoji="0" lang="en-GB" sz="2000" i="0" u="none" strike="noStrike" kern="1200" cap="none" spc="0" normalizeH="0" baseline="0" dirty="0">
                <a:ln>
                  <a:noFill/>
                </a:ln>
                <a:uLnTx/>
                <a:uFillTx/>
                <a:latin typeface="Open Sans" panose="020B0606030504020204" pitchFamily="34" charset="0"/>
                <a:ea typeface="Open Sans" panose="020B0606030504020204" pitchFamily="34" charset="0"/>
                <a:cs typeface="Open Sans" panose="020B0606030504020204" pitchFamily="34" charset="0"/>
              </a:rPr>
              <a:t>;</a:t>
            </a:r>
          </a:p>
          <a:p>
            <a:pPr marL="363220" marR="15240" lvl="0" algn="just" defTabSz="914400" rtl="0" eaLnBrk="1" fontAlgn="auto" latinLnBrk="0" hangingPunct="1">
              <a:lnSpc>
                <a:spcPct val="110000"/>
              </a:lnSpc>
              <a:spcBef>
                <a:spcPts val="220"/>
              </a:spcBef>
              <a:spcAft>
                <a:spcPts val="0"/>
              </a:spcAft>
              <a:buSzTx/>
              <a:buFont typeface="Wingdings" panose="05000000000000000000" pitchFamily="2" charset="2"/>
              <a:buChar char="q"/>
              <a:tabLst/>
              <a:defRPr/>
            </a:pPr>
            <a:r>
              <a:rPr kumimoji="0" lang="en-GB" sz="2000" b="1" i="0" u="none" strike="noStrike" kern="1200" cap="none" spc="0" normalizeH="0" baseline="0" dirty="0">
                <a:ln>
                  <a:noFill/>
                </a:ln>
                <a:effectLst>
                  <a:outerShdw blurRad="38100" dist="38100" dir="2700000" algn="tl">
                    <a:srgbClr val="000000">
                      <a:alpha val="43137"/>
                    </a:srgbClr>
                  </a:outerShdw>
                </a:effectLst>
                <a:uLnTx/>
                <a:uFillTx/>
                <a:latin typeface="Open Sans" panose="020B0606030504020204" pitchFamily="34" charset="0"/>
                <a:ea typeface="Open Sans" panose="020B0606030504020204" pitchFamily="34" charset="0"/>
                <a:cs typeface="Open Sans" panose="020B0606030504020204" pitchFamily="34" charset="0"/>
              </a:rPr>
              <a:t>Have stable and sufficient sources of finance </a:t>
            </a:r>
            <a:r>
              <a:rPr kumimoji="0" lang="en-GB" sz="2000" i="0" u="none" strike="noStrike" kern="1200" cap="none" spc="0" normalizeH="0" baseline="0" dirty="0">
                <a:ln>
                  <a:noFill/>
                </a:ln>
                <a:uLnTx/>
                <a:uFillTx/>
                <a:latin typeface="Open Sans" panose="020B0606030504020204" pitchFamily="34" charset="0"/>
                <a:ea typeface="Open Sans" panose="020B0606030504020204" pitchFamily="34" charset="0"/>
                <a:cs typeface="Open Sans" panose="020B0606030504020204" pitchFamily="34" charset="0"/>
              </a:rPr>
              <a:t>to ensure the continuity of their organization throughout </a:t>
            </a:r>
            <a:r>
              <a:rPr kumimoji="0" lang="en-GB" sz="2000" i="0" u="none" strike="noStrike" kern="1200" cap="none" spc="0" normalizeH="0" baseline="0" dirty="0">
                <a:ln>
                  <a:noFill/>
                </a:ln>
                <a:effectLst>
                  <a:outerShdw blurRad="38100" dist="38100" dir="2700000" algn="tl">
                    <a:srgbClr val="000000">
                      <a:alpha val="43137"/>
                    </a:srgbClr>
                  </a:outerShdw>
                </a:effectLst>
                <a:uLnTx/>
                <a:uFillTx/>
                <a:latin typeface="Open Sans" panose="020B0606030504020204" pitchFamily="34" charset="0"/>
                <a:ea typeface="Open Sans" panose="020B0606030504020204" pitchFamily="34" charset="0"/>
                <a:cs typeface="Open Sans" panose="020B0606030504020204" pitchFamily="34" charset="0"/>
              </a:rPr>
              <a:t>the project </a:t>
            </a:r>
            <a:r>
              <a:rPr kumimoji="0" lang="en-GB" sz="2000" b="1" i="0" u="none" strike="noStrike" kern="1200" cap="none" spc="0" normalizeH="0" baseline="0" dirty="0">
                <a:ln>
                  <a:noFill/>
                </a:ln>
                <a:effectLst>
                  <a:outerShdw blurRad="38100" dist="38100" dir="2700000" algn="tl">
                    <a:srgbClr val="000000">
                      <a:alpha val="43137"/>
                    </a:srgbClr>
                  </a:outerShdw>
                </a:effectLst>
                <a:uLnTx/>
                <a:uFillTx/>
                <a:latin typeface="Open Sans" panose="020B0606030504020204" pitchFamily="34" charset="0"/>
                <a:ea typeface="Open Sans" panose="020B0606030504020204" pitchFamily="34" charset="0"/>
                <a:cs typeface="Open Sans" panose="020B0606030504020204" pitchFamily="34" charset="0"/>
              </a:rPr>
              <a:t>and to play a part in financing it;</a:t>
            </a:r>
          </a:p>
          <a:p>
            <a:pPr marL="363220" marR="15240" lvl="0" algn="just">
              <a:lnSpc>
                <a:spcPct val="110000"/>
              </a:lnSpc>
              <a:spcBef>
                <a:spcPts val="220"/>
              </a:spcBef>
              <a:buFont typeface="Wingdings" panose="05000000000000000000" pitchFamily="2" charset="2"/>
              <a:buChar char="q"/>
              <a:defRPr/>
            </a:pPr>
            <a:r>
              <a:rPr lang="en-US" sz="20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Be able to implement the project </a:t>
            </a:r>
            <a:r>
              <a:rPr lang="en-US" sz="20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in the </a:t>
            </a:r>
            <a:r>
              <a:rPr lang="en-US" sz="2000"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Programme</a:t>
            </a:r>
            <a:r>
              <a:rPr lang="en-US" sz="20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area and demonstrate their financial and administrative capacity to</a:t>
            </a:r>
            <a:r>
              <a:rPr lang="en-US" sz="20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manage their share of the project</a:t>
            </a:r>
            <a:r>
              <a:rPr kumimoji="0" lang="en-GB" sz="2000" i="0" u="none" strike="noStrike" kern="1200" cap="none" spc="0" normalizeH="0" baseline="0" dirty="0">
                <a:ln>
                  <a:noFill/>
                </a:ln>
                <a:uLnTx/>
                <a:uFillTx/>
                <a:latin typeface="Open Sans" panose="020B0606030504020204" pitchFamily="34" charset="0"/>
                <a:ea typeface="Open Sans" panose="020B0606030504020204" pitchFamily="34" charset="0"/>
                <a:cs typeface="Open Sans" panose="020B0606030504020204" pitchFamily="34" charset="0"/>
              </a:rPr>
              <a:t>;</a:t>
            </a:r>
          </a:p>
          <a:p>
            <a:pPr marL="363220" marR="15240" lvl="0" algn="just" defTabSz="914400" rtl="0" eaLnBrk="1" fontAlgn="auto" latinLnBrk="0" hangingPunct="1">
              <a:lnSpc>
                <a:spcPct val="110000"/>
              </a:lnSpc>
              <a:spcBef>
                <a:spcPts val="220"/>
              </a:spcBef>
              <a:spcAft>
                <a:spcPts val="0"/>
              </a:spcAft>
              <a:buSzTx/>
              <a:buFont typeface="Wingdings" panose="05000000000000000000" pitchFamily="2" charset="2"/>
              <a:buChar char="q"/>
              <a:tabLst/>
              <a:defRPr/>
            </a:pPr>
            <a:r>
              <a:rPr kumimoji="0" lang="en-GB" sz="2000" b="1" i="0" u="none" strike="noStrike" kern="1200" cap="none" spc="0" normalizeH="0" baseline="0" dirty="0">
                <a:ln>
                  <a:noFill/>
                </a:ln>
                <a:effectLst>
                  <a:outerShdw blurRad="38100" dist="38100" dir="2700000" algn="tl">
                    <a:srgbClr val="000000">
                      <a:alpha val="43137"/>
                    </a:srgbClr>
                  </a:outerShdw>
                </a:effectLst>
                <a:uLnTx/>
                <a:uFillTx/>
                <a:latin typeface="Open Sans" panose="020B0606030504020204" pitchFamily="34" charset="0"/>
                <a:ea typeface="Open Sans" panose="020B0606030504020204" pitchFamily="34" charset="0"/>
                <a:cs typeface="Open Sans" panose="020B0606030504020204" pitchFamily="34" charset="0"/>
              </a:rPr>
              <a:t>Have not received financing support from public funds in the past 5 years before </a:t>
            </a:r>
            <a:r>
              <a:rPr kumimoji="0" lang="en-GB" sz="2000" i="0" u="none" strike="noStrike" kern="1200" cap="none" spc="0" normalizeH="0" baseline="0" dirty="0">
                <a:ln>
                  <a:noFill/>
                </a:ln>
                <a:uLnTx/>
                <a:uFillTx/>
                <a:latin typeface="Open Sans" panose="020B0606030504020204" pitchFamily="34" charset="0"/>
                <a:ea typeface="Open Sans" panose="020B0606030504020204" pitchFamily="34" charset="0"/>
                <a:cs typeface="Open Sans" panose="020B0606030504020204" pitchFamily="34" charset="0"/>
              </a:rPr>
              <a:t>the deadline for submitting the applications under this call for proposals </a:t>
            </a:r>
            <a:r>
              <a:rPr kumimoji="0" lang="en-GB" sz="2000" b="1" i="0" u="none" strike="noStrike" kern="1200" cap="none" spc="0" normalizeH="0" baseline="0" dirty="0">
                <a:ln>
                  <a:noFill/>
                </a:ln>
                <a:effectLst>
                  <a:outerShdw blurRad="38100" dist="38100" dir="2700000" algn="tl">
                    <a:srgbClr val="000000">
                      <a:alpha val="43137"/>
                    </a:srgbClr>
                  </a:outerShdw>
                </a:effectLst>
                <a:uLnTx/>
                <a:uFillTx/>
                <a:latin typeface="Open Sans" panose="020B0606030504020204" pitchFamily="34" charset="0"/>
                <a:ea typeface="Open Sans" panose="020B0606030504020204" pitchFamily="34" charset="0"/>
                <a:cs typeface="Open Sans" panose="020B0606030504020204" pitchFamily="34" charset="0"/>
              </a:rPr>
              <a:t>for the</a:t>
            </a:r>
            <a:r>
              <a:rPr kumimoji="0" lang="en-GB" sz="2000" b="1" i="0" u="none" strike="noStrike" kern="1200" cap="none" spc="0" normalizeH="0" dirty="0">
                <a:ln>
                  <a:noFill/>
                </a:ln>
                <a:effectLst>
                  <a:outerShdw blurRad="38100" dist="38100" dir="2700000" algn="tl">
                    <a:srgbClr val="000000">
                      <a:alpha val="43137"/>
                    </a:srgbClr>
                  </a:outerShdw>
                </a:effectLst>
                <a:uLnTx/>
                <a:uFillTx/>
                <a:latin typeface="Open Sans" panose="020B0606030504020204" pitchFamily="34" charset="0"/>
                <a:ea typeface="Open Sans" panose="020B0606030504020204" pitchFamily="34" charset="0"/>
                <a:cs typeface="Open Sans" panose="020B0606030504020204" pitchFamily="34" charset="0"/>
              </a:rPr>
              <a:t> </a:t>
            </a:r>
            <a:r>
              <a:rPr kumimoji="0" lang="en-GB" sz="2000" b="1" i="0" u="none" strike="noStrike" kern="1200" cap="none" spc="0" normalizeH="0" baseline="0" dirty="0">
                <a:ln>
                  <a:noFill/>
                </a:ln>
                <a:effectLst>
                  <a:outerShdw blurRad="38100" dist="38100" dir="2700000" algn="tl">
                    <a:srgbClr val="000000">
                      <a:alpha val="43137"/>
                    </a:srgbClr>
                  </a:outerShdw>
                </a:effectLst>
                <a:uLnTx/>
                <a:uFillTx/>
                <a:latin typeface="Open Sans" panose="020B0606030504020204" pitchFamily="34" charset="0"/>
                <a:ea typeface="Open Sans" panose="020B0606030504020204" pitchFamily="34" charset="0"/>
                <a:cs typeface="Open Sans" panose="020B0606030504020204" pitchFamily="34" charset="0"/>
              </a:rPr>
              <a:t>same type of operation</a:t>
            </a:r>
            <a:r>
              <a:rPr kumimoji="0" lang="en-GB" sz="2000" i="0" u="none" strike="noStrike" kern="1200" cap="none" spc="0" normalizeH="0" baseline="0" dirty="0">
                <a:ln>
                  <a:noFill/>
                </a:ln>
                <a:uLnTx/>
                <a:uFillTx/>
                <a:latin typeface="Open Sans" panose="020B0606030504020204" pitchFamily="34" charset="0"/>
                <a:ea typeface="Open Sans" panose="020B0606030504020204" pitchFamily="34" charset="0"/>
                <a:cs typeface="Open Sans" panose="020B0606030504020204" pitchFamily="34" charset="0"/>
              </a:rPr>
              <a:t> in terms of objectives, activities and results;</a:t>
            </a:r>
          </a:p>
        </p:txBody>
      </p:sp>
    </p:spTree>
    <p:extLst>
      <p:ext uri="{BB962C8B-B14F-4D97-AF65-F5344CB8AC3E}">
        <p14:creationId xmlns:p14="http://schemas.microsoft.com/office/powerpoint/2010/main" val="3361694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7EE9091C-2C1A-7E9E-3421-74AD77AF74B2}"/>
              </a:ext>
            </a:extLst>
          </p:cNvPr>
          <p:cNvSpPr>
            <a:spLocks noGrp="1"/>
          </p:cNvSpPr>
          <p:nvPr>
            <p:ph type="title"/>
          </p:nvPr>
        </p:nvSpPr>
        <p:spPr>
          <a:xfrm>
            <a:off x="3995936" y="116632"/>
            <a:ext cx="5004048" cy="1008111"/>
          </a:xfrm>
        </p:spPr>
        <p:txBody>
          <a:bodyPr/>
          <a:lstStyle/>
          <a:p>
            <a:pPr algn="r"/>
            <a:r>
              <a:rPr lang="en-GB" altLang="en-US" sz="3200" dirty="0">
                <a:solidFill>
                  <a:schemeClr val="tx1"/>
                </a:solidFill>
                <a:cs typeface="Times New Roman" panose="02020603050405020304" pitchFamily="18" charset="0"/>
              </a:rPr>
              <a:t>Eligibility of applicants</a:t>
            </a:r>
            <a:endParaRPr lang="en-GB" dirty="0">
              <a:solidFill>
                <a:schemeClr val="tx1"/>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3447732202"/>
              </p:ext>
            </p:extLst>
          </p:nvPr>
        </p:nvGraphicFramePr>
        <p:xfrm>
          <a:off x="251520" y="1340768"/>
          <a:ext cx="8748464" cy="762000"/>
        </p:xfrm>
        <a:graphic>
          <a:graphicData uri="http://schemas.openxmlformats.org/drawingml/2006/table">
            <a:tbl>
              <a:tblPr firstRow="1" bandRow="1">
                <a:tableStyleId>{5C22544A-7EE6-4342-B048-85BDC9FD1C3A}</a:tableStyleId>
              </a:tblPr>
              <a:tblGrid>
                <a:gridCol w="8748464">
                  <a:extLst>
                    <a:ext uri="{9D8B030D-6E8A-4147-A177-3AD203B41FA5}">
                      <a16:colId xmlns:a16="http://schemas.microsoft.com/office/drawing/2014/main" val="20000"/>
                    </a:ext>
                  </a:extLst>
                </a:gridCol>
              </a:tblGrid>
              <a:tr h="6480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dirty="0">
                          <a:latin typeface="Open Sans" panose="020B0606030504020204" pitchFamily="34" charset="0"/>
                          <a:ea typeface="Open Sans" panose="020B0606030504020204" pitchFamily="34" charset="0"/>
                          <a:cs typeface="Open Sans" panose="020B0606030504020204" pitchFamily="34" charset="0"/>
                        </a:rPr>
                        <a:t>! Partnerships not involving strong commitment and contributions from the part of all</a:t>
                      </a:r>
                      <a:r>
                        <a:rPr lang="ro-RO" sz="2200" dirty="0">
                          <a:latin typeface="Open Sans" panose="020B0606030504020204" pitchFamily="34" charset="0"/>
                          <a:ea typeface="Open Sans" panose="020B0606030504020204" pitchFamily="34" charset="0"/>
                          <a:cs typeface="Open Sans" panose="020B0606030504020204" pitchFamily="34" charset="0"/>
                        </a:rPr>
                        <a:t> </a:t>
                      </a:r>
                      <a:r>
                        <a:rPr lang="en-US" sz="2200" dirty="0">
                          <a:latin typeface="Open Sans" panose="020B0606030504020204" pitchFamily="34" charset="0"/>
                          <a:ea typeface="Open Sans" panose="020B0606030504020204" pitchFamily="34" charset="0"/>
                          <a:cs typeface="Open Sans" panose="020B0606030504020204" pitchFamily="34" charset="0"/>
                        </a:rPr>
                        <a:t>partners shall be rejected</a:t>
                      </a:r>
                      <a:r>
                        <a:rPr lang="ro-RO" sz="2200" dirty="0">
                          <a:latin typeface="Open Sans" panose="020B0606030504020204" pitchFamily="34" charset="0"/>
                          <a:ea typeface="Open Sans" panose="020B0606030504020204" pitchFamily="34" charset="0"/>
                          <a:cs typeface="Open Sans" panose="020B0606030504020204" pitchFamily="34" charset="0"/>
                        </a:rPr>
                        <a:t> </a:t>
                      </a:r>
                      <a:r>
                        <a:rPr lang="en-US" sz="2200" dirty="0">
                          <a:latin typeface="Open Sans" panose="020B0606030504020204" pitchFamily="34" charset="0"/>
                          <a:ea typeface="Open Sans" panose="020B0606030504020204" pitchFamily="34" charset="0"/>
                          <a:cs typeface="Open Sans" panose="020B0606030504020204" pitchFamily="34" charset="0"/>
                        </a:rPr>
                        <a:t>!</a:t>
                      </a:r>
                      <a:endParaRPr kumimoji="0" lang="en-GB" sz="2200" i="0" u="none" strike="noStrike" kern="1200" cap="none" spc="0" normalizeH="0" baseline="0" dirty="0">
                        <a:ln>
                          <a:noFill/>
                        </a:ln>
                        <a:uLnTx/>
                        <a:uFillTx/>
                        <a:latin typeface="Open Sans" panose="020B0606030504020204" pitchFamily="34" charset="0"/>
                        <a:ea typeface="Open Sans" panose="020B0606030504020204" pitchFamily="34" charset="0"/>
                        <a:cs typeface="Open Sans" panose="020B0606030504020204" pitchFamily="34" charset="0"/>
                      </a:endParaRPr>
                    </a:p>
                  </a:txBody>
                  <a:tcPr>
                    <a:solidFill>
                      <a:srgbClr val="FF0000"/>
                    </a:solidFill>
                  </a:tcPr>
                </a:tc>
                <a:extLst>
                  <a:ext uri="{0D108BD9-81ED-4DB2-BD59-A6C34878D82A}">
                    <a16:rowId xmlns:a16="http://schemas.microsoft.com/office/drawing/2014/main" val="10000"/>
                  </a:ext>
                </a:extLst>
              </a:tr>
            </a:tbl>
          </a:graphicData>
        </a:graphic>
      </p:graphicFrame>
      <p:sp>
        <p:nvSpPr>
          <p:cNvPr id="3" name="Content Placeholder 2"/>
          <p:cNvSpPr>
            <a:spLocks noGrp="1"/>
          </p:cNvSpPr>
          <p:nvPr>
            <p:ph idx="1"/>
          </p:nvPr>
        </p:nvSpPr>
        <p:spPr>
          <a:xfrm>
            <a:off x="467544" y="2276872"/>
            <a:ext cx="8424936" cy="4248472"/>
          </a:xfrm>
        </p:spPr>
        <p:txBody>
          <a:bodyPr>
            <a:normAutofit/>
          </a:bodyPr>
          <a:lstStyle/>
          <a:p>
            <a:pPr marL="0" indent="0" algn="just">
              <a:buNone/>
            </a:pPr>
            <a:r>
              <a:rPr lang="ro-RO" sz="2000" b="1" dirty="0">
                <a:latin typeface="Open Sans" panose="020B0606030504020204" pitchFamily="34" charset="0"/>
                <a:ea typeface="Open Sans" panose="020B0606030504020204" pitchFamily="34" charset="0"/>
                <a:cs typeface="Open Sans" panose="020B0606030504020204" pitchFamily="34" charset="0"/>
              </a:rPr>
              <a:t>P</a:t>
            </a:r>
            <a:r>
              <a:rPr lang="en-US" sz="2000" b="1" dirty="0" err="1">
                <a:latin typeface="Open Sans" panose="020B0606030504020204" pitchFamily="34" charset="0"/>
                <a:ea typeface="Open Sans" panose="020B0606030504020204" pitchFamily="34" charset="0"/>
                <a:cs typeface="Open Sans" panose="020B0606030504020204" pitchFamily="34" charset="0"/>
              </a:rPr>
              <a:t>artners</a:t>
            </a:r>
            <a:r>
              <a:rPr lang="en-US" sz="2000" dirty="0">
                <a:latin typeface="Open Sans" panose="020B0606030504020204" pitchFamily="34" charset="0"/>
                <a:ea typeface="Open Sans" panose="020B0606030504020204" pitchFamily="34" charset="0"/>
                <a:cs typeface="Open Sans" panose="020B0606030504020204" pitchFamily="34" charset="0"/>
              </a:rPr>
              <a:t> shall </a:t>
            </a:r>
            <a:r>
              <a:rPr lang="en-US" sz="2000" b="1" dirty="0">
                <a:latin typeface="Open Sans" panose="020B0606030504020204" pitchFamily="34" charset="0"/>
                <a:ea typeface="Open Sans" panose="020B0606030504020204" pitchFamily="34" charset="0"/>
                <a:cs typeface="Open Sans" panose="020B0606030504020204" pitchFamily="34" charset="0"/>
              </a:rPr>
              <a:t>cooperate</a:t>
            </a:r>
            <a:r>
              <a:rPr lang="en-US" sz="2000" dirty="0">
                <a:latin typeface="Open Sans" panose="020B0606030504020204" pitchFamily="34" charset="0"/>
                <a:ea typeface="Open Sans" panose="020B0606030504020204" pitchFamily="34" charset="0"/>
                <a:cs typeface="Open Sans" panose="020B0606030504020204" pitchFamily="34" charset="0"/>
              </a:rPr>
              <a:t> in the</a:t>
            </a:r>
            <a:r>
              <a:rPr lang="ro-RO" sz="2000" dirty="0">
                <a:latin typeface="Open Sans" panose="020B0606030504020204" pitchFamily="34" charset="0"/>
                <a:ea typeface="Open Sans" panose="020B0606030504020204" pitchFamily="34" charset="0"/>
                <a:cs typeface="Open Sans" panose="020B0606030504020204" pitchFamily="34" charset="0"/>
              </a:rPr>
              <a:t>:</a:t>
            </a:r>
            <a:endParaRPr lang="en-GB" sz="2000" dirty="0">
              <a:latin typeface="Open Sans" panose="020B0606030504020204" pitchFamily="34" charset="0"/>
              <a:ea typeface="Open Sans" panose="020B0606030504020204" pitchFamily="34" charset="0"/>
              <a:cs typeface="Open Sans" panose="020B0606030504020204" pitchFamily="34" charset="0"/>
            </a:endParaRPr>
          </a:p>
          <a:p>
            <a:pPr marL="0" indent="0" algn="just">
              <a:buNone/>
            </a:pPr>
            <a:endParaRPr lang="ro-RO" sz="2000" dirty="0">
              <a:latin typeface="Open Sans" panose="020B0606030504020204" pitchFamily="34" charset="0"/>
              <a:ea typeface="Open Sans" panose="020B0606030504020204" pitchFamily="34" charset="0"/>
              <a:cs typeface="Open Sans" panose="020B0606030504020204" pitchFamily="34" charset="0"/>
            </a:endParaRPr>
          </a:p>
          <a:p>
            <a:pPr algn="just">
              <a:buFont typeface="Wingdings" panose="05000000000000000000" pitchFamily="2" charset="2"/>
              <a:buChar char="ü"/>
            </a:pPr>
            <a:r>
              <a:rPr lang="en-US" sz="2000" b="1" dirty="0">
                <a:latin typeface="Open Sans" panose="020B0606030504020204" pitchFamily="34" charset="0"/>
                <a:ea typeface="Open Sans" panose="020B0606030504020204" pitchFamily="34" charset="0"/>
                <a:cs typeface="Open Sans" panose="020B0606030504020204" pitchFamily="34" charset="0"/>
              </a:rPr>
              <a:t>Development </a:t>
            </a:r>
            <a:r>
              <a:rPr lang="en-US" sz="2000" dirty="0">
                <a:latin typeface="Open Sans" panose="020B0606030504020204" pitchFamily="34" charset="0"/>
                <a:ea typeface="Open Sans" panose="020B0606030504020204" pitchFamily="34" charset="0"/>
                <a:cs typeface="Open Sans" panose="020B0606030504020204" pitchFamily="34" charset="0"/>
              </a:rPr>
              <a:t>(project must be designed in common by partners from both sides of the border)</a:t>
            </a:r>
            <a:r>
              <a:rPr lang="ro-RO" sz="2000" dirty="0">
                <a:latin typeface="Open Sans" panose="020B0606030504020204" pitchFamily="34" charset="0"/>
                <a:ea typeface="Open Sans" panose="020B0606030504020204" pitchFamily="34" charset="0"/>
                <a:cs typeface="Open Sans" panose="020B0606030504020204" pitchFamily="34" charset="0"/>
              </a:rPr>
              <a:t>;</a:t>
            </a:r>
            <a:r>
              <a:rPr lang="en-US" sz="2000" dirty="0">
                <a:latin typeface="Open Sans" panose="020B0606030504020204" pitchFamily="34" charset="0"/>
                <a:ea typeface="Open Sans" panose="020B0606030504020204" pitchFamily="34" charset="0"/>
                <a:cs typeface="Open Sans" panose="020B0606030504020204" pitchFamily="34" charset="0"/>
              </a:rPr>
              <a:t> </a:t>
            </a:r>
          </a:p>
          <a:p>
            <a:pPr algn="just">
              <a:buFont typeface="Wingdings" panose="05000000000000000000" pitchFamily="2" charset="2"/>
              <a:buChar char="ü"/>
            </a:pPr>
            <a:r>
              <a:rPr lang="en-US" sz="2000" b="1" dirty="0">
                <a:latin typeface="Open Sans" panose="020B0606030504020204" pitchFamily="34" charset="0"/>
                <a:ea typeface="Open Sans" panose="020B0606030504020204" pitchFamily="34" charset="0"/>
                <a:cs typeface="Open Sans" panose="020B0606030504020204" pitchFamily="34" charset="0"/>
              </a:rPr>
              <a:t>Implementation</a:t>
            </a:r>
            <a:r>
              <a:rPr lang="en-US" sz="2000" dirty="0">
                <a:latin typeface="Open Sans" panose="020B0606030504020204" pitchFamily="34" charset="0"/>
                <a:ea typeface="Open Sans" panose="020B0606030504020204" pitchFamily="34" charset="0"/>
                <a:cs typeface="Open Sans" panose="020B0606030504020204" pitchFamily="34" charset="0"/>
              </a:rPr>
              <a:t> (activities must be carried out and coordinated among partners on both sides of the border)</a:t>
            </a:r>
            <a:r>
              <a:rPr lang="ro-RO" sz="2000" dirty="0">
                <a:latin typeface="Open Sans" panose="020B0606030504020204" pitchFamily="34" charset="0"/>
                <a:ea typeface="Open Sans" panose="020B0606030504020204" pitchFamily="34" charset="0"/>
                <a:cs typeface="Open Sans" panose="020B0606030504020204" pitchFamily="34" charset="0"/>
              </a:rPr>
              <a:t>;</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algn="just">
              <a:buFont typeface="Wingdings" panose="05000000000000000000" pitchFamily="2" charset="2"/>
              <a:buChar char="ü"/>
            </a:pPr>
            <a:r>
              <a:rPr lang="en-US" sz="2000" b="1" dirty="0">
                <a:latin typeface="Open Sans" panose="020B0606030504020204" pitchFamily="34" charset="0"/>
                <a:ea typeface="Open Sans" panose="020B0606030504020204" pitchFamily="34" charset="0"/>
                <a:cs typeface="Open Sans" panose="020B0606030504020204" pitchFamily="34" charset="0"/>
              </a:rPr>
              <a:t>Financing</a:t>
            </a:r>
            <a:r>
              <a:rPr lang="en-US" sz="2000" dirty="0">
                <a:latin typeface="Open Sans" panose="020B0606030504020204" pitchFamily="34" charset="0"/>
                <a:ea typeface="Open Sans" panose="020B0606030504020204" pitchFamily="34" charset="0"/>
                <a:cs typeface="Open Sans" panose="020B0606030504020204" pitchFamily="34" charset="0"/>
              </a:rPr>
              <a:t> (there will be only one contract per project and there must therefore be one joint project budget, proportional to the activities carried out by each partner and should reflect the cross-border character of the project)</a:t>
            </a:r>
            <a:r>
              <a:rPr lang="ro-RO" sz="2000" dirty="0">
                <a:latin typeface="Open Sans" panose="020B0606030504020204" pitchFamily="34" charset="0"/>
                <a:ea typeface="Open Sans" panose="020B0606030504020204" pitchFamily="34" charset="0"/>
                <a:cs typeface="Open Sans" panose="020B0606030504020204" pitchFamily="34" charset="0"/>
              </a:rPr>
              <a:t>;</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algn="just">
              <a:buFont typeface="Wingdings" panose="05000000000000000000" pitchFamily="2" charset="2"/>
              <a:buChar char="ü"/>
            </a:pPr>
            <a:r>
              <a:rPr lang="ro-RO" sz="2000" b="1" dirty="0">
                <a:latin typeface="Open Sans" panose="020B0606030504020204" pitchFamily="34" charset="0"/>
                <a:ea typeface="Open Sans" panose="020B0606030504020204" pitchFamily="34" charset="0"/>
                <a:cs typeface="Open Sans" panose="020B0606030504020204" pitchFamily="34" charset="0"/>
              </a:rPr>
              <a:t>S</a:t>
            </a:r>
            <a:r>
              <a:rPr lang="en-US" sz="2000" b="1" dirty="0" err="1">
                <a:latin typeface="Open Sans" panose="020B0606030504020204" pitchFamily="34" charset="0"/>
                <a:ea typeface="Open Sans" panose="020B0606030504020204" pitchFamily="34" charset="0"/>
                <a:cs typeface="Open Sans" panose="020B0606030504020204" pitchFamily="34" charset="0"/>
              </a:rPr>
              <a:t>taffing</a:t>
            </a:r>
            <a:r>
              <a:rPr lang="en-US" sz="2000" dirty="0">
                <a:latin typeface="Open Sans" panose="020B0606030504020204" pitchFamily="34" charset="0"/>
                <a:ea typeface="Open Sans" panose="020B0606030504020204" pitchFamily="34" charset="0"/>
                <a:cs typeface="Open Sans" panose="020B0606030504020204" pitchFamily="34" charset="0"/>
              </a:rPr>
              <a:t>, if</a:t>
            </a:r>
            <a:r>
              <a:rPr lang="ro-RO" sz="2000" dirty="0">
                <a:latin typeface="Open Sans" panose="020B0606030504020204" pitchFamily="34" charset="0"/>
                <a:ea typeface="Open Sans" panose="020B0606030504020204" pitchFamily="34" charset="0"/>
                <a:cs typeface="Open Sans" panose="020B0606030504020204" pitchFamily="34" charset="0"/>
              </a:rPr>
              <a:t> </a:t>
            </a:r>
            <a:r>
              <a:rPr lang="en-US" sz="2000" dirty="0">
                <a:latin typeface="Open Sans" panose="020B0606030504020204" pitchFamily="34" charset="0"/>
                <a:ea typeface="Open Sans" panose="020B0606030504020204" pitchFamily="34" charset="0"/>
                <a:cs typeface="Open Sans" panose="020B0606030504020204" pitchFamily="34" charset="0"/>
              </a:rPr>
              <a:t>needed (the project should not duplicate functions in the project management team on either side of the border).</a:t>
            </a:r>
          </a:p>
        </p:txBody>
      </p:sp>
    </p:spTree>
    <p:extLst>
      <p:ext uri="{BB962C8B-B14F-4D97-AF65-F5344CB8AC3E}">
        <p14:creationId xmlns:p14="http://schemas.microsoft.com/office/powerpoint/2010/main" val="3828594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9BE7FDE-E479-F07A-6157-98B0F89FD596}"/>
              </a:ext>
            </a:extLst>
          </p:cNvPr>
          <p:cNvSpPr txBox="1">
            <a:spLocks/>
          </p:cNvSpPr>
          <p:nvPr/>
        </p:nvSpPr>
        <p:spPr>
          <a:xfrm>
            <a:off x="3923928" y="250014"/>
            <a:ext cx="4968612" cy="100811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pPr algn="r"/>
            <a:r>
              <a:rPr lang="en-GB" altLang="en-US" sz="2800" dirty="0">
                <a:solidFill>
                  <a:schemeClr val="tx1"/>
                </a:solidFill>
                <a:cs typeface="Times New Roman" panose="02020603050405020304" pitchFamily="18" charset="0"/>
              </a:rPr>
              <a:t>Project duration &amp; budget </a:t>
            </a:r>
            <a:endParaRPr lang="ro-RO" altLang="en-US" sz="2800" dirty="0">
              <a:solidFill>
                <a:schemeClr val="tx1"/>
              </a:solidFill>
              <a:cs typeface="Times New Roman" panose="02020603050405020304" pitchFamily="18" charset="0"/>
            </a:endParaRPr>
          </a:p>
        </p:txBody>
      </p:sp>
      <p:graphicFrame>
        <p:nvGraphicFramePr>
          <p:cNvPr id="8" name="Content Placeholder 1">
            <a:extLst>
              <a:ext uri="{FF2B5EF4-FFF2-40B4-BE49-F238E27FC236}">
                <a16:creationId xmlns:a16="http://schemas.microsoft.com/office/drawing/2014/main" id="{1AD1C8D7-A21D-480A-064B-F8556D8726CF}"/>
              </a:ext>
            </a:extLst>
          </p:cNvPr>
          <p:cNvGraphicFramePr>
            <a:graphicFrameLocks/>
          </p:cNvGraphicFramePr>
          <p:nvPr>
            <p:extLst>
              <p:ext uri="{D42A27DB-BD31-4B8C-83A1-F6EECF244321}">
                <p14:modId xmlns:p14="http://schemas.microsoft.com/office/powerpoint/2010/main" val="3960523228"/>
              </p:ext>
            </p:extLst>
          </p:nvPr>
        </p:nvGraphicFramePr>
        <p:xfrm>
          <a:off x="323528" y="1268760"/>
          <a:ext cx="8640960" cy="2255514"/>
        </p:xfrm>
        <a:graphic>
          <a:graphicData uri="http://schemas.openxmlformats.org/drawingml/2006/table">
            <a:tbl>
              <a:tblPr firstRow="1" bandRow="1">
                <a:tableStyleId>{2D5ABB26-0587-4C30-8999-92F81FD0307C}</a:tableStyleId>
              </a:tblPr>
              <a:tblGrid>
                <a:gridCol w="5544616">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tblGrid>
              <a:tr h="344671">
                <a:tc>
                  <a:txBody>
                    <a:bodyPr/>
                    <a:lstStyle/>
                    <a:p>
                      <a:pPr algn="ctr"/>
                      <a:r>
                        <a:rPr lang="en-GB" sz="2000" b="1"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Specific objective</a:t>
                      </a:r>
                      <a:endParaRPr lang="ro-RO"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dirty="0">
                          <a:solidFill>
                            <a:schemeClr val="tx1"/>
                          </a:solidFill>
                          <a:latin typeface="Open Sans" panose="020B0606030504020204" pitchFamily="34" charset="0"/>
                          <a:ea typeface="Open Sans" panose="020B0606030504020204" pitchFamily="34" charset="0"/>
                          <a:cs typeface="Open Sans" panose="020B0606030504020204" pitchFamily="34" charset="0"/>
                        </a:rPr>
                        <a:t>Minimum duration</a:t>
                      </a:r>
                      <a:endParaRPr lang="ro-RO" sz="20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dirty="0">
                          <a:solidFill>
                            <a:schemeClr val="tx1"/>
                          </a:solidFill>
                          <a:latin typeface="Open Sans" panose="020B0606030504020204" pitchFamily="34" charset="0"/>
                          <a:ea typeface="Open Sans" panose="020B0606030504020204" pitchFamily="34" charset="0"/>
                          <a:cs typeface="Open Sans" panose="020B0606030504020204" pitchFamily="34" charset="0"/>
                        </a:rPr>
                        <a:t>Maximum duration</a:t>
                      </a:r>
                      <a:endParaRPr lang="ro-RO" sz="20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15948">
                <a:tc>
                  <a:txBody>
                    <a:bodyPr/>
                    <a:lstStyle/>
                    <a:p>
                      <a:pPr algn="l"/>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1.2 - Promoting renewable energy in accordance with Directive (EU) 2018/2001, including the sustainability criteria set out therein</a:t>
                      </a:r>
                      <a:r>
                        <a:rPr lang="ro-RO"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a:t>
                      </a:r>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ACA3C">
                        <a:alpha val="10196"/>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12 months</a:t>
                      </a:r>
                      <a:endParaRPr lang="ro-RO"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ACA3C">
                        <a:alpha val="10196"/>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24 months</a:t>
                      </a:r>
                      <a:endParaRPr lang="ro-RO"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ACA3C">
                        <a:alpha val="10196"/>
                      </a:srgbClr>
                    </a:solidFill>
                  </a:tcPr>
                </a:tc>
                <a:extLst>
                  <a:ext uri="{0D108BD9-81ED-4DB2-BD59-A6C34878D82A}">
                    <a16:rowId xmlns:a16="http://schemas.microsoft.com/office/drawing/2014/main" val="10002"/>
                  </a:ext>
                </a:extLst>
              </a:tr>
              <a:tr h="315948">
                <a:tc>
                  <a:txBody>
                    <a:bodyPr/>
                    <a:lstStyle/>
                    <a:p>
                      <a:pPr algn="l"/>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1.3 - Promoting energy efficiency and reducing green-house gas emissions</a:t>
                      </a:r>
                      <a:r>
                        <a:rPr lang="ro-RO"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a:t>
                      </a:r>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ACA3C">
                        <a:alpha val="10196"/>
                      </a:srgbClr>
                    </a:solidFill>
                  </a:tcPr>
                </a:tc>
                <a:tc>
                  <a:txBody>
                    <a:bodyPr/>
                    <a:lstStyle/>
                    <a:p>
                      <a:pPr algn="ctr"/>
                      <a:r>
                        <a:rPr lang="en-US"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12 months</a:t>
                      </a:r>
                      <a:endParaRPr lang="ro-RO"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ACA3C">
                        <a:alpha val="10196"/>
                      </a:srgbClr>
                    </a:solidFill>
                  </a:tcPr>
                </a:tc>
                <a:tc>
                  <a:txBody>
                    <a:bodyPr/>
                    <a:lstStyle/>
                    <a:p>
                      <a:pPr algn="ctr"/>
                      <a:r>
                        <a:rPr lang="en-US"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24 months</a:t>
                      </a:r>
                      <a:endParaRPr lang="ro-RO"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ACA3C">
                        <a:alpha val="10196"/>
                      </a:srgbClr>
                    </a:solidFill>
                  </a:tcPr>
                </a:tc>
                <a:extLst>
                  <a:ext uri="{0D108BD9-81ED-4DB2-BD59-A6C34878D82A}">
                    <a16:rowId xmlns:a16="http://schemas.microsoft.com/office/drawing/2014/main" val="10003"/>
                  </a:ext>
                </a:extLst>
              </a:tr>
            </a:tbl>
          </a:graphicData>
        </a:graphic>
      </p:graphicFrame>
      <p:sp>
        <p:nvSpPr>
          <p:cNvPr id="6" name="Title 1">
            <a:extLst>
              <a:ext uri="{FF2B5EF4-FFF2-40B4-BE49-F238E27FC236}">
                <a16:creationId xmlns:a16="http://schemas.microsoft.com/office/drawing/2014/main" id="{59BE7FDE-E479-F07A-6157-98B0F89FD596}"/>
              </a:ext>
            </a:extLst>
          </p:cNvPr>
          <p:cNvSpPr txBox="1">
            <a:spLocks/>
          </p:cNvSpPr>
          <p:nvPr/>
        </p:nvSpPr>
        <p:spPr>
          <a:xfrm>
            <a:off x="323528" y="4005064"/>
            <a:ext cx="8640960" cy="1800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pPr>
              <a:lnSpc>
                <a:spcPct val="150000"/>
              </a:lnSpc>
            </a:pPr>
            <a:r>
              <a:rPr lang="en-US" altLang="en-US" sz="2800" b="0" dirty="0">
                <a:solidFill>
                  <a:schemeClr val="tx1"/>
                </a:solidFill>
                <a:cs typeface="Times New Roman" panose="02020603050405020304" pitchFamily="18" charset="0"/>
              </a:rPr>
              <a:t>The </a:t>
            </a:r>
            <a:r>
              <a:rPr lang="en-US" altLang="en-US" sz="2800" dirty="0">
                <a:solidFill>
                  <a:schemeClr val="tx1"/>
                </a:solidFill>
                <a:highlight>
                  <a:srgbClr val="9ACA3C"/>
                </a:highlight>
                <a:cs typeface="Times New Roman" panose="02020603050405020304" pitchFamily="18" charset="0"/>
              </a:rPr>
              <a:t>IPA funds requested</a:t>
            </a:r>
            <a:r>
              <a:rPr lang="en-US" altLang="en-US" sz="2800" dirty="0">
                <a:solidFill>
                  <a:schemeClr val="tx1"/>
                </a:solidFill>
                <a:cs typeface="Times New Roman" panose="02020603050405020304" pitchFamily="18" charset="0"/>
              </a:rPr>
              <a:t> </a:t>
            </a:r>
            <a:r>
              <a:rPr lang="en-US" altLang="en-US" sz="2800" b="0" dirty="0">
                <a:solidFill>
                  <a:schemeClr val="tx1"/>
                </a:solidFill>
                <a:cs typeface="Times New Roman" panose="02020603050405020304" pitchFamily="18" charset="0"/>
              </a:rPr>
              <a:t>for one project will range between</a:t>
            </a:r>
            <a:r>
              <a:rPr lang="en-US" altLang="en-US" sz="2800" dirty="0">
                <a:solidFill>
                  <a:schemeClr val="tx1"/>
                </a:solidFill>
                <a:cs typeface="Times New Roman" panose="02020603050405020304" pitchFamily="18" charset="0"/>
              </a:rPr>
              <a:t> </a:t>
            </a:r>
          </a:p>
          <a:p>
            <a:pPr>
              <a:lnSpc>
                <a:spcPct val="150000"/>
              </a:lnSpc>
            </a:pPr>
            <a:r>
              <a:rPr lang="en-US" altLang="en-US" sz="2800" dirty="0">
                <a:solidFill>
                  <a:schemeClr val="tx1"/>
                </a:solidFill>
                <a:highlight>
                  <a:srgbClr val="9ACA3C"/>
                </a:highlight>
                <a:cs typeface="Times New Roman" panose="02020603050405020304" pitchFamily="18" charset="0"/>
              </a:rPr>
              <a:t>2,000,000 EURO – 4,000,000 EURO</a:t>
            </a:r>
            <a:r>
              <a:rPr lang="en-US" altLang="en-US" sz="2800" dirty="0">
                <a:solidFill>
                  <a:schemeClr val="tx1"/>
                </a:solidFill>
                <a:cs typeface="Times New Roman" panose="02020603050405020304" pitchFamily="18" charset="0"/>
              </a:rPr>
              <a:t>.</a:t>
            </a:r>
            <a:endParaRPr lang="ro-RO" altLang="en-US" sz="2800" dirty="0">
              <a:solidFill>
                <a:schemeClr val="tx1"/>
              </a:solidFill>
              <a:cs typeface="Times New Roman" panose="02020603050405020304" pitchFamily="18" charset="0"/>
            </a:endParaRPr>
          </a:p>
        </p:txBody>
      </p:sp>
    </p:spTree>
    <p:extLst>
      <p:ext uri="{BB962C8B-B14F-4D97-AF65-F5344CB8AC3E}">
        <p14:creationId xmlns:p14="http://schemas.microsoft.com/office/powerpoint/2010/main" val="3428978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9BE7FDE-E479-F07A-6157-98B0F89FD596}"/>
              </a:ext>
            </a:extLst>
          </p:cNvPr>
          <p:cNvSpPr txBox="1">
            <a:spLocks/>
          </p:cNvSpPr>
          <p:nvPr/>
        </p:nvSpPr>
        <p:spPr>
          <a:xfrm>
            <a:off x="4419574" y="44624"/>
            <a:ext cx="4464556" cy="100811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pPr algn="r"/>
            <a:r>
              <a:rPr lang="en-GB" altLang="en-US" sz="2800" dirty="0">
                <a:solidFill>
                  <a:schemeClr val="tx1"/>
                </a:solidFill>
                <a:cs typeface="Times New Roman" panose="02020603050405020304" pitchFamily="18" charset="0"/>
              </a:rPr>
              <a:t>Eligible types of actions &amp; indicators</a:t>
            </a:r>
            <a:endParaRPr lang="ro-RO" altLang="en-US" sz="2800" dirty="0">
              <a:solidFill>
                <a:schemeClr val="tx1"/>
              </a:solidFill>
              <a:cs typeface="Times New Roman" panose="02020603050405020304" pitchFamily="18" charset="0"/>
            </a:endParaRPr>
          </a:p>
        </p:txBody>
      </p:sp>
      <p:sp>
        <p:nvSpPr>
          <p:cNvPr id="6" name="Title 1">
            <a:extLst>
              <a:ext uri="{FF2B5EF4-FFF2-40B4-BE49-F238E27FC236}">
                <a16:creationId xmlns:a16="http://schemas.microsoft.com/office/drawing/2014/main" id="{59BE7FDE-E479-F07A-6157-98B0F89FD596}"/>
              </a:ext>
            </a:extLst>
          </p:cNvPr>
          <p:cNvSpPr txBox="1">
            <a:spLocks/>
          </p:cNvSpPr>
          <p:nvPr/>
        </p:nvSpPr>
        <p:spPr>
          <a:xfrm>
            <a:off x="467544" y="1268760"/>
            <a:ext cx="8424936" cy="511256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pPr algn="just"/>
            <a:r>
              <a:rPr lang="en-US" altLang="en-US" sz="2000" dirty="0">
                <a:solidFill>
                  <a:schemeClr val="tx1"/>
                </a:solidFill>
                <a:cs typeface="Times New Roman" panose="02020603050405020304" pitchFamily="18" charset="0"/>
              </a:rPr>
              <a:t>Specific objective 1.2:</a:t>
            </a:r>
          </a:p>
          <a:p>
            <a:pPr algn="just"/>
            <a:r>
              <a:rPr lang="en-US" altLang="en-US" sz="2000" b="0" dirty="0">
                <a:solidFill>
                  <a:schemeClr val="tx1"/>
                </a:solidFill>
                <a:cs typeface="Times New Roman" panose="02020603050405020304" pitchFamily="18" charset="0"/>
              </a:rPr>
              <a:t>Solutions developed through joint “pilot actions” in renewable energy (</a:t>
            </a:r>
            <a:r>
              <a:rPr lang="en-GB" altLang="en-US" sz="2000" b="0" dirty="0">
                <a:solidFill>
                  <a:schemeClr val="tx1"/>
                </a:solidFill>
                <a:cs typeface="Times New Roman" panose="02020603050405020304" pitchFamily="18" charset="0"/>
              </a:rPr>
              <a:t>e.g.</a:t>
            </a:r>
            <a:r>
              <a:rPr lang="en-US" altLang="en-US" sz="2000" b="0" dirty="0">
                <a:solidFill>
                  <a:schemeClr val="tx1"/>
                </a:solidFill>
                <a:cs typeface="Times New Roman" panose="02020603050405020304" pitchFamily="18" charset="0"/>
              </a:rPr>
              <a:t> wind, solar, geothermal)</a:t>
            </a:r>
            <a:r>
              <a:rPr lang="ro-RO" altLang="en-US" sz="2000" b="0" dirty="0">
                <a:solidFill>
                  <a:schemeClr val="tx1"/>
                </a:solidFill>
                <a:cs typeface="Times New Roman" panose="02020603050405020304" pitchFamily="18" charset="0"/>
              </a:rPr>
              <a:t>.</a:t>
            </a:r>
            <a:endParaRPr lang="en-US" altLang="en-US" sz="2000" b="0" dirty="0">
              <a:solidFill>
                <a:schemeClr val="tx1"/>
              </a:solidFill>
              <a:cs typeface="Times New Roman" panose="02020603050405020304" pitchFamily="18" charset="0"/>
            </a:endParaRPr>
          </a:p>
          <a:p>
            <a:pPr algn="just"/>
            <a:endParaRPr lang="en-US" altLang="en-US" sz="2000" b="0" dirty="0">
              <a:solidFill>
                <a:schemeClr val="tx1"/>
              </a:solidFill>
              <a:cs typeface="Times New Roman" panose="02020603050405020304" pitchFamily="18" charset="0"/>
            </a:endParaRPr>
          </a:p>
          <a:p>
            <a:pPr algn="just"/>
            <a:r>
              <a:rPr lang="ro-RO" altLang="en-US" sz="2000" dirty="0">
                <a:solidFill>
                  <a:schemeClr val="tx1"/>
                </a:solidFill>
                <a:cs typeface="Times New Roman" panose="02020603050405020304" pitchFamily="18" charset="0"/>
              </a:rPr>
              <a:t>Specific objective 1.3</a:t>
            </a:r>
            <a:r>
              <a:rPr lang="en-US" altLang="en-US" sz="2000" dirty="0">
                <a:solidFill>
                  <a:schemeClr val="tx1"/>
                </a:solidFill>
                <a:cs typeface="Times New Roman" panose="02020603050405020304" pitchFamily="18" charset="0"/>
              </a:rPr>
              <a:t>:</a:t>
            </a:r>
          </a:p>
          <a:p>
            <a:pPr marL="342900" indent="-342900" algn="just">
              <a:buFont typeface="Wingdings" panose="05000000000000000000" pitchFamily="2" charset="2"/>
              <a:buChar char="§"/>
            </a:pPr>
            <a:r>
              <a:rPr lang="en-US" altLang="en-US" sz="2000" b="0" dirty="0">
                <a:solidFill>
                  <a:schemeClr val="tx1"/>
                </a:solidFill>
                <a:cs typeface="Times New Roman" panose="02020603050405020304" pitchFamily="18" charset="0"/>
              </a:rPr>
              <a:t>Investments in energy efficiency measures regarding public infrastructure</a:t>
            </a:r>
            <a:r>
              <a:rPr lang="ro-RO" altLang="en-US" sz="2000" b="0" dirty="0">
                <a:solidFill>
                  <a:schemeClr val="tx1"/>
                </a:solidFill>
                <a:cs typeface="Times New Roman" panose="02020603050405020304" pitchFamily="18" charset="0"/>
              </a:rPr>
              <a:t>.</a:t>
            </a:r>
            <a:endParaRPr lang="en-US" altLang="en-US" sz="2000" b="0" dirty="0">
              <a:solidFill>
                <a:schemeClr val="tx1"/>
              </a:solidFill>
              <a:cs typeface="Times New Roman" panose="02020603050405020304" pitchFamily="18" charset="0"/>
            </a:endParaRPr>
          </a:p>
          <a:p>
            <a:pPr marL="342900" indent="-342900" algn="just">
              <a:buFont typeface="Wingdings" panose="05000000000000000000" pitchFamily="2" charset="2"/>
              <a:buChar char="§"/>
            </a:pPr>
            <a:r>
              <a:rPr lang="en-US" altLang="en-US" sz="2000" b="0" dirty="0">
                <a:solidFill>
                  <a:schemeClr val="tx1"/>
                </a:solidFill>
                <a:cs typeface="Times New Roman" panose="02020603050405020304" pitchFamily="18" charset="0"/>
              </a:rPr>
              <a:t>Promotion of energy efficiency and resource efficiency measures</a:t>
            </a:r>
            <a:r>
              <a:rPr lang="ro-RO" altLang="en-US" sz="2000" b="0" dirty="0">
                <a:solidFill>
                  <a:schemeClr val="tx1"/>
                </a:solidFill>
                <a:cs typeface="Times New Roman" panose="02020603050405020304" pitchFamily="18" charset="0"/>
              </a:rPr>
              <a:t>.</a:t>
            </a:r>
            <a:endParaRPr lang="en-US" altLang="en-US" sz="2000" b="0" dirty="0">
              <a:solidFill>
                <a:schemeClr val="tx1"/>
              </a:solidFill>
              <a:cs typeface="Times New Roman" panose="02020603050405020304" pitchFamily="18" charset="0"/>
            </a:endParaRPr>
          </a:p>
          <a:p>
            <a:pPr marL="342900" indent="-342900" algn="just">
              <a:buFont typeface="Wingdings" panose="05000000000000000000" pitchFamily="2" charset="2"/>
              <a:buChar char="§"/>
            </a:pPr>
            <a:r>
              <a:rPr lang="en-US" altLang="en-US" sz="2000" b="0" dirty="0">
                <a:solidFill>
                  <a:schemeClr val="tx1"/>
                </a:solidFill>
                <a:cs typeface="Times New Roman" panose="02020603050405020304" pitchFamily="18" charset="0"/>
              </a:rPr>
              <a:t>Demonstration projects and initiatives for reducing emissions of green-house gas and air pollutants</a:t>
            </a:r>
            <a:r>
              <a:rPr lang="ro-RO" altLang="en-US" sz="2000" b="0" dirty="0">
                <a:solidFill>
                  <a:schemeClr val="tx1"/>
                </a:solidFill>
                <a:cs typeface="Times New Roman" panose="02020603050405020304" pitchFamily="18" charset="0"/>
              </a:rPr>
              <a:t>.</a:t>
            </a:r>
            <a:endParaRPr lang="en-US" altLang="en-US" sz="2000" b="0" dirty="0">
              <a:solidFill>
                <a:schemeClr val="tx1"/>
              </a:solidFill>
              <a:cs typeface="Times New Roman" panose="02020603050405020304" pitchFamily="18" charset="0"/>
            </a:endParaRPr>
          </a:p>
          <a:p>
            <a:pPr marL="342900" indent="-342900" algn="just">
              <a:buFont typeface="Wingdings" panose="05000000000000000000" pitchFamily="2" charset="2"/>
              <a:buChar char="§"/>
            </a:pPr>
            <a:r>
              <a:rPr lang="en-US" altLang="en-US" sz="2000" b="0" dirty="0">
                <a:solidFill>
                  <a:schemeClr val="tx1"/>
                </a:solidFill>
                <a:cs typeface="Times New Roman" panose="02020603050405020304" pitchFamily="18" charset="0"/>
              </a:rPr>
              <a:t>Investment in supporting measures for reducing emissions of green-house gas and air pollutants</a:t>
            </a:r>
            <a:r>
              <a:rPr lang="ro-RO" altLang="en-US" sz="2000" b="0" dirty="0">
                <a:solidFill>
                  <a:schemeClr val="tx1"/>
                </a:solidFill>
                <a:cs typeface="Times New Roman" panose="02020603050405020304" pitchFamily="18" charset="0"/>
              </a:rPr>
              <a:t>.</a:t>
            </a:r>
            <a:endParaRPr lang="en-US" altLang="en-US" sz="2000" b="0" dirty="0">
              <a:solidFill>
                <a:schemeClr val="tx1"/>
              </a:solidFill>
              <a:cs typeface="Times New Roman" panose="02020603050405020304" pitchFamily="18" charset="0"/>
            </a:endParaRPr>
          </a:p>
          <a:p>
            <a:pPr algn="just"/>
            <a:endParaRPr lang="en-US" altLang="en-US" sz="2000" b="0" dirty="0">
              <a:solidFill>
                <a:schemeClr val="tx1"/>
              </a:solidFill>
              <a:cs typeface="Times New Roman" panose="02020603050405020304" pitchFamily="18" charset="0"/>
            </a:endParaRPr>
          </a:p>
          <a:p>
            <a:pPr algn="just"/>
            <a:r>
              <a:rPr lang="en-US" altLang="en-US" sz="2000" b="0" dirty="0">
                <a:solidFill>
                  <a:schemeClr val="tx1"/>
                </a:solidFill>
                <a:cs typeface="Times New Roman" panose="02020603050405020304" pitchFamily="18" charset="0"/>
              </a:rPr>
              <a:t>RCO 84 - Pilot actions developed jointly and implemented in projects</a:t>
            </a:r>
            <a:r>
              <a:rPr lang="ro-RO" altLang="en-US" sz="2000" b="0" dirty="0">
                <a:solidFill>
                  <a:schemeClr val="tx1"/>
                </a:solidFill>
                <a:cs typeface="Times New Roman" panose="02020603050405020304" pitchFamily="18" charset="0"/>
              </a:rPr>
              <a:t>.</a:t>
            </a:r>
            <a:endParaRPr lang="en-US" altLang="en-US" sz="2000" b="0" dirty="0">
              <a:solidFill>
                <a:schemeClr val="tx1"/>
              </a:solidFill>
              <a:cs typeface="Times New Roman" panose="02020603050405020304" pitchFamily="18" charset="0"/>
            </a:endParaRPr>
          </a:p>
          <a:p>
            <a:pPr algn="just"/>
            <a:r>
              <a:rPr lang="en-US" altLang="en-US" sz="2000" b="0" dirty="0">
                <a:solidFill>
                  <a:schemeClr val="tx1"/>
                </a:solidFill>
                <a:cs typeface="Times New Roman" panose="02020603050405020304" pitchFamily="18" charset="0"/>
              </a:rPr>
              <a:t>RCR 104 - Solutions taken up or upscaled by </a:t>
            </a:r>
            <a:r>
              <a:rPr lang="en-US" altLang="en-US" sz="2000" b="0" dirty="0" err="1">
                <a:solidFill>
                  <a:schemeClr val="tx1"/>
                </a:solidFill>
                <a:cs typeface="Times New Roman" panose="02020603050405020304" pitchFamily="18" charset="0"/>
              </a:rPr>
              <a:t>organisations</a:t>
            </a:r>
            <a:r>
              <a:rPr lang="ro-RO" altLang="en-US" sz="2000" b="0" dirty="0">
                <a:solidFill>
                  <a:schemeClr val="tx1"/>
                </a:solidFill>
                <a:cs typeface="Times New Roman" panose="02020603050405020304" pitchFamily="18" charset="0"/>
              </a:rPr>
              <a:t>.</a:t>
            </a:r>
          </a:p>
        </p:txBody>
      </p:sp>
    </p:spTree>
    <p:extLst>
      <p:ext uri="{BB962C8B-B14F-4D97-AF65-F5344CB8AC3E}">
        <p14:creationId xmlns:p14="http://schemas.microsoft.com/office/powerpoint/2010/main" val="475882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06369B5F-42DD-5280-6788-0A8B4A4B0ED9}"/>
              </a:ext>
            </a:extLst>
          </p:cNvPr>
          <p:cNvPicPr>
            <a:picLocks noGrp="1" noChangeAspect="1"/>
          </p:cNvPicPr>
          <p:nvPr>
            <p:ph idx="1"/>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243313" y="4019585"/>
            <a:ext cx="2232248" cy="2232248"/>
          </a:xfrm>
        </p:spPr>
      </p:pic>
      <p:pic>
        <p:nvPicPr>
          <p:cNvPr id="3" name="Picture 2">
            <a:extLst>
              <a:ext uri="{FF2B5EF4-FFF2-40B4-BE49-F238E27FC236}">
                <a16:creationId xmlns:a16="http://schemas.microsoft.com/office/drawing/2014/main" id="{FD0D0FB0-53E7-4611-445D-82D4D68008B3}"/>
              </a:ext>
            </a:extLst>
          </p:cNvPr>
          <p:cNvPicPr>
            <a:picLocks noChangeAspect="1"/>
          </p:cNvPicPr>
          <p:nvPr/>
        </p:nvPicPr>
        <p:blipFill>
          <a:blip r:embed="rId5"/>
          <a:stretch>
            <a:fillRect/>
          </a:stretch>
        </p:blipFill>
        <p:spPr>
          <a:xfrm>
            <a:off x="457200" y="260648"/>
            <a:ext cx="2786113" cy="841321"/>
          </a:xfrm>
          <a:prstGeom prst="rect">
            <a:avLst/>
          </a:prstGeom>
        </p:spPr>
      </p:pic>
      <p:sp>
        <p:nvSpPr>
          <p:cNvPr id="8" name="TextBox 7">
            <a:extLst>
              <a:ext uri="{FF2B5EF4-FFF2-40B4-BE49-F238E27FC236}">
                <a16:creationId xmlns:a16="http://schemas.microsoft.com/office/drawing/2014/main" id="{E38FC2AA-2648-36A8-CEAD-5DA52864042C}"/>
              </a:ext>
            </a:extLst>
          </p:cNvPr>
          <p:cNvSpPr txBox="1"/>
          <p:nvPr/>
        </p:nvSpPr>
        <p:spPr>
          <a:xfrm>
            <a:off x="323528" y="981304"/>
            <a:ext cx="8568952" cy="2739211"/>
          </a:xfrm>
          <a:prstGeom prst="rect">
            <a:avLst/>
          </a:prstGeom>
          <a:noFill/>
        </p:spPr>
        <p:txBody>
          <a:bodyPr wrap="square" rtlCol="0">
            <a:spAutoFit/>
          </a:bodyPr>
          <a:lstStyle/>
          <a:p>
            <a:pPr algn="ctr"/>
            <a:endParaRPr lang="en-US" sz="2800" dirty="0"/>
          </a:p>
          <a:p>
            <a:pPr algn="ctr"/>
            <a:r>
              <a:rPr lang="en-US" sz="1800" b="1" i="0" u="none" strike="noStrike" baseline="0" dirty="0">
                <a:solidFill>
                  <a:srgbClr val="000000"/>
                </a:solidFill>
                <a:latin typeface="Trebuchet MS" panose="020B0603020202020204" pitchFamily="34" charset="0"/>
              </a:rPr>
              <a:t> </a:t>
            </a:r>
            <a:r>
              <a:rPr lang="en-US" sz="2400" b="1" dirty="0">
                <a:latin typeface="Open Sans" panose="020B0606030504020204" pitchFamily="34" charset="0"/>
                <a:ea typeface="Open Sans" panose="020B0606030504020204" pitchFamily="34" charset="0"/>
                <a:cs typeface="Open Sans" panose="020B0606030504020204" pitchFamily="34" charset="0"/>
              </a:rPr>
              <a:t>One</a:t>
            </a:r>
            <a:r>
              <a:rPr lang="en-US" sz="2400" dirty="0">
                <a:latin typeface="Open Sans" panose="020B0606030504020204" pitchFamily="34" charset="0"/>
                <a:ea typeface="Open Sans" panose="020B0606030504020204" pitchFamily="34" charset="0"/>
                <a:cs typeface="Open Sans" panose="020B0606030504020204" pitchFamily="34" charset="0"/>
              </a:rPr>
              <a:t> single </a:t>
            </a:r>
            <a:r>
              <a:rPr lang="en-US" sz="2400" b="1" dirty="0">
                <a:latin typeface="Open Sans" panose="020B0606030504020204" pitchFamily="34" charset="0"/>
                <a:ea typeface="Open Sans" panose="020B0606030504020204" pitchFamily="34" charset="0"/>
                <a:cs typeface="Open Sans" panose="020B0606030504020204" pitchFamily="34" charset="0"/>
              </a:rPr>
              <a:t>project</a:t>
            </a:r>
            <a:r>
              <a:rPr lang="en-US" sz="2400" dirty="0">
                <a:latin typeface="Open Sans" panose="020B0606030504020204" pitchFamily="34" charset="0"/>
                <a:ea typeface="Open Sans" panose="020B0606030504020204" pitchFamily="34" charset="0"/>
                <a:cs typeface="Open Sans" panose="020B0606030504020204" pitchFamily="34" charset="0"/>
              </a:rPr>
              <a:t> can address </a:t>
            </a:r>
            <a:r>
              <a:rPr lang="en-US" sz="2400" b="1" dirty="0">
                <a:latin typeface="Open Sans" panose="020B0606030504020204" pitchFamily="34" charset="0"/>
                <a:ea typeface="Open Sans" panose="020B0606030504020204" pitchFamily="34" charset="0"/>
                <a:cs typeface="Open Sans" panose="020B0606030504020204" pitchFamily="34" charset="0"/>
              </a:rPr>
              <a:t>both</a:t>
            </a:r>
            <a:r>
              <a:rPr lang="en-US" sz="2400" dirty="0">
                <a:latin typeface="Open Sans" panose="020B0606030504020204" pitchFamily="34" charset="0"/>
                <a:ea typeface="Open Sans" panose="020B0606030504020204" pitchFamily="34" charset="0"/>
                <a:cs typeface="Open Sans" panose="020B0606030504020204" pitchFamily="34" charset="0"/>
              </a:rPr>
              <a:t> specific </a:t>
            </a:r>
            <a:r>
              <a:rPr lang="en-US" sz="2400" b="1" dirty="0">
                <a:latin typeface="Open Sans" panose="020B0606030504020204" pitchFamily="34" charset="0"/>
                <a:ea typeface="Open Sans" panose="020B0606030504020204" pitchFamily="34" charset="0"/>
                <a:cs typeface="Open Sans" panose="020B0606030504020204" pitchFamily="34" charset="0"/>
              </a:rPr>
              <a:t>objectives</a:t>
            </a:r>
            <a:r>
              <a:rPr lang="en-US" sz="2400" dirty="0">
                <a:latin typeface="Open Sans" panose="020B0606030504020204" pitchFamily="34" charset="0"/>
                <a:ea typeface="Open Sans" panose="020B0606030504020204" pitchFamily="34" charset="0"/>
                <a:cs typeface="Open Sans" panose="020B0606030504020204" pitchFamily="34" charset="0"/>
              </a:rPr>
              <a:t>, combining eligible types of actions of the two. </a:t>
            </a:r>
          </a:p>
          <a:p>
            <a:pPr algn="ctr"/>
            <a:endParaRPr lang="en-US" sz="2400" dirty="0">
              <a:latin typeface="Open Sans" panose="020B0606030504020204" pitchFamily="34" charset="0"/>
              <a:ea typeface="Open Sans" panose="020B0606030504020204" pitchFamily="34" charset="0"/>
              <a:cs typeface="Open Sans" panose="020B0606030504020204" pitchFamily="34" charset="0"/>
            </a:endParaRPr>
          </a:p>
          <a:p>
            <a:pPr algn="ctr"/>
            <a:r>
              <a:rPr lang="en-US" sz="2400" dirty="0">
                <a:latin typeface="Open Sans" panose="020B0606030504020204" pitchFamily="34" charset="0"/>
                <a:ea typeface="Open Sans" panose="020B0606030504020204" pitchFamily="34" charset="0"/>
                <a:cs typeface="Open Sans" panose="020B0606030504020204" pitchFamily="34" charset="0"/>
              </a:rPr>
              <a:t> If that will be the case for your project, </a:t>
            </a:r>
          </a:p>
          <a:p>
            <a:pPr algn="ctr"/>
            <a:r>
              <a:rPr lang="en-US" sz="2400" dirty="0">
                <a:latin typeface="Open Sans" panose="020B0606030504020204" pitchFamily="34" charset="0"/>
                <a:ea typeface="Open Sans" panose="020B0606030504020204" pitchFamily="34" charset="0"/>
                <a:cs typeface="Open Sans" panose="020B0606030504020204" pitchFamily="34" charset="0"/>
              </a:rPr>
              <a:t>please </a:t>
            </a:r>
            <a:r>
              <a:rPr lang="en-US" sz="2400" b="1" dirty="0">
                <a:latin typeface="Open Sans" panose="020B0606030504020204" pitchFamily="34" charset="0"/>
                <a:ea typeface="Open Sans" panose="020B0606030504020204" pitchFamily="34" charset="0"/>
                <a:cs typeface="Open Sans" panose="020B0606030504020204" pitchFamily="34" charset="0"/>
              </a:rPr>
              <a:t>mention that clearly </a:t>
            </a:r>
            <a:r>
              <a:rPr lang="en-US" sz="2400" dirty="0">
                <a:latin typeface="Open Sans" panose="020B0606030504020204" pitchFamily="34" charset="0"/>
                <a:ea typeface="Open Sans" panose="020B0606030504020204" pitchFamily="34" charset="0"/>
                <a:cs typeface="Open Sans" panose="020B0606030504020204" pitchFamily="34" charset="0"/>
              </a:rPr>
              <a:t>in all the relevant sections of the concept note (III.1, III.5, III.6, III.7).</a:t>
            </a:r>
          </a:p>
        </p:txBody>
      </p:sp>
    </p:spTree>
    <p:extLst>
      <p:ext uri="{BB962C8B-B14F-4D97-AF65-F5344CB8AC3E}">
        <p14:creationId xmlns:p14="http://schemas.microsoft.com/office/powerpoint/2010/main" val="26733306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10033</TotalTime>
  <Words>1868</Words>
  <Application>Microsoft Office PowerPoint</Application>
  <PresentationFormat>On-screen Show (4:3)</PresentationFormat>
  <Paragraphs>179</Paragraphs>
  <Slides>20</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Calibri</vt:lpstr>
      <vt:lpstr>Montserrat</vt:lpstr>
      <vt:lpstr>Myriad Pro</vt:lpstr>
      <vt:lpstr>Open Sans</vt:lpstr>
      <vt:lpstr>Times New Roman</vt:lpstr>
      <vt:lpstr>Trebuchet MS</vt:lpstr>
      <vt:lpstr>Wingdings</vt:lpstr>
      <vt:lpstr>Office Theme</vt:lpstr>
      <vt:lpstr>PowerPoint Presentation</vt:lpstr>
      <vt:lpstr>Programme area:</vt:lpstr>
      <vt:lpstr>2nd Call for proposals financial allocation</vt:lpstr>
      <vt:lpstr>Eligibility of applicants</vt:lpstr>
      <vt:lpstr>Eligibility of applicants</vt:lpstr>
      <vt:lpstr>Eligibility of applicants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Project application</vt:lpstr>
      <vt:lpstr>Project application</vt:lpstr>
      <vt:lpstr>Project application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 Bardos</dc:creator>
  <cp:lastModifiedBy>Carmen-Dana, Stojanovic</cp:lastModifiedBy>
  <cp:revision>391</cp:revision>
  <cp:lastPrinted>2016-09-28T11:51:08Z</cp:lastPrinted>
  <dcterms:created xsi:type="dcterms:W3CDTF">2015-10-27T11:54:26Z</dcterms:created>
  <dcterms:modified xsi:type="dcterms:W3CDTF">2025-01-15T13:55:49Z</dcterms:modified>
</cp:coreProperties>
</file>