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340" r:id="rId3"/>
    <p:sldId id="341" r:id="rId4"/>
    <p:sldId id="329" r:id="rId5"/>
    <p:sldId id="330" r:id="rId6"/>
    <p:sldId id="331" r:id="rId7"/>
    <p:sldId id="332" r:id="rId8"/>
    <p:sldId id="339" r:id="rId9"/>
    <p:sldId id="333" r:id="rId10"/>
    <p:sldId id="334" r:id="rId11"/>
    <p:sldId id="335" r:id="rId12"/>
    <p:sldId id="336" r:id="rId13"/>
    <p:sldId id="337" r:id="rId14"/>
    <p:sldId id="338" r:id="rId15"/>
    <p:sldId id="342" r:id="rId16"/>
    <p:sldId id="344" r:id="rId17"/>
    <p:sldId id="343" r:id="rId18"/>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 Bardos" initials="DB" lastIdx="1" clrIdx="0">
    <p:extLst>
      <p:ext uri="{19B8F6BF-5375-455C-9EA6-DF929625EA0E}">
        <p15:presenceInfo xmlns:p15="http://schemas.microsoft.com/office/powerpoint/2012/main" userId="24574bc53b4a816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5C57"/>
    <a:srgbClr val="9ACA3C"/>
    <a:srgbClr val="FFED00"/>
    <a:srgbClr val="0E6EB6"/>
    <a:srgbClr val="FFCC00"/>
    <a:srgbClr val="034B77"/>
    <a:srgbClr val="003399"/>
    <a:srgbClr val="F2F2F2"/>
    <a:srgbClr val="FFFFFF"/>
    <a:srgbClr val="C6D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96" autoAdjust="0"/>
  </p:normalViewPr>
  <p:slideViewPr>
    <p:cSldViewPr>
      <p:cViewPr varScale="1">
        <p:scale>
          <a:sx n="122" d="100"/>
          <a:sy n="122" d="100"/>
        </p:scale>
        <p:origin x="120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288" y="48"/>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r>
              <a:rPr lang="en-US" dirty="0"/>
              <a:t>10 </a:t>
            </a:r>
            <a:r>
              <a:rPr lang="en-US" dirty="0" err="1"/>
              <a:t>noiembrie</a:t>
            </a:r>
            <a:r>
              <a:rPr lang="en-US" dirty="0"/>
              <a:t> 2015 - </a:t>
            </a:r>
            <a:r>
              <a:rPr lang="en-US" dirty="0" err="1"/>
              <a:t>Timșoara</a:t>
            </a:r>
            <a:r>
              <a:rPr lang="en-US" dirty="0"/>
              <a:t>, România </a:t>
            </a:r>
            <a:endParaRPr lang="en-GB" dirty="0"/>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BAE9CF8E-B6FD-4E7E-B005-17AE2D79B924}" type="slidenum">
              <a:rPr lang="en-GB" smtClean="0"/>
              <a:t>‹#›</a:t>
            </a:fld>
            <a:endParaRPr lang="en-GB"/>
          </a:p>
        </p:txBody>
      </p:sp>
    </p:spTree>
    <p:extLst>
      <p:ext uri="{BB962C8B-B14F-4D97-AF65-F5344CB8AC3E}">
        <p14:creationId xmlns:p14="http://schemas.microsoft.com/office/powerpoint/2010/main" val="363626262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r>
              <a:rPr lang="en-US" dirty="0"/>
              <a:t>10 </a:t>
            </a:r>
            <a:r>
              <a:rPr lang="en-US" dirty="0" err="1"/>
              <a:t>noiembrie</a:t>
            </a:r>
            <a:r>
              <a:rPr lang="en-US" dirty="0"/>
              <a:t> 2015 - </a:t>
            </a:r>
            <a:r>
              <a:rPr lang="en-US" dirty="0" err="1"/>
              <a:t>Timșoara</a:t>
            </a:r>
            <a:r>
              <a:rPr lang="en-US" dirty="0"/>
              <a:t>, România </a:t>
            </a:r>
            <a:endParaRPr lang="en-GB"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ADB6302-ED48-4C53-A492-7C0FE8F888F0}" type="slidenum">
              <a:rPr lang="en-GB" smtClean="0"/>
              <a:t>‹#›</a:t>
            </a:fld>
            <a:endParaRPr lang="en-GB"/>
          </a:p>
        </p:txBody>
      </p:sp>
    </p:spTree>
    <p:extLst>
      <p:ext uri="{BB962C8B-B14F-4D97-AF65-F5344CB8AC3E}">
        <p14:creationId xmlns:p14="http://schemas.microsoft.com/office/powerpoint/2010/main" val="19399321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ADB6302-ED48-4C53-A492-7C0FE8F888F0}" type="slidenum">
              <a:rPr lang="en-GB" smtClean="0"/>
              <a:t>1</a:t>
            </a:fld>
            <a:endParaRPr lang="en-GB" dirty="0"/>
          </a:p>
        </p:txBody>
      </p:sp>
      <p:sp>
        <p:nvSpPr>
          <p:cNvPr id="5" name="Date Placeholder 4"/>
          <p:cNvSpPr>
            <a:spLocks noGrp="1"/>
          </p:cNvSpPr>
          <p:nvPr>
            <p:ph type="dt" idx="11"/>
          </p:nvPr>
        </p:nvSpPr>
        <p:spPr/>
        <p:txBody>
          <a:bodyPr/>
          <a:lstStyle/>
          <a:p>
            <a:r>
              <a:rPr lang="en-US" dirty="0"/>
              <a:t>10 </a:t>
            </a:r>
            <a:r>
              <a:rPr lang="en-US" dirty="0" err="1"/>
              <a:t>noiembrie</a:t>
            </a:r>
            <a:r>
              <a:rPr lang="en-US" dirty="0"/>
              <a:t> 2015 - </a:t>
            </a:r>
            <a:r>
              <a:rPr lang="en-US" dirty="0" err="1"/>
              <a:t>Timșoara</a:t>
            </a:r>
            <a:r>
              <a:rPr lang="en-US" dirty="0"/>
              <a:t>, România </a:t>
            </a:r>
            <a:endParaRPr lang="en-GB" dirty="0"/>
          </a:p>
        </p:txBody>
      </p:sp>
    </p:spTree>
    <p:extLst>
      <p:ext uri="{BB962C8B-B14F-4D97-AF65-F5344CB8AC3E}">
        <p14:creationId xmlns:p14="http://schemas.microsoft.com/office/powerpoint/2010/main" val="2452438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8" name="Picture 7">
            <a:extLst>
              <a:ext uri="{FF2B5EF4-FFF2-40B4-BE49-F238E27FC236}">
                <a16:creationId xmlns:a16="http://schemas.microsoft.com/office/drawing/2014/main" id="{F249A57C-B8C3-30B3-95AD-BA4F8518E0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83768" y="332656"/>
            <a:ext cx="4405383" cy="1323934"/>
          </a:xfrm>
          <a:prstGeom prst="rect">
            <a:avLst/>
          </a:prstGeom>
        </p:spPr>
      </p:pic>
    </p:spTree>
    <p:extLst>
      <p:ext uri="{BB962C8B-B14F-4D97-AF65-F5344CB8AC3E}">
        <p14:creationId xmlns:p14="http://schemas.microsoft.com/office/powerpoint/2010/main" val="190241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
        <p:nvSpPr>
          <p:cNvPr id="8" name="Rectangle 7">
            <a:extLst>
              <a:ext uri="{FF2B5EF4-FFF2-40B4-BE49-F238E27FC236}">
                <a16:creationId xmlns:a16="http://schemas.microsoft.com/office/drawing/2014/main" id="{7BFC794C-F8AA-D356-5839-F90649E980C4}"/>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0542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7" name="Rectangle 6">
            <a:extLst>
              <a:ext uri="{FF2B5EF4-FFF2-40B4-BE49-F238E27FC236}">
                <a16:creationId xmlns:a16="http://schemas.microsoft.com/office/drawing/2014/main" id="{3232B7BD-E91A-E6C9-1219-9050655E3BCC}"/>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405755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7" name="Rectangle 6">
            <a:extLst>
              <a:ext uri="{FF2B5EF4-FFF2-40B4-BE49-F238E27FC236}">
                <a16:creationId xmlns:a16="http://schemas.microsoft.com/office/drawing/2014/main" id="{EA2B2C96-3F6C-8247-6C05-198BADAFF775}"/>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6449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16016" y="332656"/>
            <a:ext cx="4176464" cy="1008111"/>
          </a:xfr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9" name="Rectangle 8"/>
          <p:cNvSpPr/>
          <p:nvPr userDrawn="1"/>
        </p:nvSpPr>
        <p:spPr>
          <a:xfrm>
            <a:off x="3373" y="6453336"/>
            <a:ext cx="9144000" cy="4046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11" name="Picture 10">
            <a:extLst>
              <a:ext uri="{FF2B5EF4-FFF2-40B4-BE49-F238E27FC236}">
                <a16:creationId xmlns:a16="http://schemas.microsoft.com/office/drawing/2014/main" id="{44249C11-6C55-2163-44EB-D678B83AF4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9533" y="175037"/>
            <a:ext cx="3016323" cy="906485"/>
          </a:xfrm>
          <a:prstGeom prst="rect">
            <a:avLst/>
          </a:prstGeom>
        </p:spPr>
      </p:pic>
    </p:spTree>
    <p:extLst>
      <p:ext uri="{BB962C8B-B14F-4D97-AF65-F5344CB8AC3E}">
        <p14:creationId xmlns:p14="http://schemas.microsoft.com/office/powerpoint/2010/main" val="2906900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solidFill>
            <a:srgbClr val="9FAEE5"/>
          </a:solidFill>
          <a:ln>
            <a:solidFill>
              <a:srgbClr val="C6D9F1"/>
            </a:solidFill>
          </a:ln>
        </p:spPr>
        <p:txBody>
          <a:bodyPr/>
          <a:lstStyle>
            <a:lvl1pPr>
              <a:defRPr sz="2800">
                <a:latin typeface="Open Sans" pitchFamily="34" charset="0"/>
                <a:ea typeface="Open Sans" pitchFamily="34" charset="0"/>
                <a:cs typeface="Open Sans" pitchFamily="34" charset="0"/>
              </a:defRPr>
            </a:lvl1pPr>
            <a:lvl2pPr>
              <a:defRPr sz="2400">
                <a:latin typeface="Open Sans" pitchFamily="34" charset="0"/>
                <a:ea typeface="Open Sans" pitchFamily="34" charset="0"/>
                <a:cs typeface="Open Sans" pitchFamily="34" charset="0"/>
              </a:defRPr>
            </a:lvl2pPr>
            <a:lvl3pPr>
              <a:defRPr sz="2000">
                <a:latin typeface="Open Sans" pitchFamily="34" charset="0"/>
                <a:ea typeface="Open Sans" pitchFamily="34" charset="0"/>
                <a:cs typeface="Open Sans" pitchFamily="34" charset="0"/>
              </a:defRPr>
            </a:lvl3pPr>
            <a:lvl4pPr>
              <a:defRPr sz="1800">
                <a:latin typeface="Open Sans" pitchFamily="34" charset="0"/>
                <a:ea typeface="Open Sans" pitchFamily="34" charset="0"/>
                <a:cs typeface="Open Sans" pitchFamily="34" charset="0"/>
              </a:defRPr>
            </a:lvl4pPr>
            <a:lvl5pPr>
              <a:defRPr sz="1800">
                <a:latin typeface="Open Sans" pitchFamily="34" charset="0"/>
                <a:ea typeface="Open Sans" pitchFamily="34" charset="0"/>
                <a:cs typeface="Open Sans"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600200"/>
            <a:ext cx="4038600" cy="4525963"/>
          </a:xfrm>
          <a:ln>
            <a:solidFill>
              <a:srgbClr val="0070C0"/>
            </a:solidFill>
          </a:ln>
        </p:spPr>
        <p:txBody>
          <a:bodyPr/>
          <a:lstStyle>
            <a:lvl1pPr>
              <a:defRPr sz="2800">
                <a:latin typeface="Open Sans" pitchFamily="34" charset="0"/>
                <a:ea typeface="Open Sans" pitchFamily="34" charset="0"/>
                <a:cs typeface="Open Sans" pitchFamily="34" charset="0"/>
              </a:defRPr>
            </a:lvl1pPr>
            <a:lvl2pPr>
              <a:defRPr sz="2400">
                <a:latin typeface="Open Sans" pitchFamily="34" charset="0"/>
                <a:ea typeface="Open Sans" pitchFamily="34" charset="0"/>
                <a:cs typeface="Open Sans" pitchFamily="34" charset="0"/>
              </a:defRPr>
            </a:lvl2pPr>
            <a:lvl3pPr>
              <a:defRPr sz="2000">
                <a:latin typeface="Open Sans" pitchFamily="34" charset="0"/>
                <a:ea typeface="Open Sans" pitchFamily="34" charset="0"/>
                <a:cs typeface="Open Sans" pitchFamily="34" charset="0"/>
              </a:defRPr>
            </a:lvl3pPr>
            <a:lvl4pPr>
              <a:defRPr sz="1800">
                <a:latin typeface="Open Sans" pitchFamily="34" charset="0"/>
                <a:ea typeface="Open Sans" pitchFamily="34" charset="0"/>
                <a:cs typeface="Open Sans" pitchFamily="34" charset="0"/>
              </a:defRPr>
            </a:lvl4pPr>
            <a:lvl5pPr>
              <a:defRPr sz="1800">
                <a:latin typeface="Open Sans" pitchFamily="34" charset="0"/>
                <a:ea typeface="Open Sans" pitchFamily="34" charset="0"/>
                <a:cs typeface="Open Sans"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
        <p:nvSpPr>
          <p:cNvPr id="10" name="Title 1"/>
          <p:cNvSpPr>
            <a:spLocks noGrp="1"/>
          </p:cNvSpPr>
          <p:nvPr>
            <p:ph type="title"/>
          </p:nvPr>
        </p:nvSpPr>
        <p:spPr>
          <a:xfrm>
            <a:off x="4716016" y="332656"/>
            <a:ext cx="4176464" cy="1008111"/>
          </a:xfr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pic>
        <p:nvPicPr>
          <p:cNvPr id="12" name="Picture 11">
            <a:extLst>
              <a:ext uri="{FF2B5EF4-FFF2-40B4-BE49-F238E27FC236}">
                <a16:creationId xmlns:a16="http://schemas.microsoft.com/office/drawing/2014/main" id="{3882375E-7E4C-CB22-2E8A-83C4C8779F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169750"/>
            <a:ext cx="2952328" cy="887253"/>
          </a:xfrm>
          <a:prstGeom prst="rect">
            <a:avLst/>
          </a:prstGeom>
        </p:spPr>
      </p:pic>
      <p:sp>
        <p:nvSpPr>
          <p:cNvPr id="2" name="Rectangle 1">
            <a:extLst>
              <a:ext uri="{FF2B5EF4-FFF2-40B4-BE49-F238E27FC236}">
                <a16:creationId xmlns:a16="http://schemas.microsoft.com/office/drawing/2014/main" id="{098D60CD-B8D1-ADEB-82B7-4B334D0E3352}"/>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93130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210" y="1268760"/>
            <a:ext cx="8444270" cy="699896"/>
          </a:xfrm>
        </p:spPr>
        <p:txBody>
          <a:bodyPr>
            <a:noAutofit/>
          </a:bodyPr>
          <a:lstStyle>
            <a:lvl1pPr algn="l">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57200" y="1988840"/>
            <a:ext cx="8435280" cy="37052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9" name="Picture 8">
            <a:extLst>
              <a:ext uri="{FF2B5EF4-FFF2-40B4-BE49-F238E27FC236}">
                <a16:creationId xmlns:a16="http://schemas.microsoft.com/office/drawing/2014/main" id="{75D5829F-BEC7-5785-596B-773E9911DCF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1" y="167817"/>
            <a:ext cx="3024336" cy="908893"/>
          </a:xfrm>
          <a:prstGeom prst="rect">
            <a:avLst/>
          </a:prstGeom>
        </p:spPr>
      </p:pic>
      <p:sp>
        <p:nvSpPr>
          <p:cNvPr id="7" name="Rectangle 6">
            <a:extLst>
              <a:ext uri="{FF2B5EF4-FFF2-40B4-BE49-F238E27FC236}">
                <a16:creationId xmlns:a16="http://schemas.microsoft.com/office/drawing/2014/main" id="{6398FB6C-836F-C3FE-F8F8-F6266C99399D}"/>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71743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7" name="Rectangle 6">
            <a:extLst>
              <a:ext uri="{FF2B5EF4-FFF2-40B4-BE49-F238E27FC236}">
                <a16:creationId xmlns:a16="http://schemas.microsoft.com/office/drawing/2014/main" id="{9FB7DB8F-1B55-E5AE-EE8C-5EC731F78371}"/>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66481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3CABC3-9D28-444B-BE45-45801AB4A9D9}" type="slidenum">
              <a:rPr lang="en-GB" smtClean="0"/>
              <a:t>‹#›</a:t>
            </a:fld>
            <a:endParaRPr lang="en-GB"/>
          </a:p>
        </p:txBody>
      </p:sp>
      <p:sp>
        <p:nvSpPr>
          <p:cNvPr id="10" name="Rectangle 9">
            <a:extLst>
              <a:ext uri="{FF2B5EF4-FFF2-40B4-BE49-F238E27FC236}">
                <a16:creationId xmlns:a16="http://schemas.microsoft.com/office/drawing/2014/main" id="{DF946454-FE3D-D9A1-7933-C03FF11944E9}"/>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93165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3CABC3-9D28-444B-BE45-45801AB4A9D9}" type="slidenum">
              <a:rPr lang="en-GB" smtClean="0"/>
              <a:t>‹#›</a:t>
            </a:fld>
            <a:endParaRPr lang="en-GB"/>
          </a:p>
        </p:txBody>
      </p:sp>
      <p:sp>
        <p:nvSpPr>
          <p:cNvPr id="6" name="Rectangle 5">
            <a:extLst>
              <a:ext uri="{FF2B5EF4-FFF2-40B4-BE49-F238E27FC236}">
                <a16:creationId xmlns:a16="http://schemas.microsoft.com/office/drawing/2014/main" id="{C48769C3-90E5-5811-5C79-0C3BEC6AAAF8}"/>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173661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3CABC3-9D28-444B-BE45-45801AB4A9D9}" type="slidenum">
              <a:rPr lang="en-GB" smtClean="0"/>
              <a:t>‹#›</a:t>
            </a:fld>
            <a:endParaRPr lang="en-GB"/>
          </a:p>
        </p:txBody>
      </p:sp>
      <p:sp>
        <p:nvSpPr>
          <p:cNvPr id="5" name="Rectangle 4">
            <a:extLst>
              <a:ext uri="{FF2B5EF4-FFF2-40B4-BE49-F238E27FC236}">
                <a16:creationId xmlns:a16="http://schemas.microsoft.com/office/drawing/2014/main" id="{12EC85F4-1C9D-43C4-50FA-57FA56E698FE}"/>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33664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
        <p:nvSpPr>
          <p:cNvPr id="8" name="Rectangle 7">
            <a:extLst>
              <a:ext uri="{FF2B5EF4-FFF2-40B4-BE49-F238E27FC236}">
                <a16:creationId xmlns:a16="http://schemas.microsoft.com/office/drawing/2014/main" id="{507110AF-6E91-0AB2-2832-D6CF485EEA77}"/>
              </a:ext>
            </a:extLst>
          </p:cNvPr>
          <p:cNvSpPr/>
          <p:nvPr userDrawn="1"/>
        </p:nvSpPr>
        <p:spPr>
          <a:xfrm>
            <a:off x="3373" y="6721475"/>
            <a:ext cx="9144000" cy="136524"/>
          </a:xfrm>
          <a:prstGeom prst="rect">
            <a:avLst/>
          </a:prstGeom>
          <a:solidFill>
            <a:srgbClr val="9ACA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21506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CABC3-9D28-444B-BE45-45801AB4A9D9}" type="slidenum">
              <a:rPr lang="en-GB" smtClean="0"/>
              <a:t>‹#›</a:t>
            </a:fld>
            <a:endParaRPr lang="en-GB"/>
          </a:p>
        </p:txBody>
      </p:sp>
    </p:spTree>
    <p:extLst>
      <p:ext uri="{BB962C8B-B14F-4D97-AF65-F5344CB8AC3E}">
        <p14:creationId xmlns:p14="http://schemas.microsoft.com/office/powerpoint/2010/main" val="409018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51"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keep.eu/"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helpdesk@brct-timisoara.ro" TargetMode="Externa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hyperlink" Target="mailto:vasilija.stanic@mei.gov.rs" TargetMode="External"/><Relationship Id="rId5" Type="http://schemas.openxmlformats.org/officeDocument/2006/relationships/hyperlink" Target="mailto:stana.babic@mei.gov.rs" TargetMode="External"/><Relationship Id="rId4" Type="http://schemas.openxmlformats.org/officeDocument/2006/relationships/hyperlink" Target="mailto:ipacbc@brct-timisoara.ro"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6381328"/>
            <a:ext cx="9144000" cy="0"/>
          </a:xfrm>
          <a:prstGeom prst="line">
            <a:avLst/>
          </a:prstGeom>
          <a:ln w="12700">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
        <p:nvSpPr>
          <p:cNvPr id="8" name="Subtitle 17"/>
          <p:cNvSpPr txBox="1">
            <a:spLocks/>
          </p:cNvSpPr>
          <p:nvPr/>
        </p:nvSpPr>
        <p:spPr>
          <a:xfrm>
            <a:off x="0" y="1955605"/>
            <a:ext cx="9144000" cy="1152129"/>
          </a:xfrm>
          <a:prstGeom prst="rect">
            <a:avLst/>
          </a:prstGeom>
          <a:gradFill flip="none" rotWithShape="1">
            <a:gsLst>
              <a:gs pos="90000">
                <a:srgbClr val="034B77"/>
              </a:gs>
              <a:gs pos="40000">
                <a:srgbClr val="3471B8"/>
              </a:gs>
            </a:gsLst>
            <a:lin ang="2400000" scaled="0"/>
            <a:tileRect/>
          </a:gradFill>
          <a:ln>
            <a:noFill/>
          </a:ln>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10000"/>
              </a:lnSpc>
            </a:pPr>
            <a:r>
              <a:rPr lang="it-IT" sz="2400" b="1" dirty="0">
                <a:solidFill>
                  <a:srgbClr val="FFFFFF"/>
                </a:solidFill>
              </a:rPr>
              <a:t>Interreg IPA </a:t>
            </a:r>
            <a:endParaRPr lang="ro-RO" sz="2400" b="1" dirty="0">
              <a:solidFill>
                <a:srgbClr val="FFFFFF"/>
              </a:solidFill>
            </a:endParaRPr>
          </a:p>
          <a:p>
            <a:pPr>
              <a:lnSpc>
                <a:spcPct val="110000"/>
              </a:lnSpc>
            </a:pPr>
            <a:r>
              <a:rPr lang="it-IT" sz="2400" b="1" dirty="0">
                <a:solidFill>
                  <a:srgbClr val="FFFFFF"/>
                </a:solidFill>
              </a:rPr>
              <a:t>Romania</a:t>
            </a:r>
            <a:r>
              <a:rPr lang="ro-RO" sz="2400" b="1" dirty="0">
                <a:solidFill>
                  <a:srgbClr val="FFFFFF"/>
                </a:solidFill>
              </a:rPr>
              <a:t>-</a:t>
            </a:r>
            <a:r>
              <a:rPr lang="it-IT" sz="2400" b="1" dirty="0">
                <a:solidFill>
                  <a:srgbClr val="FFFFFF"/>
                </a:solidFill>
              </a:rPr>
              <a:t>Serbia</a:t>
            </a:r>
            <a:r>
              <a:rPr lang="ro-RO" sz="2400" b="1" dirty="0">
                <a:solidFill>
                  <a:srgbClr val="FFFFFF"/>
                </a:solidFill>
              </a:rPr>
              <a:t> Programme</a:t>
            </a:r>
          </a:p>
        </p:txBody>
      </p:sp>
      <p:pic>
        <p:nvPicPr>
          <p:cNvPr id="10" name="Picture 9">
            <a:extLst>
              <a:ext uri="{FF2B5EF4-FFF2-40B4-BE49-F238E27FC236}">
                <a16:creationId xmlns:a16="http://schemas.microsoft.com/office/drawing/2014/main" id="{C2ABF2B8-9EFA-3919-C075-30C2E9847E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4251" y="5159974"/>
            <a:ext cx="891562" cy="891562"/>
          </a:xfrm>
          <a:prstGeom prst="rect">
            <a:avLst/>
          </a:prstGeom>
        </p:spPr>
      </p:pic>
      <p:sp>
        <p:nvSpPr>
          <p:cNvPr id="18" name="TextBox 17">
            <a:extLst>
              <a:ext uri="{FF2B5EF4-FFF2-40B4-BE49-F238E27FC236}">
                <a16:creationId xmlns:a16="http://schemas.microsoft.com/office/drawing/2014/main" id="{0D3DB5B1-BA25-75B6-E035-ECECCD8B27AF}"/>
              </a:ext>
            </a:extLst>
          </p:cNvPr>
          <p:cNvSpPr txBox="1"/>
          <p:nvPr/>
        </p:nvSpPr>
        <p:spPr>
          <a:xfrm>
            <a:off x="3851920" y="6024977"/>
            <a:ext cx="2016224" cy="412036"/>
          </a:xfrm>
          <a:prstGeom prst="rect">
            <a:avLst/>
          </a:prstGeom>
          <a:noFill/>
        </p:spPr>
        <p:txBody>
          <a:bodyPr wrap="square">
            <a:spAutoFit/>
          </a:bodyPr>
          <a:lstStyle/>
          <a:p>
            <a:pPr algn="ctr"/>
            <a:r>
              <a:rPr lang="en-GB" sz="1000" dirty="0">
                <a:effectLst/>
                <a:latin typeface="Open Sans" panose="020B0606030504020204" pitchFamily="34" charset="0"/>
                <a:ea typeface="Open Sans" panose="020B0606030504020204" pitchFamily="34" charset="0"/>
                <a:cs typeface="Open Sans" panose="020B0606030504020204" pitchFamily="34" charset="0"/>
              </a:rPr>
              <a:t>A greener</a:t>
            </a:r>
            <a:r>
              <a:rPr lang="ro-RO" sz="1000" dirty="0">
                <a:effectLst/>
                <a:latin typeface="Open Sans" panose="020B0606030504020204" pitchFamily="34" charset="0"/>
                <a:ea typeface="Open Sans" panose="020B0606030504020204" pitchFamily="34" charset="0"/>
                <a:cs typeface="Open Sans" panose="020B0606030504020204" pitchFamily="34" charset="0"/>
              </a:rPr>
              <a:t>,</a:t>
            </a:r>
          </a:p>
          <a:p>
            <a:pPr algn="ctr">
              <a:lnSpc>
                <a:spcPct val="115000"/>
              </a:lnSpc>
            </a:pPr>
            <a:r>
              <a:rPr lang="en-GB" sz="1000" dirty="0">
                <a:effectLst/>
                <a:latin typeface="Open Sans" panose="020B0606030504020204" pitchFamily="34" charset="0"/>
                <a:ea typeface="Open Sans" panose="020B0606030504020204" pitchFamily="34" charset="0"/>
                <a:cs typeface="Open Sans" panose="020B0606030504020204" pitchFamily="34" charset="0"/>
              </a:rPr>
              <a:t> low carbon Europe</a:t>
            </a:r>
          </a:p>
        </p:txBody>
      </p:sp>
      <p:sp>
        <p:nvSpPr>
          <p:cNvPr id="11" name="Title 1">
            <a:extLst>
              <a:ext uri="{FF2B5EF4-FFF2-40B4-BE49-F238E27FC236}">
                <a16:creationId xmlns:a16="http://schemas.microsoft.com/office/drawing/2014/main" id="{45FAD5ED-ABEF-5F8F-7E6E-5F281434BBB6}"/>
              </a:ext>
            </a:extLst>
          </p:cNvPr>
          <p:cNvSpPr txBox="1">
            <a:spLocks/>
          </p:cNvSpPr>
          <p:nvPr/>
        </p:nvSpPr>
        <p:spPr>
          <a:xfrm>
            <a:off x="1259632" y="3789040"/>
            <a:ext cx="7200800" cy="1080120"/>
          </a:xfrm>
          <a:prstGeom prst="rect">
            <a:avLst/>
          </a:prstGeom>
          <a:solidFill>
            <a:schemeClr val="bg1"/>
          </a:solidFill>
        </p:spPr>
        <p:txBody>
          <a:bodyPr vert="horz" lIns="91440" tIns="45720" rIns="91440" bIns="45720" rtlCol="0" anchor="ctr">
            <a:normAutofit/>
          </a:bodyPr>
          <a:lstStyle>
            <a:lvl1pPr algn="ctr" defTabSz="914400" rtl="0" eaLnBrk="1" latinLnBrk="0" hangingPunct="1">
              <a:spcBef>
                <a:spcPct val="0"/>
              </a:spcBef>
              <a:buNone/>
              <a:defRPr sz="4400" b="1"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solidFill>
                  <a:sysClr val="windowText" lastClr="000000"/>
                </a:solidFill>
              </a:rPr>
              <a:t>Concept Note</a:t>
            </a:r>
          </a:p>
        </p:txBody>
      </p:sp>
      <p:sp>
        <p:nvSpPr>
          <p:cNvPr id="2" name="TextBox 1">
            <a:extLst>
              <a:ext uri="{FF2B5EF4-FFF2-40B4-BE49-F238E27FC236}">
                <a16:creationId xmlns:a16="http://schemas.microsoft.com/office/drawing/2014/main" id="{1F06441F-4256-79ED-27CC-CC89FD566575}"/>
              </a:ext>
            </a:extLst>
          </p:cNvPr>
          <p:cNvSpPr txBox="1"/>
          <p:nvPr/>
        </p:nvSpPr>
        <p:spPr>
          <a:xfrm>
            <a:off x="0" y="3107734"/>
            <a:ext cx="9144000" cy="390492"/>
          </a:xfrm>
          <a:prstGeom prst="rect">
            <a:avLst/>
          </a:prstGeom>
          <a:solidFill>
            <a:srgbClr val="9ACA3C"/>
          </a:solidFill>
        </p:spPr>
        <p:txBody>
          <a:bodyPr wrap="square">
            <a:spAutoFit/>
          </a:bodyPr>
          <a:lstStyle/>
          <a:p>
            <a:pPr algn="ctr">
              <a:lnSpc>
                <a:spcPct val="115000"/>
              </a:lnSpc>
              <a:spcAft>
                <a:spcPts val="1000"/>
              </a:spcAft>
            </a:pPr>
            <a:r>
              <a:rPr lang="ro-RO" sz="1800" b="1" dirty="0">
                <a:effectLst/>
                <a:latin typeface="Open Sans" panose="020B0606030504020204" pitchFamily="34" charset="0"/>
                <a:ea typeface="Open Sans" panose="020B0606030504020204" pitchFamily="34" charset="0"/>
                <a:cs typeface="Open Sans" panose="020B0606030504020204" pitchFamily="34" charset="0"/>
              </a:rPr>
              <a:t>2</a:t>
            </a:r>
            <a:r>
              <a:rPr lang="ro-RO" sz="1800" b="1" baseline="30000" dirty="0">
                <a:effectLst/>
                <a:latin typeface="Open Sans" panose="020B0606030504020204" pitchFamily="34" charset="0"/>
                <a:ea typeface="Open Sans" panose="020B0606030504020204" pitchFamily="34" charset="0"/>
                <a:cs typeface="Open Sans" panose="020B0606030504020204" pitchFamily="34" charset="0"/>
              </a:rPr>
              <a:t>nd</a:t>
            </a:r>
            <a:r>
              <a:rPr lang="ro-RO" sz="1800" b="1" dirty="0">
                <a:effectLst/>
                <a:latin typeface="Open Sans" panose="020B0606030504020204" pitchFamily="34" charset="0"/>
                <a:ea typeface="Open Sans" panose="020B0606030504020204" pitchFamily="34" charset="0"/>
                <a:cs typeface="Open Sans" panose="020B0606030504020204" pitchFamily="34" charset="0"/>
              </a:rPr>
              <a:t> Call for proposals</a:t>
            </a:r>
            <a:endParaRPr lang="en-GB" sz="1600" b="1" dirty="0">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2881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139952" y="188640"/>
            <a:ext cx="4752528" cy="953756"/>
          </a:xfrm>
        </p:spPr>
        <p:txBody>
          <a:bodyPr/>
          <a:lstStyle/>
          <a:p>
            <a:r>
              <a:rPr lang="en-GB" sz="2600" dirty="0">
                <a:solidFill>
                  <a:schemeClr val="tx1"/>
                </a:solidFill>
              </a:rPr>
              <a:t>III. PROJECT DESCRIPTION </a:t>
            </a:r>
          </a:p>
        </p:txBody>
      </p:sp>
      <p:graphicFrame>
        <p:nvGraphicFramePr>
          <p:cNvPr id="4" name="Table 3"/>
          <p:cNvGraphicFramePr>
            <a:graphicFrameLocks noGrp="1"/>
          </p:cNvGraphicFramePr>
          <p:nvPr>
            <p:extLst>
              <p:ext uri="{D42A27DB-BD31-4B8C-83A1-F6EECF244321}">
                <p14:modId xmlns:p14="http://schemas.microsoft.com/office/powerpoint/2010/main" val="2811216838"/>
              </p:ext>
            </p:extLst>
          </p:nvPr>
        </p:nvGraphicFramePr>
        <p:xfrm>
          <a:off x="395536" y="1988840"/>
          <a:ext cx="8280920" cy="3733800"/>
        </p:xfrm>
        <a:graphic>
          <a:graphicData uri="http://schemas.openxmlformats.org/drawingml/2006/table">
            <a:tbl>
              <a:tblPr firstRow="1" firstCol="1" bandRow="1">
                <a:tableStyleId>{5C22544A-7EE6-4342-B048-85BDC9FD1C3A}</a:tableStyleId>
              </a:tblPr>
              <a:tblGrid>
                <a:gridCol w="8280920">
                  <a:extLst>
                    <a:ext uri="{9D8B030D-6E8A-4147-A177-3AD203B41FA5}">
                      <a16:colId xmlns:a16="http://schemas.microsoft.com/office/drawing/2014/main" val="20000"/>
                    </a:ext>
                  </a:extLst>
                </a:gridCol>
              </a:tblGrid>
              <a:tr h="0">
                <a:tc>
                  <a:txBody>
                    <a:bodyPr/>
                    <a:lstStyle/>
                    <a:p>
                      <a:pPr marL="0" marR="0" algn="just">
                        <a:spcBef>
                          <a:spcPts val="0"/>
                        </a:spcBef>
                        <a:spcAft>
                          <a:spcPts val="0"/>
                        </a:spcAft>
                      </a:pPr>
                      <a:r>
                        <a:rPr lang="en-GB" sz="1800" dirty="0">
                          <a:effectLst/>
                        </a:rPr>
                        <a:t>III.7.  PROJECT'S RESULTS </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&lt;What do you expect to change because of the activities you plan to implement and the outputs you plan to deliver? </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For each result, please specify: the title, the programme result indicator to which it contributes, the target value (the number of solutions estimated to be taken-up or up-scaled by other organisations until the end of a 1-year period after project implementation), a short description of each result &gt;</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Result 1:</a:t>
                      </a:r>
                      <a:endParaRPr lang="en-US" sz="1800" dirty="0">
                        <a:effectLst/>
                      </a:endParaRPr>
                    </a:p>
                    <a:p>
                      <a:pPr marL="0" marR="0" algn="just">
                        <a:spcBef>
                          <a:spcPts val="0"/>
                        </a:spcBef>
                        <a:spcAft>
                          <a:spcPts val="0"/>
                        </a:spcAft>
                      </a:pPr>
                      <a:r>
                        <a:rPr lang="en-GB" sz="1800" dirty="0">
                          <a:effectLst/>
                        </a:rPr>
                        <a:t>Result 2:</a:t>
                      </a:r>
                      <a:endParaRPr lang="en-US" sz="1800" dirty="0">
                        <a:effectLst/>
                      </a:endParaRPr>
                    </a:p>
                    <a:p>
                      <a:pPr marL="0" marR="0" algn="just">
                        <a:spcBef>
                          <a:spcPts val="0"/>
                        </a:spcBef>
                        <a:spcAft>
                          <a:spcPts val="0"/>
                        </a:spcAft>
                      </a:pPr>
                      <a:r>
                        <a:rPr lang="en-GB" sz="1800" dirty="0">
                          <a:effectLst/>
                        </a:rPr>
                        <a:t>&lt; If applicable, please multiply &gt;</a:t>
                      </a:r>
                      <a:endParaRPr lang="en-US" sz="1800" dirty="0">
                        <a:effectLst/>
                      </a:endParaRPr>
                    </a:p>
                    <a:p>
                      <a:pPr marL="0" marR="0" algn="just">
                        <a:spcBef>
                          <a:spcPts val="0"/>
                        </a:spcBef>
                        <a:spcAft>
                          <a:spcPts val="0"/>
                        </a:spcAft>
                      </a:pPr>
                      <a:r>
                        <a:rPr lang="en-GB"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58957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139952" y="188640"/>
            <a:ext cx="4752528" cy="953756"/>
          </a:xfrm>
        </p:spPr>
        <p:txBody>
          <a:bodyPr/>
          <a:lstStyle/>
          <a:p>
            <a:r>
              <a:rPr lang="en-GB" sz="2600" dirty="0">
                <a:solidFill>
                  <a:schemeClr val="tx1"/>
                </a:solidFill>
              </a:rPr>
              <a:t>III. PROJECT DESCRIPTION </a:t>
            </a:r>
          </a:p>
        </p:txBody>
      </p:sp>
      <p:graphicFrame>
        <p:nvGraphicFramePr>
          <p:cNvPr id="3" name="Table 2"/>
          <p:cNvGraphicFramePr>
            <a:graphicFrameLocks noGrp="1"/>
          </p:cNvGraphicFramePr>
          <p:nvPr>
            <p:extLst>
              <p:ext uri="{D42A27DB-BD31-4B8C-83A1-F6EECF244321}">
                <p14:modId xmlns:p14="http://schemas.microsoft.com/office/powerpoint/2010/main" val="1588685695"/>
              </p:ext>
            </p:extLst>
          </p:nvPr>
        </p:nvGraphicFramePr>
        <p:xfrm>
          <a:off x="395536" y="1412776"/>
          <a:ext cx="8496944" cy="5023480"/>
        </p:xfrm>
        <a:graphic>
          <a:graphicData uri="http://schemas.openxmlformats.org/drawingml/2006/table">
            <a:tbl>
              <a:tblPr firstRow="1" firstCol="1" bandRow="1">
                <a:tableStyleId>{5C22544A-7EE6-4342-B048-85BDC9FD1C3A}</a:tableStyleId>
              </a:tblPr>
              <a:tblGrid>
                <a:gridCol w="8496944">
                  <a:extLst>
                    <a:ext uri="{9D8B030D-6E8A-4147-A177-3AD203B41FA5}">
                      <a16:colId xmlns:a16="http://schemas.microsoft.com/office/drawing/2014/main" val="20000"/>
                    </a:ext>
                  </a:extLst>
                </a:gridCol>
              </a:tblGrid>
              <a:tr h="5023480">
                <a:tc>
                  <a:txBody>
                    <a:bodyPr/>
                    <a:lstStyle/>
                    <a:p>
                      <a:pPr marL="0" marR="0" algn="l">
                        <a:spcBef>
                          <a:spcPts val="0"/>
                        </a:spcBef>
                        <a:spcAft>
                          <a:spcPts val="0"/>
                        </a:spcAft>
                      </a:pPr>
                      <a:r>
                        <a:rPr lang="en-US" sz="1800" dirty="0">
                          <a:effectLst/>
                        </a:rPr>
                        <a:t>III. 8. Durability and transferability of project results</a:t>
                      </a: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Some outputs/deliverables should be used by relevant groups (project partners or others) after the project's lifetime, in order to have a lasting effect on the territory and the population. For example, new practices in urban transport need to be used by local authorities to have cleaner air in the city, and the whole population will benefit from this. </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Please describe how your outputs/deliverables will be used after the project ends and by whom.</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Some outputs/deliverables that you will deliver could be adapted or further developed to be used by other target groups or in other territories. </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Please describe what will you do to make sure that relevant groups are aware of your outputs/deliverables and are able to use them?</a:t>
                      </a:r>
                      <a:endParaRPr lang="en-US" sz="1800" dirty="0">
                        <a:effectLst/>
                      </a:endParaRPr>
                    </a:p>
                    <a:p>
                      <a:pPr marL="0" marR="0" algn="just">
                        <a:spcBef>
                          <a:spcPts val="0"/>
                        </a:spcBef>
                        <a:spcAft>
                          <a:spcPts val="0"/>
                        </a:spcAft>
                      </a:pPr>
                      <a:r>
                        <a:rPr lang="en-GB" sz="1800" dirty="0">
                          <a:effectLst/>
                        </a:rPr>
                        <a:t> </a:t>
                      </a:r>
                      <a:endParaRPr lang="en-US" sz="1800" dirty="0">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362746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139952" y="188640"/>
            <a:ext cx="4752528" cy="953756"/>
          </a:xfrm>
        </p:spPr>
        <p:txBody>
          <a:bodyPr/>
          <a:lstStyle/>
          <a:p>
            <a:r>
              <a:rPr lang="en-GB" sz="2600" dirty="0">
                <a:solidFill>
                  <a:schemeClr val="tx1"/>
                </a:solidFill>
              </a:rPr>
              <a:t>III. PROJECT DESCRIPTION </a:t>
            </a:r>
          </a:p>
        </p:txBody>
      </p:sp>
      <p:graphicFrame>
        <p:nvGraphicFramePr>
          <p:cNvPr id="4" name="Table 3"/>
          <p:cNvGraphicFramePr>
            <a:graphicFrameLocks noGrp="1"/>
          </p:cNvGraphicFramePr>
          <p:nvPr>
            <p:extLst>
              <p:ext uri="{D42A27DB-BD31-4B8C-83A1-F6EECF244321}">
                <p14:modId xmlns:p14="http://schemas.microsoft.com/office/powerpoint/2010/main" val="1899037553"/>
              </p:ext>
            </p:extLst>
          </p:nvPr>
        </p:nvGraphicFramePr>
        <p:xfrm>
          <a:off x="323528" y="1141432"/>
          <a:ext cx="8568952" cy="5425440"/>
        </p:xfrm>
        <a:graphic>
          <a:graphicData uri="http://schemas.openxmlformats.org/drawingml/2006/table">
            <a:tbl>
              <a:tblPr firstRow="1" firstCol="1" bandRow="1">
                <a:tableStyleId>{5C22544A-7EE6-4342-B048-85BDC9FD1C3A}</a:tableStyleId>
              </a:tblPr>
              <a:tblGrid>
                <a:gridCol w="8568952">
                  <a:extLst>
                    <a:ext uri="{9D8B030D-6E8A-4147-A177-3AD203B41FA5}">
                      <a16:colId xmlns:a16="http://schemas.microsoft.com/office/drawing/2014/main" val="20000"/>
                    </a:ext>
                  </a:extLst>
                </a:gridCol>
              </a:tblGrid>
              <a:tr h="4525963">
                <a:tc>
                  <a:txBody>
                    <a:bodyPr/>
                    <a:lstStyle/>
                    <a:p>
                      <a:pPr marL="0" marR="0" algn="just">
                        <a:spcBef>
                          <a:spcPts val="0"/>
                        </a:spcBef>
                        <a:spcAft>
                          <a:spcPts val="0"/>
                        </a:spcAft>
                      </a:pPr>
                      <a:r>
                        <a:rPr lang="en-GB" sz="1800" dirty="0">
                          <a:effectLst/>
                        </a:rPr>
                        <a:t>III.9.   BENEFICIARIES CAPACITY TO IMPLEMENT THE PROJECT AND ENSURE CO-FINANCING FUNDS</a:t>
                      </a:r>
                      <a:endParaRPr lang="en-US" sz="1800" dirty="0">
                        <a:effectLst/>
                      </a:endParaRPr>
                    </a:p>
                    <a:p>
                      <a:pPr marL="0" marR="0" algn="just">
                        <a:spcBef>
                          <a:spcPts val="0"/>
                        </a:spcBef>
                        <a:spcAft>
                          <a:spcPts val="0"/>
                        </a:spcAft>
                      </a:pPr>
                      <a:r>
                        <a:rPr lang="en-GB" sz="1600" dirty="0">
                          <a:effectLst/>
                        </a:rPr>
                        <a:t>&lt;Please provide information regarding the capacity of project leader/ partners to implement and to assure the co-financing funds for the project&gt;</a:t>
                      </a:r>
                      <a:endParaRPr lang="en-US" sz="1600" dirty="0">
                        <a:effectLst/>
                      </a:endParaRPr>
                    </a:p>
                    <a:p>
                      <a:pPr marL="0" marR="0" algn="just">
                        <a:spcBef>
                          <a:spcPts val="0"/>
                        </a:spcBef>
                        <a:spcAft>
                          <a:spcPts val="0"/>
                        </a:spcAft>
                      </a:pPr>
                      <a:r>
                        <a:rPr lang="en-GB" sz="1600" dirty="0">
                          <a:effectLst/>
                        </a:rPr>
                        <a:t> </a:t>
                      </a:r>
                      <a:endParaRPr lang="en-US" sz="1600" dirty="0">
                        <a:effectLst/>
                      </a:endParaRPr>
                    </a:p>
                    <a:p>
                      <a:pPr marL="0" marR="0" algn="just">
                        <a:spcBef>
                          <a:spcPts val="0"/>
                        </a:spcBef>
                        <a:spcAft>
                          <a:spcPts val="0"/>
                        </a:spcAft>
                      </a:pPr>
                      <a:r>
                        <a:rPr lang="en-GB" sz="1600" dirty="0">
                          <a:effectLst/>
                        </a:rPr>
                        <a:t>Project leader:</a:t>
                      </a:r>
                      <a:endParaRPr lang="en-US" sz="1600" dirty="0">
                        <a:effectLst/>
                      </a:endParaRPr>
                    </a:p>
                    <a:p>
                      <a:pPr marL="342900" marR="0" lvl="0" indent="-342900" algn="just">
                        <a:spcBef>
                          <a:spcPts val="0"/>
                        </a:spcBef>
                        <a:spcAft>
                          <a:spcPts val="0"/>
                        </a:spcAft>
                        <a:buFont typeface="Symbol" panose="05050102010706020507" pitchFamily="18" charset="2"/>
                        <a:buChar char=""/>
                      </a:pPr>
                      <a:r>
                        <a:rPr lang="en-GB" sz="1600" dirty="0">
                          <a:effectLst/>
                        </a:rPr>
                        <a:t>Please provide the list of projects implemented in the last 5 years/under implementation:</a:t>
                      </a:r>
                      <a:endParaRPr lang="en-US" sz="1600" dirty="0">
                        <a:effectLst/>
                      </a:endParaRPr>
                    </a:p>
                    <a:p>
                      <a:pPr marL="457200" marR="0" algn="just">
                        <a:spcBef>
                          <a:spcPts val="0"/>
                        </a:spcBef>
                        <a:spcAft>
                          <a:spcPts val="0"/>
                        </a:spcAft>
                      </a:pPr>
                      <a:r>
                        <a:rPr lang="en-GB" sz="1600" dirty="0">
                          <a:effectLst/>
                        </a:rPr>
                        <a:t> </a:t>
                      </a:r>
                      <a:endParaRPr lang="en-US" sz="1600" dirty="0">
                        <a:effectLst/>
                      </a:endParaRPr>
                    </a:p>
                    <a:p>
                      <a:pPr marL="342900" marR="0" lvl="0" indent="-342900" algn="just">
                        <a:spcBef>
                          <a:spcPts val="0"/>
                        </a:spcBef>
                        <a:spcAft>
                          <a:spcPts val="0"/>
                        </a:spcAft>
                        <a:buFont typeface="+mj-lt"/>
                        <a:buAutoNum type="arabicPeriod"/>
                      </a:pPr>
                      <a:r>
                        <a:rPr lang="en-GB" sz="1600" dirty="0">
                          <a:effectLst/>
                        </a:rPr>
                        <a:t>Project title:</a:t>
                      </a:r>
                      <a:endParaRPr lang="en-US" sz="1600" dirty="0">
                        <a:effectLst/>
                      </a:endParaRPr>
                    </a:p>
                    <a:p>
                      <a:pPr marL="457200" marR="0" algn="just">
                        <a:spcBef>
                          <a:spcPts val="0"/>
                        </a:spcBef>
                        <a:spcAft>
                          <a:spcPts val="0"/>
                        </a:spcAft>
                      </a:pPr>
                      <a:r>
                        <a:rPr lang="en-GB" sz="1600" dirty="0">
                          <a:effectLst/>
                        </a:rPr>
                        <a:t>Total budget:</a:t>
                      </a:r>
                      <a:endParaRPr lang="en-US" sz="1600" dirty="0">
                        <a:effectLst/>
                      </a:endParaRPr>
                    </a:p>
                    <a:p>
                      <a:pPr marL="457200" marR="0" algn="just">
                        <a:spcBef>
                          <a:spcPts val="0"/>
                        </a:spcBef>
                        <a:spcAft>
                          <a:spcPts val="0"/>
                        </a:spcAft>
                      </a:pPr>
                      <a:r>
                        <a:rPr lang="en-GB" sz="1600" dirty="0">
                          <a:effectLst/>
                        </a:rPr>
                        <a:t>Implementation period:</a:t>
                      </a:r>
                      <a:endParaRPr lang="en-US" sz="1600" dirty="0">
                        <a:effectLst/>
                      </a:endParaRPr>
                    </a:p>
                    <a:p>
                      <a:pPr marL="457200" marR="0" algn="just">
                        <a:spcBef>
                          <a:spcPts val="0"/>
                        </a:spcBef>
                        <a:spcAft>
                          <a:spcPts val="0"/>
                        </a:spcAft>
                      </a:pPr>
                      <a:r>
                        <a:rPr lang="en-GB" sz="1600" dirty="0">
                          <a:effectLst/>
                        </a:rPr>
                        <a:t> </a:t>
                      </a:r>
                      <a:endParaRPr lang="en-US" sz="1600" dirty="0">
                        <a:effectLst/>
                      </a:endParaRPr>
                    </a:p>
                    <a:p>
                      <a:pPr marL="0" marR="0" lvl="0" indent="0" algn="just">
                        <a:spcBef>
                          <a:spcPts val="0"/>
                        </a:spcBef>
                        <a:spcAft>
                          <a:spcPts val="0"/>
                        </a:spcAft>
                        <a:buFont typeface="+mj-lt"/>
                        <a:buNone/>
                      </a:pPr>
                      <a:r>
                        <a:rPr lang="en-GB" sz="1600" dirty="0">
                          <a:effectLst/>
                        </a:rPr>
                        <a:t>2.     Project title:</a:t>
                      </a:r>
                      <a:endParaRPr lang="en-US" sz="1600" dirty="0">
                        <a:effectLst/>
                      </a:endParaRPr>
                    </a:p>
                    <a:p>
                      <a:pPr marL="457200" marR="0" algn="just">
                        <a:spcBef>
                          <a:spcPts val="0"/>
                        </a:spcBef>
                        <a:spcAft>
                          <a:spcPts val="0"/>
                        </a:spcAft>
                      </a:pPr>
                      <a:r>
                        <a:rPr lang="en-GB" sz="1600" dirty="0">
                          <a:effectLst/>
                        </a:rPr>
                        <a:t>Total budget:</a:t>
                      </a:r>
                      <a:endParaRPr lang="en-US" sz="1600" dirty="0">
                        <a:effectLst/>
                      </a:endParaRPr>
                    </a:p>
                    <a:p>
                      <a:pPr marL="457200" marR="0" algn="just">
                        <a:spcBef>
                          <a:spcPts val="0"/>
                        </a:spcBef>
                        <a:spcAft>
                          <a:spcPts val="0"/>
                        </a:spcAft>
                      </a:pPr>
                      <a:r>
                        <a:rPr lang="en-GB" sz="1600" dirty="0">
                          <a:effectLst/>
                        </a:rPr>
                        <a:t>Implementation period:</a:t>
                      </a:r>
                      <a:endParaRPr lang="en-US" sz="1600" dirty="0">
                        <a:effectLst/>
                      </a:endParaRPr>
                    </a:p>
                    <a:p>
                      <a:pPr marL="457200" marR="0" algn="just">
                        <a:spcBef>
                          <a:spcPts val="0"/>
                        </a:spcBef>
                        <a:spcAft>
                          <a:spcPts val="0"/>
                        </a:spcAft>
                      </a:pPr>
                      <a:r>
                        <a:rPr lang="en-GB" sz="1600" dirty="0">
                          <a:effectLst/>
                        </a:rPr>
                        <a:t>………………………..</a:t>
                      </a:r>
                      <a:endParaRPr lang="en-US" sz="1600" dirty="0">
                        <a:effectLst/>
                      </a:endParaRPr>
                    </a:p>
                    <a:p>
                      <a:pPr marL="457200" marR="0" algn="just">
                        <a:spcBef>
                          <a:spcPts val="0"/>
                        </a:spcBef>
                        <a:spcAft>
                          <a:spcPts val="0"/>
                        </a:spcAft>
                      </a:pPr>
                      <a:r>
                        <a:rPr lang="en-GB" sz="1600" dirty="0">
                          <a:effectLst/>
                        </a:rPr>
                        <a:t> </a:t>
                      </a:r>
                      <a:endParaRPr lang="en-US" sz="1600" dirty="0">
                        <a:effectLst/>
                      </a:endParaRPr>
                    </a:p>
                    <a:p>
                      <a:pPr marL="342900" marR="0" lvl="0" indent="-342900" algn="just">
                        <a:spcBef>
                          <a:spcPts val="0"/>
                        </a:spcBef>
                        <a:spcAft>
                          <a:spcPts val="0"/>
                        </a:spcAft>
                        <a:buFont typeface="Symbol" panose="05050102010706020507" pitchFamily="18" charset="2"/>
                        <a:buChar char=""/>
                      </a:pPr>
                      <a:r>
                        <a:rPr lang="en-GB" sz="1600" dirty="0">
                          <a:effectLst/>
                        </a:rPr>
                        <a:t>Please list the financial sources for ensuring the co-financing of the current project:   </a:t>
                      </a:r>
                    </a:p>
                    <a:p>
                      <a:pPr marL="0" marR="0" algn="just">
                        <a:spcBef>
                          <a:spcPts val="0"/>
                        </a:spcBef>
                        <a:spcAft>
                          <a:spcPts val="0"/>
                        </a:spcAft>
                      </a:pPr>
                      <a:endParaRPr lang="en-GB" sz="1600" dirty="0">
                        <a:effectLst/>
                      </a:endParaRPr>
                    </a:p>
                    <a:p>
                      <a:pPr marL="0" marR="0" algn="just">
                        <a:spcBef>
                          <a:spcPts val="0"/>
                        </a:spcBef>
                        <a:spcAft>
                          <a:spcPts val="0"/>
                        </a:spcAft>
                      </a:pPr>
                      <a:r>
                        <a:rPr lang="en-GB" sz="1600" dirty="0">
                          <a:effectLst/>
                        </a:rPr>
                        <a:t>Partner 1:</a:t>
                      </a:r>
                      <a:endParaRPr lang="en-US" sz="1600" dirty="0">
                        <a:effectLst/>
                      </a:endParaRPr>
                    </a:p>
                    <a:p>
                      <a:pPr marL="342900" marR="0" lvl="0" indent="-342900" algn="just">
                        <a:spcBef>
                          <a:spcPts val="0"/>
                        </a:spcBef>
                        <a:spcAft>
                          <a:spcPts val="0"/>
                        </a:spcAft>
                        <a:buFont typeface="Symbol" panose="05050102010706020507" pitchFamily="18" charset="2"/>
                        <a:buChar char=""/>
                      </a:pPr>
                      <a:r>
                        <a:rPr lang="en-GB" sz="1600" dirty="0">
                          <a:effectLst/>
                        </a:rPr>
                        <a:t>Please provide the list of projects implemented in the last 5 years/under implementation:</a:t>
                      </a:r>
                      <a:endParaRPr lang="en-US" sz="1600" dirty="0">
                        <a:effectLst/>
                      </a:endParaRPr>
                    </a:p>
                    <a:p>
                      <a:pPr marL="0" marR="0" lvl="0" indent="0" algn="just">
                        <a:spcBef>
                          <a:spcPts val="0"/>
                        </a:spcBef>
                        <a:spcAft>
                          <a:spcPts val="0"/>
                        </a:spcAft>
                        <a:buFont typeface="Symbol" panose="05050102010706020507" pitchFamily="18" charset="2"/>
                        <a:buNone/>
                      </a:pPr>
                      <a:r>
                        <a:rPr lang="en-US" sz="1600" dirty="0">
                          <a:effectLst/>
                        </a:rPr>
                        <a:t>…</a:t>
                      </a:r>
                      <a:r>
                        <a:rPr lang="en-GB" sz="1400" dirty="0">
                          <a:effectLst/>
                        </a:rPr>
                        <a:t> </a:t>
                      </a:r>
                      <a:endParaRPr lang="en-US" sz="1400" dirty="0">
                        <a:effectLst/>
                      </a:endParaRPr>
                    </a:p>
                  </a:txBody>
                  <a:tcPr marL="44084" marR="44084" marT="0" marB="0">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536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139952" y="188640"/>
            <a:ext cx="4752528" cy="953756"/>
          </a:xfrm>
        </p:spPr>
        <p:txBody>
          <a:bodyPr/>
          <a:lstStyle/>
          <a:p>
            <a:r>
              <a:rPr lang="en-GB" sz="2600" dirty="0">
                <a:solidFill>
                  <a:schemeClr val="tx1"/>
                </a:solidFill>
              </a:rPr>
              <a:t>III. PROJECT DESCRIPTION </a:t>
            </a:r>
          </a:p>
        </p:txBody>
      </p:sp>
      <p:graphicFrame>
        <p:nvGraphicFramePr>
          <p:cNvPr id="3" name="Table 2"/>
          <p:cNvGraphicFramePr>
            <a:graphicFrameLocks noGrp="1"/>
          </p:cNvGraphicFramePr>
          <p:nvPr>
            <p:extLst>
              <p:ext uri="{D42A27DB-BD31-4B8C-83A1-F6EECF244321}">
                <p14:modId xmlns:p14="http://schemas.microsoft.com/office/powerpoint/2010/main" val="1058227402"/>
              </p:ext>
            </p:extLst>
          </p:nvPr>
        </p:nvGraphicFramePr>
        <p:xfrm>
          <a:off x="323528" y="1340768"/>
          <a:ext cx="8424936" cy="3261360"/>
        </p:xfrm>
        <a:graphic>
          <a:graphicData uri="http://schemas.openxmlformats.org/drawingml/2006/table">
            <a:tbl>
              <a:tblPr firstRow="1" firstCol="1" bandRow="1">
                <a:tableStyleId>{5C22544A-7EE6-4342-B048-85BDC9FD1C3A}</a:tableStyleId>
              </a:tblPr>
              <a:tblGrid>
                <a:gridCol w="8424936">
                  <a:extLst>
                    <a:ext uri="{9D8B030D-6E8A-4147-A177-3AD203B41FA5}">
                      <a16:colId xmlns:a16="http://schemas.microsoft.com/office/drawing/2014/main" val="20000"/>
                    </a:ext>
                  </a:extLst>
                </a:gridCol>
              </a:tblGrid>
              <a:tr h="0">
                <a:tc>
                  <a:txBody>
                    <a:bodyPr/>
                    <a:lstStyle/>
                    <a:p>
                      <a:pPr marL="0" marR="0" algn="just">
                        <a:spcBef>
                          <a:spcPts val="0"/>
                        </a:spcBef>
                        <a:spcAft>
                          <a:spcPts val="0"/>
                        </a:spcAft>
                      </a:pPr>
                      <a:r>
                        <a:rPr lang="en-GB" sz="1800" dirty="0">
                          <a:effectLst/>
                        </a:rPr>
                        <a:t>III.10.  PROJECT RELEVANCE AND CONTEXT</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342900" marR="0" lvl="0" indent="-342900" algn="just">
                        <a:spcBef>
                          <a:spcPts val="0"/>
                        </a:spcBef>
                        <a:spcAft>
                          <a:spcPts val="0"/>
                        </a:spcAft>
                        <a:buFont typeface="Symbol" panose="05050102010706020507" pitchFamily="18" charset="2"/>
                        <a:buChar char=""/>
                      </a:pPr>
                      <a:r>
                        <a:rPr lang="en-GB" sz="1800" dirty="0">
                          <a:effectLst/>
                        </a:rPr>
                        <a:t>Please describe why your project is needed in the programme area and the relevance of your project for the programme area, in terms of common challenges and opportunities addressed:</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342900" marR="0" lvl="0" indent="-342900" algn="just">
                        <a:spcBef>
                          <a:spcPts val="0"/>
                        </a:spcBef>
                        <a:spcAft>
                          <a:spcPts val="0"/>
                        </a:spcAft>
                        <a:buFont typeface="Symbol" panose="05050102010706020507" pitchFamily="18" charset="2"/>
                        <a:buChar char=""/>
                      </a:pPr>
                      <a:r>
                        <a:rPr lang="en-GB" sz="1800" dirty="0">
                          <a:effectLst/>
                        </a:rPr>
                        <a:t>Please specify the contribution to wider initiative/ strategy on one or more policy levels (EU/ national/ regional) and present synergies with the relevant national/ regional and EU Macro-Regional Strategies (e.g. EUSDR, </a:t>
                      </a:r>
                      <a:r>
                        <a:rPr lang="en-GB" sz="1800" dirty="0" err="1">
                          <a:effectLst/>
                        </a:rPr>
                        <a:t>EUSAIR</a:t>
                      </a:r>
                      <a:r>
                        <a:rPr lang="en-GB" sz="1800" dirty="0">
                          <a:effectLst/>
                        </a:rPr>
                        <a:t>):</a:t>
                      </a:r>
                    </a:p>
                    <a:p>
                      <a:pPr marL="0" marR="0" lvl="0" indent="0" algn="just">
                        <a:spcBef>
                          <a:spcPts val="0"/>
                        </a:spcBef>
                        <a:spcAft>
                          <a:spcPts val="0"/>
                        </a:spcAft>
                        <a:buFont typeface="Symbol" panose="05050102010706020507" pitchFamily="18" charset="2"/>
                        <a:buNone/>
                      </a:pPr>
                      <a:endParaRPr lang="en-GB" sz="1800" dirty="0">
                        <a:effectLst/>
                      </a:endParaRPr>
                    </a:p>
                    <a:p>
                      <a:pPr marL="342900" marR="0" lvl="0" indent="-342900" algn="just">
                        <a:spcBef>
                          <a:spcPts val="0"/>
                        </a:spcBef>
                        <a:spcAft>
                          <a:spcPts val="0"/>
                        </a:spcAft>
                        <a:buFont typeface="Symbol" panose="05050102010706020507" pitchFamily="18" charset="2"/>
                        <a:buChar char=""/>
                      </a:pPr>
                      <a:r>
                        <a:rPr lang="en-GB" sz="1800" dirty="0">
                          <a:effectLst/>
                        </a:rPr>
                        <a:t>Please describe what is new about the approach this project takes:</a:t>
                      </a:r>
                      <a:r>
                        <a:rPr lang="en-US" sz="1800" dirty="0">
                          <a:effectLst/>
                        </a:rPr>
                        <a:t> </a:t>
                      </a:r>
                    </a:p>
                    <a:p>
                      <a:pPr marL="0" marR="0" algn="just">
                        <a:spcBef>
                          <a:spcPts val="600"/>
                        </a:spcBef>
                        <a:spcAft>
                          <a:spcPts val="600"/>
                        </a:spcAft>
                      </a:pPr>
                      <a:r>
                        <a:rPr lang="en-US" sz="1100" dirty="0">
                          <a:effectLst/>
                        </a:rPr>
                        <a:t> </a:t>
                      </a:r>
                      <a:endParaRPr lang="en-US" sz="1200" dirty="0">
                        <a:solidFill>
                          <a:srgbClr val="000000"/>
                        </a:solidFill>
                        <a:effectLst/>
                        <a:latin typeface="Open Sans" panose="020B0606030504020204" pitchFamily="34" charset="0"/>
                        <a:ea typeface="Times New Roman" panose="02020603050405020304" pitchFamily="18" charset="0"/>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05127649"/>
              </p:ext>
            </p:extLst>
          </p:nvPr>
        </p:nvGraphicFramePr>
        <p:xfrm>
          <a:off x="323528" y="4818464"/>
          <a:ext cx="8424936" cy="1706880"/>
        </p:xfrm>
        <a:graphic>
          <a:graphicData uri="http://schemas.openxmlformats.org/drawingml/2006/table">
            <a:tbl>
              <a:tblPr firstRow="1" firstCol="1" bandRow="1">
                <a:tableStyleId>{5C22544A-7EE6-4342-B048-85BDC9FD1C3A}</a:tableStyleId>
              </a:tblPr>
              <a:tblGrid>
                <a:gridCol w="8424936">
                  <a:extLst>
                    <a:ext uri="{9D8B030D-6E8A-4147-A177-3AD203B41FA5}">
                      <a16:colId xmlns:a16="http://schemas.microsoft.com/office/drawing/2014/main" val="20000"/>
                    </a:ext>
                  </a:extLst>
                </a:gridCol>
              </a:tblGrid>
              <a:tr h="0">
                <a:tc>
                  <a:txBody>
                    <a:bodyPr/>
                    <a:lstStyle/>
                    <a:p>
                      <a:pPr marL="0" marR="0" algn="just">
                        <a:spcBef>
                          <a:spcPts val="0"/>
                        </a:spcBef>
                        <a:spcAft>
                          <a:spcPts val="0"/>
                        </a:spcAft>
                      </a:pPr>
                      <a:r>
                        <a:rPr lang="en-GB" sz="1800" dirty="0">
                          <a:effectLst/>
                        </a:rPr>
                        <a:t>III.11.  EXISTENCE OF CROSS-BORDER IMPACT</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Please explain why the project objectives cannot be efficiently reached acting only on a national/regional/local level and/or describe what benefits the project partners/target groups/ project area/programme area gain in taking a cross-border approach:</a:t>
                      </a:r>
                      <a:endParaRPr lang="en-US" sz="1800" dirty="0">
                        <a:effectLst/>
                      </a:endParaRPr>
                    </a:p>
                    <a:p>
                      <a:pPr marL="0" marR="0" algn="just">
                        <a:spcBef>
                          <a:spcPts val="0"/>
                        </a:spcBef>
                        <a:spcAft>
                          <a:spcPts val="0"/>
                        </a:spcAft>
                      </a:pPr>
                      <a:r>
                        <a:rPr lang="en-GB" sz="1100" dirty="0">
                          <a:effectLst/>
                        </a:rPr>
                        <a:t> </a:t>
                      </a:r>
                      <a:endParaRPr lang="en-US" sz="1200" dirty="0">
                        <a:effectLst/>
                      </a:endParaRPr>
                    </a:p>
                    <a:p>
                      <a:pPr marL="0" marR="0" algn="just">
                        <a:spcBef>
                          <a:spcPts val="0"/>
                        </a:spcBef>
                        <a:spcAft>
                          <a:spcPts val="0"/>
                        </a:spcAft>
                      </a:pPr>
                      <a:r>
                        <a:rPr lang="en-GB"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90052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3707904" y="188640"/>
            <a:ext cx="5184576" cy="953756"/>
          </a:xfrm>
        </p:spPr>
        <p:txBody>
          <a:bodyPr/>
          <a:lstStyle/>
          <a:p>
            <a:pPr algn="r"/>
            <a:r>
              <a:rPr lang="en-US" sz="2600" dirty="0">
                <a:solidFill>
                  <a:schemeClr val="tx1"/>
                </a:solidFill>
              </a:rPr>
              <a:t>IV. STAGE OF THE PROJECT PROPOSAL</a:t>
            </a:r>
            <a:endParaRPr lang="en-GB" sz="2600"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388086257"/>
              </p:ext>
            </p:extLst>
          </p:nvPr>
        </p:nvGraphicFramePr>
        <p:xfrm>
          <a:off x="323528" y="1484785"/>
          <a:ext cx="8568952" cy="4896544"/>
        </p:xfrm>
        <a:graphic>
          <a:graphicData uri="http://schemas.openxmlformats.org/drawingml/2006/table">
            <a:tbl>
              <a:tblPr firstRow="1" firstCol="1" bandRow="1">
                <a:tableStyleId>{5C22544A-7EE6-4342-B048-85BDC9FD1C3A}</a:tableStyleId>
              </a:tblPr>
              <a:tblGrid>
                <a:gridCol w="8568952">
                  <a:extLst>
                    <a:ext uri="{9D8B030D-6E8A-4147-A177-3AD203B41FA5}">
                      <a16:colId xmlns:a16="http://schemas.microsoft.com/office/drawing/2014/main" val="20000"/>
                    </a:ext>
                  </a:extLst>
                </a:gridCol>
              </a:tblGrid>
              <a:tr h="4896544">
                <a:tc>
                  <a:txBody>
                    <a:bodyPr/>
                    <a:lstStyle/>
                    <a:p>
                      <a:pPr marL="0" marR="0" algn="just">
                        <a:spcBef>
                          <a:spcPts val="0"/>
                        </a:spcBef>
                        <a:spcAft>
                          <a:spcPts val="0"/>
                        </a:spcAft>
                      </a:pPr>
                      <a:r>
                        <a:rPr lang="en-GB" sz="1800" dirty="0">
                          <a:effectLst/>
                        </a:rPr>
                        <a:t>Please provide detailed information on the steps taken so far in order to prepare the project</a:t>
                      </a:r>
                      <a:endParaRPr lang="en-US" sz="1800" dirty="0">
                        <a:effectLst/>
                      </a:endParaRPr>
                    </a:p>
                    <a:p>
                      <a:pPr marL="0" marR="0" algn="just">
                        <a:spcBef>
                          <a:spcPts val="0"/>
                        </a:spcBef>
                        <a:spcAft>
                          <a:spcPts val="0"/>
                        </a:spcAft>
                      </a:pPr>
                      <a:r>
                        <a:rPr lang="en-GB" sz="1800" dirty="0">
                          <a:effectLst/>
                        </a:rPr>
                        <a:t> &lt; (if applicable) if there is a feasibility study, environmental impact assessment, technical documentation and other types of documents to support the implementation of the project (for example, ownership rights over the site where the infrastructure is being realised)&gt;:</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Type of the document:</a:t>
                      </a:r>
                      <a:endParaRPr lang="en-US" sz="1800" dirty="0">
                        <a:effectLst/>
                      </a:endParaRPr>
                    </a:p>
                    <a:p>
                      <a:pPr marL="0" marR="0" algn="just">
                        <a:spcBef>
                          <a:spcPts val="0"/>
                        </a:spcBef>
                        <a:spcAft>
                          <a:spcPts val="0"/>
                        </a:spcAft>
                      </a:pPr>
                      <a:r>
                        <a:rPr lang="en-GB" sz="1800" dirty="0">
                          <a:effectLst/>
                        </a:rPr>
                        <a:t>Elaboration date:</a:t>
                      </a:r>
                      <a:endParaRPr lang="en-US" sz="1800" dirty="0">
                        <a:effectLst/>
                      </a:endParaRPr>
                    </a:p>
                    <a:p>
                      <a:pPr marL="0" marR="0" algn="l">
                        <a:spcBef>
                          <a:spcPts val="0"/>
                        </a:spcBef>
                        <a:spcAft>
                          <a:spcPts val="0"/>
                        </a:spcAft>
                      </a:pPr>
                      <a:r>
                        <a:rPr lang="en-GB" sz="1800" dirty="0">
                          <a:effectLst/>
                        </a:rPr>
                        <a:t>Specify whether the document:</a:t>
                      </a:r>
                      <a:endParaRPr lang="en-US" sz="1800" dirty="0">
                        <a:effectLst/>
                      </a:endParaRPr>
                    </a:p>
                    <a:p>
                      <a:pPr marL="0" marR="0" algn="l">
                        <a:spcBef>
                          <a:spcPts val="0"/>
                        </a:spcBef>
                        <a:spcAft>
                          <a:spcPts val="0"/>
                        </a:spcAft>
                      </a:pPr>
                      <a:r>
                        <a:rPr lang="en-GB" sz="1800" dirty="0">
                          <a:effectLst/>
                        </a:rPr>
                        <a:t>                                                 A. </a:t>
                      </a:r>
                      <a:r>
                        <a:rPr lang="en-GB" sz="1800" dirty="0">
                          <a:effectLst/>
                          <a:sym typeface="Wingdings" panose="05000000000000000000" pitchFamily="2" charset="2"/>
                        </a:rPr>
                        <a:t></a:t>
                      </a:r>
                      <a:r>
                        <a:rPr lang="en-GB" sz="1800" dirty="0">
                          <a:effectLst/>
                        </a:rPr>
                        <a:t>  is finalised</a:t>
                      </a:r>
                      <a:endParaRPr lang="en-US" sz="1800" dirty="0">
                        <a:effectLst/>
                      </a:endParaRPr>
                    </a:p>
                    <a:p>
                      <a:pPr marL="0" marR="0" algn="just">
                        <a:spcBef>
                          <a:spcPts val="0"/>
                        </a:spcBef>
                        <a:spcAft>
                          <a:spcPts val="0"/>
                        </a:spcAft>
                      </a:pPr>
                      <a:r>
                        <a:rPr lang="en-GB" sz="1800" dirty="0">
                          <a:effectLst/>
                        </a:rPr>
                        <a:t>                                                      or </a:t>
                      </a:r>
                      <a:endParaRPr lang="en-US" sz="1800" dirty="0">
                        <a:effectLst/>
                      </a:endParaRPr>
                    </a:p>
                    <a:p>
                      <a:pPr marL="1714500" marR="0" algn="just">
                        <a:spcBef>
                          <a:spcPts val="0"/>
                        </a:spcBef>
                        <a:spcAft>
                          <a:spcPts val="0"/>
                        </a:spcAft>
                      </a:pPr>
                      <a:r>
                        <a:rPr lang="en-GB" sz="1800" dirty="0">
                          <a:effectLst/>
                        </a:rPr>
                        <a:t>B. </a:t>
                      </a:r>
                      <a:r>
                        <a:rPr lang="en-GB" sz="1800" dirty="0">
                          <a:effectLst/>
                          <a:sym typeface="Wingdings" panose="05000000000000000000" pitchFamily="2" charset="2"/>
                        </a:rPr>
                        <a:t></a:t>
                      </a:r>
                      <a:r>
                        <a:rPr lang="en-GB" sz="1800" dirty="0">
                          <a:effectLst/>
                        </a:rPr>
                        <a:t> is under the elaboration phase.</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171450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&lt; If applicable, please multiply &gt;</a:t>
                      </a:r>
                      <a:endParaRPr lang="en-US" sz="1800" dirty="0">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9183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4">
            <a:extLst>
              <a:ext uri="{FF2B5EF4-FFF2-40B4-BE49-F238E27FC236}">
                <a16:creationId xmlns:a16="http://schemas.microsoft.com/office/drawing/2014/main" id="{BA59E942-77FC-095E-21D9-59FE487C4D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3262" y="692697"/>
            <a:ext cx="3114882" cy="936104"/>
          </a:xfrm>
          <a:prstGeom prst="rect">
            <a:avLst/>
          </a:prstGeom>
        </p:spPr>
      </p:pic>
      <p:sp>
        <p:nvSpPr>
          <p:cNvPr id="2" name="Title 4">
            <a:extLst>
              <a:ext uri="{FF2B5EF4-FFF2-40B4-BE49-F238E27FC236}">
                <a16:creationId xmlns:a16="http://schemas.microsoft.com/office/drawing/2014/main" id="{539D8C71-A4F5-A51C-7229-B21737237767}"/>
              </a:ext>
            </a:extLst>
          </p:cNvPr>
          <p:cNvSpPr>
            <a:spLocks noGrp="1"/>
          </p:cNvSpPr>
          <p:nvPr>
            <p:ph type="title"/>
          </p:nvPr>
        </p:nvSpPr>
        <p:spPr>
          <a:xfrm>
            <a:off x="827584" y="1628801"/>
            <a:ext cx="7488832" cy="3960439"/>
          </a:xfrm>
        </p:spPr>
        <p:txBody>
          <a:bodyPr>
            <a:normAutofit/>
          </a:bodyPr>
          <a:lstStyle/>
          <a:p>
            <a:r>
              <a:rPr lang="en-US" sz="4000" dirty="0">
                <a:solidFill>
                  <a:schemeClr val="tx1"/>
                </a:solidFill>
                <a:hlinkClick r:id="rId3"/>
              </a:rPr>
              <a:t>https://keep.eu</a:t>
            </a:r>
            <a:br>
              <a:rPr lang="en-US" sz="4000" dirty="0">
                <a:solidFill>
                  <a:schemeClr val="tx1"/>
                </a:solidFill>
              </a:rPr>
            </a:br>
            <a:r>
              <a:rPr lang="en-US" sz="4000" dirty="0">
                <a:solidFill>
                  <a:schemeClr val="tx1"/>
                </a:solidFill>
              </a:rPr>
              <a:t>https://</a:t>
            </a:r>
            <a:r>
              <a:rPr lang="en-US" sz="4000" dirty="0"/>
              <a:t>k</a:t>
            </a:r>
            <a:r>
              <a:rPr lang="en-US" sz="4000" dirty="0">
                <a:solidFill>
                  <a:schemeClr val="tx1"/>
                </a:solidFill>
              </a:rPr>
              <a:t>ohesio.ec.europa.eu</a:t>
            </a:r>
            <a:endParaRPr lang="en-GB" sz="4000" dirty="0">
              <a:solidFill>
                <a:schemeClr val="tx1"/>
              </a:solidFill>
            </a:endParaRPr>
          </a:p>
        </p:txBody>
      </p:sp>
    </p:spTree>
    <p:extLst>
      <p:ext uri="{BB962C8B-B14F-4D97-AF65-F5344CB8AC3E}">
        <p14:creationId xmlns:p14="http://schemas.microsoft.com/office/powerpoint/2010/main" val="305787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E2839E-3B59-43BD-8EF6-7E2DF63AA9B6}"/>
            </a:ext>
          </a:extLst>
        </p:cNvPr>
        <p:cNvGrpSpPr/>
        <p:nvPr/>
      </p:nvGrpSpPr>
      <p:grpSpPr>
        <a:xfrm>
          <a:off x="0" y="0"/>
          <a:ext cx="0" cy="0"/>
          <a:chOff x="0" y="0"/>
          <a:chExt cx="0" cy="0"/>
        </a:xfrm>
      </p:grpSpPr>
      <p:pic>
        <p:nvPicPr>
          <p:cNvPr id="10" name="Content Placeholder 4">
            <a:extLst>
              <a:ext uri="{FF2B5EF4-FFF2-40B4-BE49-F238E27FC236}">
                <a16:creationId xmlns:a16="http://schemas.microsoft.com/office/drawing/2014/main" id="{13C43060-59C7-1230-E858-28AD956C927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3262" y="692697"/>
            <a:ext cx="3114882" cy="936104"/>
          </a:xfrm>
          <a:prstGeom prst="rect">
            <a:avLst/>
          </a:prstGeom>
        </p:spPr>
      </p:pic>
      <p:sp>
        <p:nvSpPr>
          <p:cNvPr id="2" name="Title 4">
            <a:extLst>
              <a:ext uri="{FF2B5EF4-FFF2-40B4-BE49-F238E27FC236}">
                <a16:creationId xmlns:a16="http://schemas.microsoft.com/office/drawing/2014/main" id="{FBABA835-A6EA-E670-C769-88FF456D8DF3}"/>
              </a:ext>
            </a:extLst>
          </p:cNvPr>
          <p:cNvSpPr>
            <a:spLocks noGrp="1"/>
          </p:cNvSpPr>
          <p:nvPr>
            <p:ph type="title"/>
          </p:nvPr>
        </p:nvSpPr>
        <p:spPr>
          <a:xfrm>
            <a:off x="827584" y="1628801"/>
            <a:ext cx="7488832" cy="3960439"/>
          </a:xfrm>
        </p:spPr>
        <p:txBody>
          <a:bodyPr>
            <a:normAutofit fontScale="90000"/>
          </a:bodyPr>
          <a:lstStyle/>
          <a:p>
            <a:r>
              <a:rPr lang="en-US" sz="4000" dirty="0">
                <a:solidFill>
                  <a:schemeClr val="tx1"/>
                </a:solidFill>
                <a:hlinkClick r:id="rId3"/>
              </a:rPr>
              <a:t>helpdesk@brct-timisoara.ro</a:t>
            </a:r>
            <a:br>
              <a:rPr lang="en-US" sz="4000" dirty="0">
                <a:solidFill>
                  <a:schemeClr val="tx1"/>
                </a:solidFill>
              </a:rPr>
            </a:br>
            <a:r>
              <a:rPr lang="en-US" sz="4000" dirty="0">
                <a:solidFill>
                  <a:schemeClr val="tx1"/>
                </a:solidFill>
                <a:hlinkClick r:id="rId4"/>
              </a:rPr>
              <a:t>ipacbc@brct-timisoara.ro</a:t>
            </a:r>
            <a:br>
              <a:rPr lang="en-US" sz="4000" dirty="0">
                <a:solidFill>
                  <a:schemeClr val="tx1"/>
                </a:solidFill>
              </a:rPr>
            </a:br>
            <a:r>
              <a:rPr lang="en-US" sz="4000" dirty="0">
                <a:solidFill>
                  <a:schemeClr val="tx1"/>
                </a:solidFill>
                <a:hlinkClick r:id="rId5"/>
              </a:rPr>
              <a:t>stana.babic@mei.gov.rs</a:t>
            </a:r>
            <a:br>
              <a:rPr lang="en-US" sz="4000" dirty="0">
                <a:solidFill>
                  <a:schemeClr val="tx1"/>
                </a:solidFill>
              </a:rPr>
            </a:br>
            <a:r>
              <a:rPr lang="en-US" sz="4000" dirty="0" err="1">
                <a:solidFill>
                  <a:schemeClr val="tx1"/>
                </a:solidFill>
                <a:hlinkClick r:id="rId6"/>
              </a:rPr>
              <a:t>vasilija.stanic@</a:t>
            </a:r>
            <a:r>
              <a:rPr lang="en-US" sz="4000" err="1">
                <a:solidFill>
                  <a:schemeClr val="tx1"/>
                </a:solidFill>
                <a:hlinkClick r:id="rId6"/>
              </a:rPr>
              <a:t>mei</a:t>
            </a:r>
            <a:r>
              <a:rPr lang="en-US" sz="4000">
                <a:solidFill>
                  <a:schemeClr val="tx1"/>
                </a:solidFill>
                <a:hlinkClick r:id="rId6"/>
              </a:rPr>
              <a:t>.gov.rs</a:t>
            </a:r>
            <a:r>
              <a:rPr lang="en-US" sz="4000">
                <a:solidFill>
                  <a:schemeClr val="tx1"/>
                </a:solidFill>
              </a:rPr>
              <a:t> </a:t>
            </a:r>
            <a:br>
              <a:rPr lang="en-US" sz="4000" dirty="0">
                <a:solidFill>
                  <a:schemeClr val="tx1"/>
                </a:solidFill>
              </a:rPr>
            </a:br>
            <a:r>
              <a:rPr lang="en-US" sz="4000" dirty="0">
                <a:solidFill>
                  <a:schemeClr val="tx1"/>
                </a:solidFill>
              </a:rPr>
              <a:t>Tel: +40356 42 63 60</a:t>
            </a:r>
            <a:br>
              <a:rPr lang="en-US" sz="4000" dirty="0">
                <a:solidFill>
                  <a:schemeClr val="tx1"/>
                </a:solidFill>
              </a:rPr>
            </a:br>
            <a:r>
              <a:rPr lang="en-US" sz="4000" dirty="0">
                <a:solidFill>
                  <a:schemeClr val="tx1"/>
                </a:solidFill>
              </a:rPr>
              <a:t>Fax: +40356 42 63 61</a:t>
            </a:r>
            <a:br>
              <a:rPr lang="en-US" sz="4000" dirty="0">
                <a:solidFill>
                  <a:schemeClr val="tx1"/>
                </a:solidFill>
              </a:rPr>
            </a:br>
            <a:r>
              <a:rPr lang="en-US" sz="4000" dirty="0">
                <a:solidFill>
                  <a:schemeClr val="tx1"/>
                </a:solidFill>
              </a:rPr>
              <a:t>Mobile: +40746 21 65 19</a:t>
            </a:r>
            <a:endParaRPr lang="en-GB" sz="4000" dirty="0">
              <a:solidFill>
                <a:schemeClr val="tx1"/>
              </a:solidFill>
            </a:endParaRPr>
          </a:p>
        </p:txBody>
      </p:sp>
    </p:spTree>
    <p:extLst>
      <p:ext uri="{BB962C8B-B14F-4D97-AF65-F5344CB8AC3E}">
        <p14:creationId xmlns:p14="http://schemas.microsoft.com/office/powerpoint/2010/main" val="3424226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3C046-144C-5F13-F9C3-1F405698A87A}"/>
            </a:ext>
          </a:extLst>
        </p:cNvPr>
        <p:cNvGrpSpPr/>
        <p:nvPr/>
      </p:nvGrpSpPr>
      <p:grpSpPr>
        <a:xfrm>
          <a:off x="0" y="0"/>
          <a:ext cx="0" cy="0"/>
          <a:chOff x="0" y="0"/>
          <a:chExt cx="0" cy="0"/>
        </a:xfrm>
      </p:grpSpPr>
      <p:pic>
        <p:nvPicPr>
          <p:cNvPr id="10" name="Content Placeholder 4">
            <a:extLst>
              <a:ext uri="{FF2B5EF4-FFF2-40B4-BE49-F238E27FC236}">
                <a16:creationId xmlns:a16="http://schemas.microsoft.com/office/drawing/2014/main" id="{A225866F-1C21-CB9B-B54A-B293E764EB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3262" y="692697"/>
            <a:ext cx="3114882" cy="936104"/>
          </a:xfrm>
          <a:prstGeom prst="rect">
            <a:avLst/>
          </a:prstGeom>
        </p:spPr>
      </p:pic>
      <p:sp>
        <p:nvSpPr>
          <p:cNvPr id="3" name="Content Placeholder 6">
            <a:extLst>
              <a:ext uri="{FF2B5EF4-FFF2-40B4-BE49-F238E27FC236}">
                <a16:creationId xmlns:a16="http://schemas.microsoft.com/office/drawing/2014/main" id="{9F658D60-08B1-BC36-B615-F83C64AD2350}"/>
              </a:ext>
            </a:extLst>
          </p:cNvPr>
          <p:cNvSpPr txBox="1">
            <a:spLocks/>
          </p:cNvSpPr>
          <p:nvPr/>
        </p:nvSpPr>
        <p:spPr>
          <a:xfrm>
            <a:off x="2944988" y="2594983"/>
            <a:ext cx="2676903" cy="1889373"/>
          </a:xfrm>
          <a:prstGeom prst="rect">
            <a:avLst/>
          </a:prstGeom>
          <a:solidFill>
            <a:srgbClr val="9ACA3C"/>
          </a:solidFill>
        </p:spPr>
        <p:txBody>
          <a:bodyPr anchor="ct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None/>
            </a:pPr>
            <a:r>
              <a:rPr lang="en-US" sz="2700" b="1"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Thank you!</a:t>
            </a:r>
            <a:endParaRPr lang="en-US" sz="135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271402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4221088"/>
            <a:ext cx="8424936" cy="1167594"/>
          </a:xfrm>
          <a:ln>
            <a:solidFill>
              <a:schemeClr val="bg1">
                <a:lumMod val="50000"/>
              </a:schemeClr>
            </a:solidFill>
            <a:prstDash val="dash"/>
          </a:ln>
        </p:spPr>
        <p:txBody>
          <a:bodyPr anchor="ctr">
            <a:normAutofit/>
          </a:bodyPr>
          <a:lstStyle/>
          <a:p>
            <a:pPr marL="0" indent="0" algn="ctr">
              <a:buNone/>
            </a:pPr>
            <a:r>
              <a:rPr lang="en-US" sz="2400" dirty="0"/>
              <a:t>Working group comprised by MA, NA and JS members helping the beneficiaries to draft the full application form</a:t>
            </a:r>
          </a:p>
        </p:txBody>
      </p:sp>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499992" y="188640"/>
            <a:ext cx="4248472" cy="953756"/>
          </a:xfrm>
        </p:spPr>
        <p:txBody>
          <a:bodyPr/>
          <a:lstStyle/>
          <a:p>
            <a:r>
              <a:rPr lang="en-GB" dirty="0">
                <a:solidFill>
                  <a:schemeClr val="tx1"/>
                </a:solidFill>
              </a:rPr>
              <a:t>Project application</a:t>
            </a:r>
          </a:p>
        </p:txBody>
      </p:sp>
      <p:sp>
        <p:nvSpPr>
          <p:cNvPr id="19" name="Content Placeholder 2">
            <a:extLst>
              <a:ext uri="{FF2B5EF4-FFF2-40B4-BE49-F238E27FC236}">
                <a16:creationId xmlns:a16="http://schemas.microsoft.com/office/drawing/2014/main" id="{C6427672-BE90-C722-A9FA-985EC2B62AF7}"/>
              </a:ext>
            </a:extLst>
          </p:cNvPr>
          <p:cNvSpPr txBox="1">
            <a:spLocks/>
          </p:cNvSpPr>
          <p:nvPr/>
        </p:nvSpPr>
        <p:spPr>
          <a:xfrm>
            <a:off x="467544" y="1430428"/>
            <a:ext cx="8424936" cy="1710540"/>
          </a:xfrm>
          <a:prstGeom prst="rect">
            <a:avLst/>
          </a:prstGeom>
          <a:ln>
            <a:solidFill>
              <a:schemeClr val="bg1">
                <a:lumMod val="50000"/>
              </a:schemeClr>
            </a:solidFill>
            <a:prstDash val="dash"/>
          </a:ln>
        </p:spPr>
        <p:txBody>
          <a:bodyPr vert="horz" lIns="91440" tIns="45720" rIns="91440" bIns="45720" rtlCol="0" anchor="ctr">
            <a:normAutofit fontScale="925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2400" b="1" dirty="0">
                <a:solidFill>
                  <a:schemeClr val="tx1"/>
                </a:solidFill>
                <a:effectLst>
                  <a:outerShdw blurRad="38100" dist="38100" dir="2700000" algn="tl">
                    <a:srgbClr val="000000">
                      <a:alpha val="43137"/>
                    </a:srgbClr>
                  </a:outerShdw>
                </a:effectLst>
              </a:rPr>
              <a:t>2 Steps submission:</a:t>
            </a:r>
          </a:p>
          <a:p>
            <a:pPr marL="0" indent="0" algn="ctr">
              <a:buNone/>
            </a:pPr>
            <a:r>
              <a:rPr lang="en-US" altLang="en-US" sz="2400" b="1" dirty="0">
                <a:effectLst>
                  <a:outerShdw blurRad="38100" dist="38100" dir="2700000" algn="tl">
                    <a:srgbClr val="000000">
                      <a:alpha val="43137"/>
                    </a:srgbClr>
                  </a:outerShdw>
                </a:effectLst>
              </a:rPr>
              <a:t>STEP 1: </a:t>
            </a:r>
            <a:r>
              <a:rPr lang="en-US" altLang="en-US" sz="2400" dirty="0"/>
              <a:t>submission of </a:t>
            </a:r>
            <a:r>
              <a:rPr lang="en-US" altLang="en-US" sz="2400" b="1" dirty="0"/>
              <a:t>Concept note </a:t>
            </a:r>
            <a:r>
              <a:rPr lang="en-US" altLang="en-US" sz="2400" dirty="0"/>
              <a:t>(</a:t>
            </a:r>
            <a:r>
              <a:rPr lang="en-US" altLang="en-US" sz="2400" dirty="0">
                <a:highlight>
                  <a:srgbClr val="9ACA3C"/>
                </a:highlight>
              </a:rPr>
              <a:t>via e-mail</a:t>
            </a:r>
            <a:r>
              <a:rPr lang="en-US" altLang="en-US" sz="2400" dirty="0"/>
              <a:t>)</a:t>
            </a:r>
          </a:p>
          <a:p>
            <a:pPr marL="0" indent="0" algn="ctr">
              <a:buNone/>
            </a:pPr>
            <a:r>
              <a:rPr lang="en-GB" altLang="en-US" sz="2400" b="1" dirty="0">
                <a:effectLst>
                  <a:outerShdw blurRad="38100" dist="38100" dir="2700000" algn="tl">
                    <a:srgbClr val="000000">
                      <a:alpha val="43137"/>
                    </a:srgbClr>
                  </a:outerShdw>
                </a:effectLst>
              </a:rPr>
              <a:t>STEP 2: </a:t>
            </a:r>
            <a:r>
              <a:rPr lang="en-GB" altLang="en-US" sz="2400" dirty="0"/>
              <a:t>submission of </a:t>
            </a:r>
            <a:r>
              <a:rPr lang="en-GB" altLang="en-US" sz="2400" b="1" dirty="0"/>
              <a:t>full application form </a:t>
            </a:r>
            <a:r>
              <a:rPr lang="en-GB" altLang="en-US" sz="2400" dirty="0"/>
              <a:t>(</a:t>
            </a:r>
            <a:r>
              <a:rPr lang="en-US" altLang="en-US" sz="2400" dirty="0"/>
              <a:t>concept notes over 70 points, falling within the financial allocations - </a:t>
            </a:r>
            <a:r>
              <a:rPr lang="en-US" altLang="en-US" sz="2400" dirty="0">
                <a:highlight>
                  <a:srgbClr val="9ACA3C"/>
                </a:highlight>
              </a:rPr>
              <a:t>via </a:t>
            </a:r>
            <a:r>
              <a:rPr lang="en-US" altLang="en-US" sz="2400" dirty="0" err="1">
                <a:highlight>
                  <a:srgbClr val="9ACA3C"/>
                </a:highlight>
              </a:rPr>
              <a:t>JeMS</a:t>
            </a:r>
            <a:r>
              <a:rPr lang="en-US" altLang="en-US" sz="2400" dirty="0"/>
              <a:t>)</a:t>
            </a:r>
            <a:r>
              <a:rPr lang="en-GB" altLang="en-US" sz="2400" dirty="0"/>
              <a:t> </a:t>
            </a:r>
            <a:endParaRPr lang="en-GB" altLang="en-US" sz="2400"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532364761"/>
              </p:ext>
            </p:extLst>
          </p:nvPr>
        </p:nvGraphicFramePr>
        <p:xfrm>
          <a:off x="827584" y="3284984"/>
          <a:ext cx="7776864" cy="822960"/>
        </p:xfrm>
        <a:graphic>
          <a:graphicData uri="http://schemas.openxmlformats.org/drawingml/2006/table">
            <a:tbl>
              <a:tblPr firstRow="1" bandRow="1">
                <a:tableStyleId>{5C22544A-7EE6-4342-B048-85BDC9FD1C3A}</a:tableStyleId>
              </a:tblPr>
              <a:tblGrid>
                <a:gridCol w="7776864">
                  <a:extLst>
                    <a:ext uri="{9D8B030D-6E8A-4147-A177-3AD203B41FA5}">
                      <a16:colId xmlns:a16="http://schemas.microsoft.com/office/drawing/2014/main" val="20000"/>
                    </a:ext>
                  </a:extLst>
                </a:gridCol>
              </a:tblGrid>
              <a:tr h="432048">
                <a:tc>
                  <a:txBody>
                    <a:bodyPr/>
                    <a:lstStyle/>
                    <a:p>
                      <a:pPr algn="ctr"/>
                      <a:r>
                        <a:rPr lang="en-US" sz="2400" dirty="0">
                          <a:latin typeface="Open Sans" panose="020B0606030504020204" pitchFamily="34" charset="0"/>
                          <a:ea typeface="Open Sans" panose="020B0606030504020204" pitchFamily="34" charset="0"/>
                          <a:cs typeface="Open Sans" panose="020B0606030504020204" pitchFamily="34" charset="0"/>
                        </a:rPr>
                        <a:t>D</a:t>
                      </a:r>
                      <a:r>
                        <a:rPr lang="en-US" sz="2400" baseline="0" dirty="0">
                          <a:latin typeface="Open Sans" panose="020B0606030504020204" pitchFamily="34" charset="0"/>
                          <a:ea typeface="Open Sans" panose="020B0606030504020204" pitchFamily="34" charset="0"/>
                          <a:cs typeface="Open Sans" panose="020B0606030504020204" pitchFamily="34" charset="0"/>
                        </a:rPr>
                        <a:t>eadline for submission of concept notes: </a:t>
                      </a:r>
                    </a:p>
                    <a:p>
                      <a:pPr algn="ctr"/>
                      <a:r>
                        <a:rPr lang="en-US" sz="2400" baseline="0" dirty="0">
                          <a:latin typeface="Open Sans" panose="020B0606030504020204" pitchFamily="34" charset="0"/>
                          <a:ea typeface="Open Sans" panose="020B0606030504020204" pitchFamily="34" charset="0"/>
                          <a:cs typeface="Open Sans" panose="020B0606030504020204" pitchFamily="34" charset="0"/>
                        </a:rPr>
                        <a:t>3</a:t>
                      </a:r>
                      <a:r>
                        <a:rPr lang="en-US" sz="2400" baseline="30000" dirty="0">
                          <a:latin typeface="Open Sans" panose="020B0606030504020204" pitchFamily="34" charset="0"/>
                          <a:ea typeface="Open Sans" panose="020B0606030504020204" pitchFamily="34" charset="0"/>
                          <a:cs typeface="Open Sans" panose="020B0606030504020204" pitchFamily="34" charset="0"/>
                        </a:rPr>
                        <a:t>rd</a:t>
                      </a:r>
                      <a:r>
                        <a:rPr lang="en-US" sz="2400" baseline="0" dirty="0">
                          <a:latin typeface="Open Sans" panose="020B0606030504020204" pitchFamily="34" charset="0"/>
                          <a:ea typeface="Open Sans" panose="020B0606030504020204" pitchFamily="34" charset="0"/>
                          <a:cs typeface="Open Sans" panose="020B0606030504020204" pitchFamily="34" charset="0"/>
                        </a:rPr>
                        <a:t> of March 2025</a:t>
                      </a:r>
                      <a:endParaRPr lang="en-US" sz="2400" dirty="0">
                        <a:latin typeface="Open Sans" panose="020B0606030504020204" pitchFamily="34" charset="0"/>
                        <a:ea typeface="Open Sans" panose="020B0606030504020204" pitchFamily="34" charset="0"/>
                        <a:cs typeface="Open Sans" panose="020B0606030504020204" pitchFamily="34" charset="0"/>
                      </a:endParaRPr>
                    </a:p>
                  </a:txBody>
                  <a:tcPr>
                    <a:solidFill>
                      <a:schemeClr val="tx2"/>
                    </a:solidFill>
                  </a:tcP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413051310"/>
              </p:ext>
            </p:extLst>
          </p:nvPr>
        </p:nvGraphicFramePr>
        <p:xfrm>
          <a:off x="827584" y="5517232"/>
          <a:ext cx="7776864" cy="1188720"/>
        </p:xfrm>
        <a:graphic>
          <a:graphicData uri="http://schemas.openxmlformats.org/drawingml/2006/table">
            <a:tbl>
              <a:tblPr firstRow="1" bandRow="1">
                <a:tableStyleId>{5C22544A-7EE6-4342-B048-85BDC9FD1C3A}</a:tableStyleId>
              </a:tblPr>
              <a:tblGrid>
                <a:gridCol w="7776864">
                  <a:extLst>
                    <a:ext uri="{9D8B030D-6E8A-4147-A177-3AD203B41FA5}">
                      <a16:colId xmlns:a16="http://schemas.microsoft.com/office/drawing/2014/main" val="20000"/>
                    </a:ext>
                  </a:extLst>
                </a:gridCol>
              </a:tblGrid>
              <a:tr h="792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latin typeface="Open Sans" panose="020B0606030504020204" pitchFamily="34" charset="0"/>
                          <a:ea typeface="Open Sans" panose="020B0606030504020204" pitchFamily="34" charset="0"/>
                          <a:cs typeface="Open Sans" panose="020B0606030504020204" pitchFamily="34" charset="0"/>
                        </a:rPr>
                        <a:t>Proposed</a:t>
                      </a:r>
                      <a:r>
                        <a:rPr lang="en-US" sz="2400" baseline="0" dirty="0">
                          <a:latin typeface="Open Sans" panose="020B0606030504020204" pitchFamily="34" charset="0"/>
                          <a:ea typeface="Open Sans" panose="020B0606030504020204" pitchFamily="34" charset="0"/>
                          <a:cs typeface="Open Sans" panose="020B0606030504020204" pitchFamily="34" charset="0"/>
                        </a:rPr>
                        <a:t> deadline for submission of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aseline="0" dirty="0">
                          <a:latin typeface="Open Sans" panose="020B0606030504020204" pitchFamily="34" charset="0"/>
                          <a:ea typeface="Open Sans" panose="020B0606030504020204" pitchFamily="34" charset="0"/>
                          <a:cs typeface="Open Sans" panose="020B0606030504020204" pitchFamily="34" charset="0"/>
                        </a:rPr>
                        <a:t>full application form: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aseline="0" dirty="0">
                          <a:latin typeface="Open Sans" panose="020B0606030504020204" pitchFamily="34" charset="0"/>
                          <a:ea typeface="Open Sans" panose="020B0606030504020204" pitchFamily="34" charset="0"/>
                          <a:cs typeface="Open Sans" panose="020B0606030504020204" pitchFamily="34" charset="0"/>
                        </a:rPr>
                        <a:t>1 month following the MC decision</a:t>
                      </a:r>
                      <a:endParaRPr lang="en-US" sz="2400" dirty="0">
                        <a:latin typeface="Open Sans" panose="020B0606030504020204" pitchFamily="34" charset="0"/>
                        <a:ea typeface="Open Sans" panose="020B0606030504020204" pitchFamily="34" charset="0"/>
                        <a:cs typeface="Open Sans" panose="020B0606030504020204" pitchFamily="34" charset="0"/>
                      </a:endParaRPr>
                    </a:p>
                  </a:txBody>
                  <a:tcPr>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76243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499992" y="170988"/>
            <a:ext cx="4248472" cy="953756"/>
          </a:xfrm>
        </p:spPr>
        <p:txBody>
          <a:bodyPr/>
          <a:lstStyle/>
          <a:p>
            <a:r>
              <a:rPr lang="en-GB" dirty="0">
                <a:solidFill>
                  <a:schemeClr val="tx1"/>
                </a:solidFill>
              </a:rPr>
              <a:t>Project application</a:t>
            </a:r>
          </a:p>
        </p:txBody>
      </p:sp>
      <p:sp>
        <p:nvSpPr>
          <p:cNvPr id="19" name="Content Placeholder 2">
            <a:extLst>
              <a:ext uri="{FF2B5EF4-FFF2-40B4-BE49-F238E27FC236}">
                <a16:creationId xmlns:a16="http://schemas.microsoft.com/office/drawing/2014/main" id="{C6427672-BE90-C722-A9FA-985EC2B62AF7}"/>
              </a:ext>
            </a:extLst>
          </p:cNvPr>
          <p:cNvSpPr txBox="1">
            <a:spLocks/>
          </p:cNvSpPr>
          <p:nvPr/>
        </p:nvSpPr>
        <p:spPr>
          <a:xfrm>
            <a:off x="539552" y="1412776"/>
            <a:ext cx="8064896" cy="3600400"/>
          </a:xfrm>
          <a:prstGeom prst="rect">
            <a:avLst/>
          </a:prstGeom>
          <a:ln>
            <a:solidFill>
              <a:schemeClr val="bg1">
                <a:lumMod val="50000"/>
              </a:schemeClr>
            </a:solidFill>
            <a:prstDash val="dash"/>
          </a:ln>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altLang="en-US" sz="2400" i="1" dirty="0">
                <a:effectLst>
                  <a:outerShdw blurRad="38100" dist="38100" dir="2700000" algn="tl">
                    <a:srgbClr val="000000">
                      <a:alpha val="43137"/>
                    </a:srgbClr>
                  </a:outerShdw>
                </a:effectLst>
              </a:rPr>
              <a:t>Step 1:</a:t>
            </a:r>
          </a:p>
          <a:p>
            <a:pPr marL="0" indent="0" algn="just">
              <a:buNone/>
            </a:pPr>
            <a:r>
              <a:rPr lang="en-US" altLang="en-US" sz="2400" dirty="0">
                <a:effectLst>
                  <a:outerShdw blurRad="38100" dist="38100" dir="2700000" algn="tl">
                    <a:srgbClr val="000000">
                      <a:alpha val="43137"/>
                    </a:srgbClr>
                  </a:outerShdw>
                </a:effectLst>
              </a:rPr>
              <a:t>The deadline for submitting the Concept Notes is the </a:t>
            </a:r>
            <a:r>
              <a:rPr lang="en-US" altLang="en-US" sz="2400" b="1" dirty="0">
                <a:effectLst>
                  <a:outerShdw blurRad="38100" dist="38100" dir="2700000" algn="tl">
                    <a:srgbClr val="000000">
                      <a:alpha val="43137"/>
                    </a:srgbClr>
                  </a:outerShdw>
                </a:effectLst>
              </a:rPr>
              <a:t>3</a:t>
            </a:r>
            <a:r>
              <a:rPr lang="en-US" altLang="en-US" sz="2400" b="1" baseline="30000" dirty="0">
                <a:effectLst>
                  <a:outerShdw blurRad="38100" dist="38100" dir="2700000" algn="tl">
                    <a:srgbClr val="000000">
                      <a:alpha val="43137"/>
                    </a:srgbClr>
                  </a:outerShdw>
                </a:effectLst>
              </a:rPr>
              <a:t>rd</a:t>
            </a:r>
            <a:r>
              <a:rPr lang="en-US" altLang="en-US" sz="2400" b="1" dirty="0">
                <a:effectLst>
                  <a:outerShdw blurRad="38100" dist="38100" dir="2700000" algn="tl">
                    <a:srgbClr val="000000">
                      <a:alpha val="43137"/>
                    </a:srgbClr>
                  </a:outerShdw>
                </a:effectLst>
              </a:rPr>
              <a:t> of March 2025 </a:t>
            </a:r>
            <a:r>
              <a:rPr lang="en-US" altLang="en-US" sz="2400" dirty="0">
                <a:effectLst>
                  <a:outerShdw blurRad="38100" dist="38100" dir="2700000" algn="tl">
                    <a:srgbClr val="000000">
                      <a:alpha val="43137"/>
                    </a:srgbClr>
                  </a:outerShdw>
                </a:effectLst>
              </a:rPr>
              <a:t>(16 o’clock, Romanian local time) via e-mail:</a:t>
            </a:r>
          </a:p>
          <a:p>
            <a:pPr marL="0" indent="0" algn="just">
              <a:buNone/>
            </a:pPr>
            <a:endParaRPr lang="en-US" altLang="en-US" sz="2400" dirty="0">
              <a:effectLst>
                <a:outerShdw blurRad="38100" dist="38100" dir="2700000" algn="tl">
                  <a:srgbClr val="000000">
                    <a:alpha val="43137"/>
                  </a:srgbClr>
                </a:outerShdw>
              </a:effectLst>
            </a:endParaRPr>
          </a:p>
          <a:p>
            <a:pPr algn="ctr"/>
            <a:r>
              <a:rPr lang="en-US" b="1" i="1" dirty="0"/>
              <a:t>ipacbc@brct-timisoara.ro </a:t>
            </a:r>
          </a:p>
          <a:p>
            <a:pPr algn="ctr"/>
            <a:r>
              <a:rPr lang="en-US" b="1" i="1" dirty="0"/>
              <a:t>romania-serbia@mdlpa.gov.ro.</a:t>
            </a:r>
            <a:endParaRPr lang="en-GB" altLang="en-US" b="1" i="1" dirty="0">
              <a:solidFill>
                <a:schemeClr val="tx1"/>
              </a:solidFill>
              <a:effectLst>
                <a:outerShdw blurRad="38100" dist="38100" dir="2700000" algn="tl">
                  <a:srgbClr val="000000">
                    <a:alpha val="43137"/>
                  </a:srgbClr>
                </a:outerShdw>
              </a:effectLst>
            </a:endParaRPr>
          </a:p>
        </p:txBody>
      </p:sp>
      <p:graphicFrame>
        <p:nvGraphicFramePr>
          <p:cNvPr id="10" name="Table 9"/>
          <p:cNvGraphicFramePr>
            <a:graphicFrameLocks noGrp="1"/>
          </p:cNvGraphicFramePr>
          <p:nvPr>
            <p:extLst>
              <p:ext uri="{D42A27DB-BD31-4B8C-83A1-F6EECF244321}">
                <p14:modId xmlns:p14="http://schemas.microsoft.com/office/powerpoint/2010/main" val="2866168960"/>
              </p:ext>
            </p:extLst>
          </p:nvPr>
        </p:nvGraphicFramePr>
        <p:xfrm>
          <a:off x="539552" y="5085184"/>
          <a:ext cx="8136904" cy="1224136"/>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val="20000"/>
                    </a:ext>
                  </a:extLst>
                </a:gridCol>
              </a:tblGrid>
              <a:tr h="12241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a:latin typeface="Open Sans" panose="020B0606030504020204" pitchFamily="34" charset="0"/>
                          <a:ea typeface="Open Sans" panose="020B0606030504020204" pitchFamily="34" charset="0"/>
                          <a:cs typeface="Open Sans" panose="020B0606030504020204" pitchFamily="34" charset="0"/>
                        </a:rPr>
                        <a:t>Only Concept Notes within the financial allocations of this call for proposals will be invited to draft a full application form</a:t>
                      </a:r>
                    </a:p>
                  </a:txBody>
                  <a:tcPr>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95275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499992" y="188640"/>
            <a:ext cx="4248472" cy="953756"/>
          </a:xfrm>
        </p:spPr>
        <p:txBody>
          <a:bodyPr/>
          <a:lstStyle/>
          <a:p>
            <a:r>
              <a:rPr lang="en-GB" sz="2800" dirty="0">
                <a:solidFill>
                  <a:schemeClr val="tx1"/>
                </a:solidFill>
              </a:rPr>
              <a:t>I. PROJECT IDENTIFICATION </a:t>
            </a:r>
          </a:p>
        </p:txBody>
      </p:sp>
      <p:graphicFrame>
        <p:nvGraphicFramePr>
          <p:cNvPr id="3" name="Table 2"/>
          <p:cNvGraphicFramePr>
            <a:graphicFrameLocks noGrp="1"/>
          </p:cNvGraphicFramePr>
          <p:nvPr>
            <p:extLst>
              <p:ext uri="{D42A27DB-BD31-4B8C-83A1-F6EECF244321}">
                <p14:modId xmlns:p14="http://schemas.microsoft.com/office/powerpoint/2010/main" val="4290769890"/>
              </p:ext>
            </p:extLst>
          </p:nvPr>
        </p:nvGraphicFramePr>
        <p:xfrm>
          <a:off x="395537" y="1628800"/>
          <a:ext cx="8424935" cy="3672409"/>
        </p:xfrm>
        <a:graphic>
          <a:graphicData uri="http://schemas.openxmlformats.org/drawingml/2006/table">
            <a:tbl>
              <a:tblPr>
                <a:tableStyleId>{5C22544A-7EE6-4342-B048-85BDC9FD1C3A}</a:tableStyleId>
              </a:tblPr>
              <a:tblGrid>
                <a:gridCol w="2475367">
                  <a:extLst>
                    <a:ext uri="{9D8B030D-6E8A-4147-A177-3AD203B41FA5}">
                      <a16:colId xmlns:a16="http://schemas.microsoft.com/office/drawing/2014/main" val="20000"/>
                    </a:ext>
                  </a:extLst>
                </a:gridCol>
                <a:gridCol w="2974784">
                  <a:extLst>
                    <a:ext uri="{9D8B030D-6E8A-4147-A177-3AD203B41FA5}">
                      <a16:colId xmlns:a16="http://schemas.microsoft.com/office/drawing/2014/main" val="20001"/>
                    </a:ext>
                  </a:extLst>
                </a:gridCol>
                <a:gridCol w="2974784">
                  <a:extLst>
                    <a:ext uri="{9D8B030D-6E8A-4147-A177-3AD203B41FA5}">
                      <a16:colId xmlns:a16="http://schemas.microsoft.com/office/drawing/2014/main" val="20002"/>
                    </a:ext>
                  </a:extLst>
                </a:gridCol>
              </a:tblGrid>
              <a:tr h="918102">
                <a:tc>
                  <a:txBody>
                    <a:bodyPr/>
                    <a:lstStyle/>
                    <a:p>
                      <a:pPr marL="0" marR="0" algn="l">
                        <a:spcBef>
                          <a:spcPts val="0"/>
                        </a:spcBef>
                        <a:spcAft>
                          <a:spcPts val="0"/>
                        </a:spcAft>
                        <a:tabLst>
                          <a:tab pos="-457200" algn="l"/>
                        </a:tabLst>
                      </a:pPr>
                      <a:r>
                        <a:rPr lang="ro-RO" sz="1800" dirty="0">
                          <a:effectLst/>
                          <a:latin typeface="Open Sans" panose="020B0606030504020204" pitchFamily="34" charset="0"/>
                          <a:ea typeface="Open Sans" panose="020B0606030504020204" pitchFamily="34" charset="0"/>
                          <a:cs typeface="Open Sans" panose="020B0606030504020204" pitchFamily="34" charset="0"/>
                        </a:rPr>
                        <a:t>Name of the project</a:t>
                      </a:r>
                      <a:endParaRPr lang="en-US" sz="18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gridSpan="2">
                  <a:txBody>
                    <a:bodyPr/>
                    <a:lstStyle/>
                    <a:p>
                      <a:pPr marL="0" marR="0" algn="l">
                        <a:spcBef>
                          <a:spcPts val="0"/>
                        </a:spcBef>
                        <a:spcAft>
                          <a:spcPts val="0"/>
                        </a:spcAft>
                        <a:tabLst>
                          <a:tab pos="-457200" algn="l"/>
                        </a:tabLst>
                      </a:pPr>
                      <a:r>
                        <a:rPr lang="ro-RO" sz="1800">
                          <a:effectLst/>
                          <a:latin typeface="Open Sans" panose="020B0606030504020204" pitchFamily="34" charset="0"/>
                          <a:ea typeface="Open Sans" panose="020B0606030504020204" pitchFamily="34" charset="0"/>
                          <a:cs typeface="Open Sans" panose="020B0606030504020204" pitchFamily="34" charset="0"/>
                        </a:rPr>
                        <a:t> </a:t>
                      </a:r>
                      <a:endParaRPr lang="en-US" sz="1800" b="1">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10000"/>
                  </a:ext>
                </a:extLst>
              </a:tr>
              <a:tr h="1836205">
                <a:tc rowSpan="2">
                  <a:txBody>
                    <a:bodyPr/>
                    <a:lstStyle/>
                    <a:p>
                      <a:pPr marL="0" marR="0" algn="l">
                        <a:spcBef>
                          <a:spcPts val="0"/>
                        </a:spcBef>
                        <a:spcAft>
                          <a:spcPts val="0"/>
                        </a:spcAft>
                        <a:tabLst>
                          <a:tab pos="-457200" algn="l"/>
                        </a:tabLst>
                      </a:pPr>
                      <a:r>
                        <a:rPr lang="ro-RO" sz="1800" dirty="0">
                          <a:effectLst/>
                          <a:latin typeface="Open Sans" panose="020B0606030504020204" pitchFamily="34" charset="0"/>
                          <a:ea typeface="Open Sans" panose="020B0606030504020204" pitchFamily="34" charset="0"/>
                          <a:cs typeface="Open Sans" panose="020B0606030504020204" pitchFamily="34" charset="0"/>
                        </a:rPr>
                        <a:t>The locations where the project will be implemented</a:t>
                      </a:r>
                      <a:endParaRPr lang="en-US" sz="1800" dirty="0">
                        <a:effectLst/>
                        <a:latin typeface="Open Sans" panose="020B0606030504020204" pitchFamily="34" charset="0"/>
                        <a:ea typeface="Open Sans" panose="020B0606030504020204" pitchFamily="34" charset="0"/>
                        <a:cs typeface="Open Sans" panose="020B0606030504020204" pitchFamily="34" charset="0"/>
                      </a:endParaRPr>
                    </a:p>
                    <a:p>
                      <a:pPr marL="0" marR="0" algn="l">
                        <a:spcBef>
                          <a:spcPts val="0"/>
                        </a:spcBef>
                        <a:spcAft>
                          <a:spcPts val="0"/>
                        </a:spcAft>
                        <a:tabLst>
                          <a:tab pos="-457200" algn="l"/>
                        </a:tabLst>
                      </a:pPr>
                      <a:r>
                        <a:rPr lang="ro-RO" sz="1800" dirty="0">
                          <a:effectLst/>
                          <a:latin typeface="Open Sans" panose="020B0606030504020204" pitchFamily="34" charset="0"/>
                          <a:ea typeface="Open Sans" panose="020B0606030504020204" pitchFamily="34" charset="0"/>
                          <a:cs typeface="Open Sans" panose="020B0606030504020204" pitchFamily="34" charset="0"/>
                        </a:rPr>
                        <a:t> </a:t>
                      </a:r>
                      <a:endParaRPr lang="en-US" sz="18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0" marR="0" algn="l">
                        <a:spcBef>
                          <a:spcPts val="0"/>
                        </a:spcBef>
                        <a:spcAft>
                          <a:spcPts val="0"/>
                        </a:spcAft>
                        <a:tabLst>
                          <a:tab pos="-457200" algn="l"/>
                        </a:tabLst>
                      </a:pPr>
                      <a:r>
                        <a:rPr lang="ro-RO" sz="1800" dirty="0">
                          <a:effectLst/>
                          <a:latin typeface="Open Sans" panose="020B0606030504020204" pitchFamily="34" charset="0"/>
                          <a:ea typeface="Open Sans" panose="020B0606030504020204" pitchFamily="34" charset="0"/>
                          <a:cs typeface="Open Sans" panose="020B0606030504020204" pitchFamily="34" charset="0"/>
                        </a:rPr>
                        <a:t>Romania </a:t>
                      </a:r>
                      <a:endParaRPr lang="en-US" sz="18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342900" marR="0" lvl="0" indent="-342900" algn="l">
                        <a:spcBef>
                          <a:spcPts val="0"/>
                        </a:spcBef>
                        <a:spcAft>
                          <a:spcPts val="0"/>
                        </a:spcAft>
                        <a:buFont typeface="+mj-lt"/>
                        <a:buAutoNum type="arabicPeriod"/>
                        <a:tabLst>
                          <a:tab pos="-457200" algn="l"/>
                        </a:tabLst>
                      </a:pPr>
                      <a:r>
                        <a:rPr lang="ro-RO" sz="1800" dirty="0">
                          <a:effectLst/>
                          <a:latin typeface="Open Sans" panose="020B0606030504020204" pitchFamily="34" charset="0"/>
                          <a:ea typeface="Open Sans" panose="020B0606030504020204" pitchFamily="34" charset="0"/>
                          <a:cs typeface="Open Sans" panose="020B0606030504020204" pitchFamily="34" charset="0"/>
                        </a:rPr>
                        <a:t>County, city</a:t>
                      </a:r>
                      <a:endParaRPr lang="en-US" sz="1800" dirty="0">
                        <a:effectLst/>
                        <a:latin typeface="Open Sans" panose="020B0606030504020204" pitchFamily="34" charset="0"/>
                        <a:ea typeface="Open Sans" panose="020B0606030504020204" pitchFamily="34" charset="0"/>
                        <a:cs typeface="Open Sans" panose="020B0606030504020204" pitchFamily="34" charset="0"/>
                      </a:endParaRPr>
                    </a:p>
                    <a:p>
                      <a:pPr marL="342900" marR="0" lvl="0" indent="-342900" algn="l">
                        <a:spcBef>
                          <a:spcPts val="0"/>
                        </a:spcBef>
                        <a:spcAft>
                          <a:spcPts val="0"/>
                        </a:spcAft>
                        <a:buFont typeface="+mj-lt"/>
                        <a:buAutoNum type="arabicPeriod"/>
                        <a:tabLst>
                          <a:tab pos="-457200" algn="l"/>
                        </a:tabLst>
                      </a:pPr>
                      <a:r>
                        <a:rPr lang="ro-RO" sz="1800" dirty="0">
                          <a:effectLst/>
                          <a:latin typeface="Open Sans" panose="020B0606030504020204" pitchFamily="34" charset="0"/>
                          <a:ea typeface="Open Sans" panose="020B0606030504020204" pitchFamily="34" charset="0"/>
                          <a:cs typeface="Open Sans" panose="020B0606030504020204" pitchFamily="34" charset="0"/>
                        </a:rPr>
                        <a:t>[…]</a:t>
                      </a:r>
                      <a:endParaRPr lang="en-US" sz="18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extLst>
                  <a:ext uri="{0D108BD9-81ED-4DB2-BD59-A6C34878D82A}">
                    <a16:rowId xmlns:a16="http://schemas.microsoft.com/office/drawing/2014/main" val="10001"/>
                  </a:ext>
                </a:extLst>
              </a:tr>
              <a:tr h="918102">
                <a:tc vMerge="1">
                  <a:txBody>
                    <a:bodyPr/>
                    <a:lstStyle/>
                    <a:p>
                      <a:endParaRPr lang="en-US"/>
                    </a:p>
                  </a:txBody>
                  <a:tcPr/>
                </a:tc>
                <a:tc>
                  <a:txBody>
                    <a:bodyPr/>
                    <a:lstStyle/>
                    <a:p>
                      <a:pPr marL="0" marR="0" algn="l">
                        <a:spcBef>
                          <a:spcPts val="700"/>
                        </a:spcBef>
                        <a:spcAft>
                          <a:spcPts val="700"/>
                        </a:spcAft>
                        <a:tabLst>
                          <a:tab pos="-457200" algn="l"/>
                        </a:tabLst>
                      </a:pPr>
                      <a:r>
                        <a:rPr lang="ro-RO" sz="1800" dirty="0">
                          <a:effectLst/>
                          <a:latin typeface="Open Sans" panose="020B0606030504020204" pitchFamily="34" charset="0"/>
                          <a:ea typeface="Open Sans" panose="020B0606030504020204" pitchFamily="34" charset="0"/>
                          <a:cs typeface="Open Sans" panose="020B0606030504020204" pitchFamily="34" charset="0"/>
                        </a:rPr>
                        <a:t>Serbia </a:t>
                      </a:r>
                      <a:endParaRPr lang="en-US" sz="18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tc>
                  <a:txBody>
                    <a:bodyPr/>
                    <a:lstStyle/>
                    <a:p>
                      <a:pPr marL="342900" marR="0" lvl="0" indent="-342900" algn="l">
                        <a:spcBef>
                          <a:spcPts val="700"/>
                        </a:spcBef>
                        <a:spcAft>
                          <a:spcPts val="700"/>
                        </a:spcAft>
                        <a:buFont typeface="+mj-lt"/>
                        <a:buAutoNum type="arabicPeriod"/>
                        <a:tabLst>
                          <a:tab pos="-457200" algn="l"/>
                        </a:tabLst>
                      </a:pPr>
                      <a:r>
                        <a:rPr lang="ro-RO" sz="1800" dirty="0">
                          <a:effectLst/>
                          <a:latin typeface="Open Sans" panose="020B0606030504020204" pitchFamily="34" charset="0"/>
                          <a:ea typeface="Open Sans" panose="020B0606030504020204" pitchFamily="34" charset="0"/>
                          <a:cs typeface="Open Sans" panose="020B0606030504020204" pitchFamily="34" charset="0"/>
                        </a:rPr>
                        <a:t>District/ Municipality […]</a:t>
                      </a:r>
                      <a:endParaRPr lang="en-US" sz="1800" b="1"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10615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211960" y="188640"/>
            <a:ext cx="4536504" cy="953756"/>
          </a:xfrm>
        </p:spPr>
        <p:txBody>
          <a:bodyPr/>
          <a:lstStyle/>
          <a:p>
            <a:r>
              <a:rPr lang="en-GB" sz="2800" dirty="0">
                <a:solidFill>
                  <a:schemeClr val="tx1"/>
                </a:solidFill>
              </a:rPr>
              <a:t>II.	PROJECT PARTNERS </a:t>
            </a:r>
          </a:p>
        </p:txBody>
      </p:sp>
      <p:graphicFrame>
        <p:nvGraphicFramePr>
          <p:cNvPr id="4" name="Table 3"/>
          <p:cNvGraphicFramePr>
            <a:graphicFrameLocks noGrp="1"/>
          </p:cNvGraphicFramePr>
          <p:nvPr>
            <p:extLst>
              <p:ext uri="{D42A27DB-BD31-4B8C-83A1-F6EECF244321}">
                <p14:modId xmlns:p14="http://schemas.microsoft.com/office/powerpoint/2010/main" val="3596961287"/>
              </p:ext>
            </p:extLst>
          </p:nvPr>
        </p:nvGraphicFramePr>
        <p:xfrm>
          <a:off x="395536" y="1556792"/>
          <a:ext cx="8352928" cy="1645920"/>
        </p:xfrm>
        <a:graphic>
          <a:graphicData uri="http://schemas.openxmlformats.org/drawingml/2006/table">
            <a:tbl>
              <a:tblPr>
                <a:tableStyleId>{5C22544A-7EE6-4342-B048-85BDC9FD1C3A}</a:tableStyleId>
              </a:tblPr>
              <a:tblGrid>
                <a:gridCol w="3075690">
                  <a:extLst>
                    <a:ext uri="{9D8B030D-6E8A-4147-A177-3AD203B41FA5}">
                      <a16:colId xmlns:a16="http://schemas.microsoft.com/office/drawing/2014/main" val="20000"/>
                    </a:ext>
                  </a:extLst>
                </a:gridCol>
                <a:gridCol w="5277238">
                  <a:extLst>
                    <a:ext uri="{9D8B030D-6E8A-4147-A177-3AD203B41FA5}">
                      <a16:colId xmlns:a16="http://schemas.microsoft.com/office/drawing/2014/main" val="20001"/>
                    </a:ext>
                  </a:extLst>
                </a:gridCol>
              </a:tblGrid>
              <a:tr h="264029">
                <a:tc>
                  <a:txBody>
                    <a:bodyPr/>
                    <a:lstStyle/>
                    <a:p>
                      <a:pPr marL="0" marR="0">
                        <a:spcBef>
                          <a:spcPts val="500"/>
                        </a:spcBef>
                        <a:spcAft>
                          <a:spcPts val="0"/>
                        </a:spcAft>
                        <a:tabLst>
                          <a:tab pos="5581015" algn="r"/>
                        </a:tabLst>
                      </a:pPr>
                      <a:r>
                        <a:rPr lang="fr-FR" sz="1800" spc="-10" dirty="0">
                          <a:effectLst/>
                        </a:rPr>
                        <a:t>I. Project leader</a:t>
                      </a:r>
                      <a:endParaRPr lang="en-US" sz="1800" spc="-1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tabLst>
                          <a:tab pos="-457200" algn="l"/>
                          <a:tab pos="5581015" algn="r"/>
                        </a:tabLst>
                      </a:pPr>
                      <a:r>
                        <a:rPr lang="ro-RO" sz="1800" spc="-10" baseline="30000">
                          <a:effectLst/>
                        </a:rPr>
                        <a:t> </a:t>
                      </a:r>
                      <a:endParaRPr lang="en-US" sz="1800" spc="-1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64029">
                <a:tc>
                  <a:txBody>
                    <a:bodyPr/>
                    <a:lstStyle/>
                    <a:p>
                      <a:pPr marL="0" marR="0">
                        <a:spcBef>
                          <a:spcPts val="500"/>
                        </a:spcBef>
                        <a:spcAft>
                          <a:spcPts val="0"/>
                        </a:spcAft>
                        <a:tabLst>
                          <a:tab pos="5581015" algn="r"/>
                        </a:tabLst>
                      </a:pPr>
                      <a:r>
                        <a:rPr lang="ro-RO" sz="1800" spc="-10" dirty="0">
                          <a:effectLst/>
                        </a:rPr>
                        <a:t>1.1 Organisation name</a:t>
                      </a:r>
                      <a:endParaRPr lang="en-US" sz="1800" spc="-1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tabLst>
                          <a:tab pos="-457200" algn="l"/>
                          <a:tab pos="5581015" algn="r"/>
                        </a:tabLst>
                      </a:pPr>
                      <a:r>
                        <a:rPr lang="ro-RO" sz="1800" spc="-10" baseline="30000">
                          <a:effectLst/>
                        </a:rPr>
                        <a:t> </a:t>
                      </a:r>
                      <a:endParaRPr lang="en-US" sz="1800" spc="-1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792088">
                <a:tc>
                  <a:txBody>
                    <a:bodyPr/>
                    <a:lstStyle/>
                    <a:p>
                      <a:pPr marL="0" marR="0">
                        <a:spcBef>
                          <a:spcPts val="500"/>
                        </a:spcBef>
                        <a:spcAft>
                          <a:spcPts val="0"/>
                        </a:spcAft>
                        <a:tabLst>
                          <a:tab pos="5581015" algn="r"/>
                        </a:tabLst>
                      </a:pPr>
                      <a:r>
                        <a:rPr lang="ro-RO" sz="1800" spc="-10" dirty="0">
                          <a:effectLst/>
                        </a:rPr>
                        <a:t>1.2 Contact person:</a:t>
                      </a:r>
                      <a:endParaRPr lang="en-US" sz="1800" spc="-1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tabLst>
                          <a:tab pos="-457200" algn="l"/>
                          <a:tab pos="5581015" algn="r"/>
                        </a:tabLst>
                      </a:pPr>
                      <a:r>
                        <a:rPr lang="en-GB" sz="1800" spc="-10" dirty="0">
                          <a:effectLst/>
                        </a:rPr>
                        <a:t> </a:t>
                      </a:r>
                      <a:endParaRPr lang="en-US" sz="1800" spc="-10" dirty="0">
                        <a:effectLst/>
                      </a:endParaRPr>
                    </a:p>
                    <a:p>
                      <a:pPr marL="0" marR="0" algn="l">
                        <a:spcBef>
                          <a:spcPts val="0"/>
                        </a:spcBef>
                        <a:spcAft>
                          <a:spcPts val="0"/>
                        </a:spcAft>
                        <a:tabLst>
                          <a:tab pos="-457200" algn="l"/>
                          <a:tab pos="5581015" algn="r"/>
                        </a:tabLst>
                      </a:pPr>
                      <a:r>
                        <a:rPr lang="en-GB" sz="1800" spc="-10" dirty="0">
                          <a:effectLst/>
                        </a:rPr>
                        <a:t> </a:t>
                      </a:r>
                      <a:endParaRPr lang="en-US" sz="1800" spc="-10" dirty="0">
                        <a:effectLst/>
                      </a:endParaRPr>
                    </a:p>
                    <a:p>
                      <a:pPr marL="0" marR="0" algn="l">
                        <a:spcBef>
                          <a:spcPts val="0"/>
                        </a:spcBef>
                        <a:spcAft>
                          <a:spcPts val="0"/>
                        </a:spcAft>
                        <a:tabLst>
                          <a:tab pos="-457200" algn="l"/>
                          <a:tab pos="5581015" algn="r"/>
                        </a:tabLst>
                      </a:pPr>
                      <a:r>
                        <a:rPr lang="ro-RO" sz="1800" spc="-10" baseline="30000" dirty="0">
                          <a:effectLst/>
                        </a:rPr>
                        <a:t> </a:t>
                      </a:r>
                      <a:endParaRPr lang="en-US" sz="1800" spc="-1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64029">
                <a:tc>
                  <a:txBody>
                    <a:bodyPr/>
                    <a:lstStyle/>
                    <a:p>
                      <a:pPr marL="0" marR="0">
                        <a:spcBef>
                          <a:spcPts val="500"/>
                        </a:spcBef>
                        <a:spcAft>
                          <a:spcPts val="0"/>
                        </a:spcAft>
                        <a:tabLst>
                          <a:tab pos="5581015" algn="r"/>
                        </a:tabLst>
                      </a:pPr>
                      <a:r>
                        <a:rPr lang="ro-RO" sz="1800" spc="-10" dirty="0">
                          <a:effectLst/>
                        </a:rPr>
                        <a:t>1.3. Phone number/ Email</a:t>
                      </a:r>
                      <a:endParaRPr lang="en-US" sz="1800" spc="-1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tabLst>
                          <a:tab pos="-457200" algn="l"/>
                          <a:tab pos="5581015" algn="r"/>
                        </a:tabLst>
                      </a:pPr>
                      <a:r>
                        <a:rPr lang="en-GB" sz="1800" spc="-10" dirty="0">
                          <a:effectLst/>
                        </a:rPr>
                        <a:t> </a:t>
                      </a:r>
                      <a:endParaRPr lang="en-US" sz="1800" spc="-1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67753388"/>
              </p:ext>
            </p:extLst>
          </p:nvPr>
        </p:nvGraphicFramePr>
        <p:xfrm>
          <a:off x="395536" y="4077072"/>
          <a:ext cx="8352928" cy="1758376"/>
        </p:xfrm>
        <a:graphic>
          <a:graphicData uri="http://schemas.openxmlformats.org/drawingml/2006/table">
            <a:tbl>
              <a:tblPr>
                <a:tableStyleId>{5C22544A-7EE6-4342-B048-85BDC9FD1C3A}</a:tableStyleId>
              </a:tblPr>
              <a:tblGrid>
                <a:gridCol w="3075691">
                  <a:extLst>
                    <a:ext uri="{9D8B030D-6E8A-4147-A177-3AD203B41FA5}">
                      <a16:colId xmlns:a16="http://schemas.microsoft.com/office/drawing/2014/main" val="20000"/>
                    </a:ext>
                  </a:extLst>
                </a:gridCol>
                <a:gridCol w="5277237">
                  <a:extLst>
                    <a:ext uri="{9D8B030D-6E8A-4147-A177-3AD203B41FA5}">
                      <a16:colId xmlns:a16="http://schemas.microsoft.com/office/drawing/2014/main" val="20001"/>
                    </a:ext>
                  </a:extLst>
                </a:gridCol>
              </a:tblGrid>
              <a:tr h="302434">
                <a:tc gridSpan="2">
                  <a:txBody>
                    <a:bodyPr/>
                    <a:lstStyle/>
                    <a:p>
                      <a:pPr marL="0" marR="0" algn="l">
                        <a:spcBef>
                          <a:spcPts val="0"/>
                        </a:spcBef>
                        <a:spcAft>
                          <a:spcPts val="0"/>
                        </a:spcAft>
                        <a:tabLst>
                          <a:tab pos="-457200" algn="l"/>
                          <a:tab pos="5581015" algn="r"/>
                        </a:tabLst>
                      </a:pPr>
                      <a:r>
                        <a:rPr lang="en-GB" sz="1800" spc="-10" dirty="0">
                          <a:effectLst/>
                        </a:rPr>
                        <a:t>II. Partners (maximum 4 partners)</a:t>
                      </a:r>
                      <a:endParaRPr lang="en-US" sz="1800" spc="-1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0000"/>
                  </a:ext>
                </a:extLst>
              </a:tr>
              <a:tr h="302434">
                <a:tc>
                  <a:txBody>
                    <a:bodyPr/>
                    <a:lstStyle/>
                    <a:p>
                      <a:pPr marL="0" marR="0">
                        <a:spcBef>
                          <a:spcPts val="500"/>
                        </a:spcBef>
                        <a:spcAft>
                          <a:spcPts val="0"/>
                        </a:spcAft>
                        <a:tabLst>
                          <a:tab pos="5581015" algn="r"/>
                        </a:tabLst>
                      </a:pPr>
                      <a:r>
                        <a:rPr lang="ro-RO" sz="1800" spc="-10" dirty="0">
                          <a:effectLst/>
                        </a:rPr>
                        <a:t>Partner I</a:t>
                      </a:r>
                      <a:endParaRPr lang="en-US" sz="1800" spc="-1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tabLst>
                          <a:tab pos="-457200" algn="l"/>
                          <a:tab pos="5581015" algn="r"/>
                        </a:tabLst>
                      </a:pPr>
                      <a:r>
                        <a:rPr lang="en-GB" sz="1800" spc="0" dirty="0">
                          <a:effectLst/>
                        </a:rPr>
                        <a:t>&lt;</a:t>
                      </a:r>
                      <a:r>
                        <a:rPr lang="ro-RO" sz="1800" spc="-10" dirty="0">
                          <a:effectLst/>
                        </a:rPr>
                        <a:t> Organisation name in English, county/district, city and country</a:t>
                      </a:r>
                      <a:r>
                        <a:rPr lang="ro-RO" sz="1800" spc="0" dirty="0">
                          <a:effectLst/>
                        </a:rPr>
                        <a:t> </a:t>
                      </a:r>
                      <a:r>
                        <a:rPr lang="en-GB" sz="1800" spc="0" dirty="0">
                          <a:effectLst/>
                        </a:rPr>
                        <a:t>&gt;</a:t>
                      </a:r>
                      <a:endParaRPr lang="en-US" sz="1800" spc="-1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02434">
                <a:tc>
                  <a:txBody>
                    <a:bodyPr/>
                    <a:lstStyle/>
                    <a:p>
                      <a:pPr marL="0" marR="0">
                        <a:spcBef>
                          <a:spcPts val="500"/>
                        </a:spcBef>
                        <a:spcAft>
                          <a:spcPts val="0"/>
                        </a:spcAft>
                        <a:tabLst>
                          <a:tab pos="5581015" algn="r"/>
                        </a:tabLst>
                      </a:pPr>
                      <a:r>
                        <a:rPr lang="ro-RO" sz="1800" spc="-10" dirty="0">
                          <a:effectLst/>
                        </a:rPr>
                        <a:t>Partner II</a:t>
                      </a:r>
                      <a:endParaRPr lang="en-US" sz="1800" spc="-1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tabLst>
                          <a:tab pos="-457200" algn="l"/>
                          <a:tab pos="5581015" algn="r"/>
                        </a:tabLst>
                      </a:pPr>
                      <a:r>
                        <a:rPr lang="en-GB" sz="1800" spc="-10">
                          <a:effectLst/>
                        </a:rPr>
                        <a:t> </a:t>
                      </a:r>
                      <a:endParaRPr lang="en-US" sz="1800" spc="-1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02434">
                <a:tc>
                  <a:txBody>
                    <a:bodyPr/>
                    <a:lstStyle/>
                    <a:p>
                      <a:pPr marL="0" marR="0">
                        <a:spcBef>
                          <a:spcPts val="500"/>
                        </a:spcBef>
                        <a:spcAft>
                          <a:spcPts val="0"/>
                        </a:spcAft>
                        <a:tabLst>
                          <a:tab pos="5581015" algn="r"/>
                        </a:tabLst>
                      </a:pPr>
                      <a:r>
                        <a:rPr lang="ro-RO" sz="1800" spc="-10" dirty="0">
                          <a:effectLst/>
                        </a:rPr>
                        <a:t>Partner III </a:t>
                      </a:r>
                      <a:endParaRPr lang="en-US" sz="1800" spc="-1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tabLst>
                          <a:tab pos="-457200" algn="l"/>
                          <a:tab pos="5581015" algn="r"/>
                        </a:tabLst>
                      </a:pPr>
                      <a:r>
                        <a:rPr lang="en-GB" sz="1800" spc="-10" dirty="0">
                          <a:effectLst/>
                        </a:rPr>
                        <a:t> </a:t>
                      </a:r>
                      <a:endParaRPr lang="en-US" sz="1800" spc="-1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02434">
                <a:tc>
                  <a:txBody>
                    <a:bodyPr/>
                    <a:lstStyle/>
                    <a:p>
                      <a:pPr marL="0" marR="0">
                        <a:spcBef>
                          <a:spcPts val="500"/>
                        </a:spcBef>
                        <a:spcAft>
                          <a:spcPts val="0"/>
                        </a:spcAft>
                        <a:tabLst>
                          <a:tab pos="5581015" algn="r"/>
                        </a:tabLst>
                      </a:pPr>
                      <a:r>
                        <a:rPr lang="ro-RO" sz="1800" spc="-10">
                          <a:effectLst/>
                        </a:rPr>
                        <a:t>Partner IV</a:t>
                      </a:r>
                      <a:endParaRPr lang="en-US" sz="1800" spc="-1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spcBef>
                          <a:spcPts val="0"/>
                        </a:spcBef>
                        <a:spcAft>
                          <a:spcPts val="0"/>
                        </a:spcAft>
                        <a:tabLst>
                          <a:tab pos="-457200" algn="l"/>
                          <a:tab pos="5581015" algn="r"/>
                        </a:tabLst>
                      </a:pPr>
                      <a:r>
                        <a:rPr lang="en-GB" sz="1800" spc="-10" dirty="0">
                          <a:effectLst/>
                        </a:rPr>
                        <a:t> </a:t>
                      </a:r>
                      <a:endParaRPr lang="en-US" sz="1800" spc="-1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77182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139952" y="188640"/>
            <a:ext cx="4752528" cy="953756"/>
          </a:xfrm>
        </p:spPr>
        <p:txBody>
          <a:bodyPr/>
          <a:lstStyle/>
          <a:p>
            <a:r>
              <a:rPr lang="en-GB" sz="2600" dirty="0">
                <a:solidFill>
                  <a:schemeClr val="tx1"/>
                </a:solidFill>
              </a:rPr>
              <a:t>III. PROJECT DESCRIPTION </a:t>
            </a:r>
          </a:p>
        </p:txBody>
      </p:sp>
      <p:graphicFrame>
        <p:nvGraphicFramePr>
          <p:cNvPr id="3" name="Table 2"/>
          <p:cNvGraphicFramePr>
            <a:graphicFrameLocks noGrp="1"/>
          </p:cNvGraphicFramePr>
          <p:nvPr>
            <p:extLst>
              <p:ext uri="{D42A27DB-BD31-4B8C-83A1-F6EECF244321}">
                <p14:modId xmlns:p14="http://schemas.microsoft.com/office/powerpoint/2010/main" val="2847879690"/>
              </p:ext>
            </p:extLst>
          </p:nvPr>
        </p:nvGraphicFramePr>
        <p:xfrm>
          <a:off x="395536" y="1412776"/>
          <a:ext cx="8280920" cy="2832100"/>
        </p:xfrm>
        <a:graphic>
          <a:graphicData uri="http://schemas.openxmlformats.org/drawingml/2006/table">
            <a:tbl>
              <a:tblPr>
                <a:tableStyleId>{5C22544A-7EE6-4342-B048-85BDC9FD1C3A}</a:tableStyleId>
              </a:tblPr>
              <a:tblGrid>
                <a:gridCol w="3025721">
                  <a:extLst>
                    <a:ext uri="{9D8B030D-6E8A-4147-A177-3AD203B41FA5}">
                      <a16:colId xmlns:a16="http://schemas.microsoft.com/office/drawing/2014/main" val="20000"/>
                    </a:ext>
                  </a:extLst>
                </a:gridCol>
                <a:gridCol w="5255199">
                  <a:extLst>
                    <a:ext uri="{9D8B030D-6E8A-4147-A177-3AD203B41FA5}">
                      <a16:colId xmlns:a16="http://schemas.microsoft.com/office/drawing/2014/main" val="20001"/>
                    </a:ext>
                  </a:extLst>
                </a:gridCol>
              </a:tblGrid>
              <a:tr h="879572">
                <a:tc>
                  <a:txBody>
                    <a:bodyPr/>
                    <a:lstStyle/>
                    <a:p>
                      <a:pPr marL="0" marR="0" algn="l">
                        <a:spcBef>
                          <a:spcPts val="700"/>
                        </a:spcBef>
                        <a:spcAft>
                          <a:spcPts val="700"/>
                        </a:spcAft>
                        <a:tabLst>
                          <a:tab pos="-457200" algn="l"/>
                        </a:tabLst>
                      </a:pPr>
                      <a:r>
                        <a:rPr lang="ro-RO" sz="1800" dirty="0">
                          <a:effectLst/>
                        </a:rPr>
                        <a:t>III.1 Project's domain  </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700"/>
                        </a:spcBef>
                        <a:spcAft>
                          <a:spcPts val="0"/>
                        </a:spcAft>
                        <a:tabLst>
                          <a:tab pos="-457200" algn="l"/>
                        </a:tabLst>
                      </a:pPr>
                      <a:r>
                        <a:rPr lang="ro-RO" sz="1800" dirty="0">
                          <a:effectLst/>
                        </a:rPr>
                        <a:t>Programme specific objective &lt;select the relevant SO(s)&gt;</a:t>
                      </a:r>
                      <a:endParaRPr lang="en-US" sz="1800" dirty="0">
                        <a:effectLst/>
                      </a:endParaRPr>
                    </a:p>
                    <a:p>
                      <a:pPr marL="0" marR="0" algn="l">
                        <a:spcBef>
                          <a:spcPts val="700"/>
                        </a:spcBef>
                        <a:spcAft>
                          <a:spcPts val="0"/>
                        </a:spcAft>
                        <a:tabLst>
                          <a:tab pos="-457200" algn="l"/>
                        </a:tabLst>
                      </a:pPr>
                      <a:r>
                        <a:rPr lang="en-US" sz="1800" dirty="0">
                          <a:effectLst/>
                        </a:rPr>
                        <a:t>N.B. The proposed intervention </a:t>
                      </a:r>
                      <a:r>
                        <a:rPr lang="en-US" sz="1800" u="sng" dirty="0">
                          <a:effectLst/>
                        </a:rPr>
                        <a:t>shall refer to at least one type of actions</a:t>
                      </a:r>
                      <a:r>
                        <a:rPr lang="en-US" sz="1800" dirty="0">
                          <a:effectLst/>
                        </a:rPr>
                        <a:t> and </a:t>
                      </a:r>
                      <a:r>
                        <a:rPr lang="en-US" sz="1800" u="sng" dirty="0">
                          <a:effectLst/>
                        </a:rPr>
                        <a:t>shall</a:t>
                      </a:r>
                      <a:r>
                        <a:rPr lang="en-US" sz="1800" dirty="0">
                          <a:effectLst/>
                        </a:rPr>
                        <a:t> contribute to the output indicator </a:t>
                      </a:r>
                      <a:r>
                        <a:rPr lang="en-US" sz="1800" u="sng" dirty="0">
                          <a:effectLst/>
                        </a:rPr>
                        <a:t>and</a:t>
                      </a:r>
                      <a:r>
                        <a:rPr lang="en-US" sz="1800" dirty="0">
                          <a:effectLst/>
                        </a:rPr>
                        <a:t> to the result indicator, as described in the Applicant`s Guide.</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94153">
                <a:tc>
                  <a:txBody>
                    <a:bodyPr/>
                    <a:lstStyle/>
                    <a:p>
                      <a:pPr marL="0" marR="0" algn="l">
                        <a:spcBef>
                          <a:spcPts val="700"/>
                        </a:spcBef>
                        <a:spcAft>
                          <a:spcPts val="700"/>
                        </a:spcAft>
                        <a:tabLst>
                          <a:tab pos="-457200" algn="l"/>
                        </a:tabLst>
                      </a:pPr>
                      <a:r>
                        <a:rPr lang="ro-RO" sz="1800" dirty="0">
                          <a:effectLst/>
                        </a:rPr>
                        <a:t>Total duration of the action</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700"/>
                        </a:spcBef>
                        <a:spcAft>
                          <a:spcPts val="700"/>
                        </a:spcAft>
                        <a:tabLst>
                          <a:tab pos="-457200" algn="l"/>
                        </a:tabLst>
                      </a:pPr>
                      <a:r>
                        <a:rPr lang="ro-RO" sz="1800" dirty="0">
                          <a:effectLst/>
                        </a:rPr>
                        <a:t>&lt; no. months&gt;</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94153">
                <a:tc>
                  <a:txBody>
                    <a:bodyPr/>
                    <a:lstStyle/>
                    <a:p>
                      <a:pPr marL="0" marR="0" algn="l">
                        <a:spcBef>
                          <a:spcPts val="700"/>
                        </a:spcBef>
                        <a:spcAft>
                          <a:spcPts val="700"/>
                        </a:spcAft>
                        <a:tabLst>
                          <a:tab pos="-457200" algn="l"/>
                        </a:tabLst>
                      </a:pPr>
                      <a:r>
                        <a:rPr lang="ro-RO" sz="1800" dirty="0">
                          <a:effectLst/>
                        </a:rPr>
                        <a:t>Project budget (IPA funds)</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700"/>
                        </a:spcBef>
                        <a:spcAft>
                          <a:spcPts val="700"/>
                        </a:spcAft>
                        <a:tabLst>
                          <a:tab pos="-457200" algn="l"/>
                        </a:tabLst>
                      </a:pPr>
                      <a:r>
                        <a:rPr lang="ro-RO" sz="1800" dirty="0">
                          <a:effectLst/>
                        </a:rPr>
                        <a:t> </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94153">
                <a:tc>
                  <a:txBody>
                    <a:bodyPr/>
                    <a:lstStyle/>
                    <a:p>
                      <a:pPr marL="0" marR="0" algn="l">
                        <a:spcBef>
                          <a:spcPts val="700"/>
                        </a:spcBef>
                        <a:spcAft>
                          <a:spcPts val="700"/>
                        </a:spcAft>
                        <a:tabLst>
                          <a:tab pos="-457200" algn="l"/>
                        </a:tabLst>
                      </a:pPr>
                      <a:r>
                        <a:rPr lang="ro-RO" sz="1800">
                          <a:effectLst/>
                        </a:rPr>
                        <a:t>Total project budget</a:t>
                      </a:r>
                      <a:endParaRPr lang="en-US" sz="1800" b="1">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700"/>
                        </a:spcBef>
                        <a:spcAft>
                          <a:spcPts val="700"/>
                        </a:spcAft>
                        <a:tabLst>
                          <a:tab pos="-457200" algn="l"/>
                        </a:tabLst>
                      </a:pPr>
                      <a:r>
                        <a:rPr lang="ro-RO" sz="1800" dirty="0">
                          <a:effectLst/>
                        </a:rPr>
                        <a:t> </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94153">
                <a:tc>
                  <a:txBody>
                    <a:bodyPr/>
                    <a:lstStyle/>
                    <a:p>
                      <a:pPr marL="0" marR="0" algn="l">
                        <a:spcBef>
                          <a:spcPts val="700"/>
                        </a:spcBef>
                        <a:spcAft>
                          <a:spcPts val="700"/>
                        </a:spcAft>
                        <a:tabLst>
                          <a:tab pos="-457200" algn="l"/>
                        </a:tabLst>
                      </a:pPr>
                      <a:r>
                        <a:rPr lang="ro-RO" sz="1800">
                          <a:effectLst/>
                        </a:rPr>
                        <a:t>Indicative budget per partner</a:t>
                      </a:r>
                      <a:endParaRPr lang="en-US" sz="1800" b="1">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spcBef>
                          <a:spcPts val="700"/>
                        </a:spcBef>
                        <a:spcAft>
                          <a:spcPts val="700"/>
                        </a:spcAft>
                        <a:tabLst>
                          <a:tab pos="-457200" algn="l"/>
                        </a:tabLst>
                      </a:pPr>
                      <a:r>
                        <a:rPr lang="ro-RO" sz="1800" dirty="0">
                          <a:effectLst/>
                        </a:rPr>
                        <a:t> </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94968650"/>
              </p:ext>
            </p:extLst>
          </p:nvPr>
        </p:nvGraphicFramePr>
        <p:xfrm>
          <a:off x="395536" y="4509120"/>
          <a:ext cx="8280920" cy="1447800"/>
        </p:xfrm>
        <a:graphic>
          <a:graphicData uri="http://schemas.openxmlformats.org/drawingml/2006/table">
            <a:tbl>
              <a:tblPr firstRow="1" firstCol="1" bandRow="1">
                <a:tableStyleId>{5C22544A-7EE6-4342-B048-85BDC9FD1C3A}</a:tableStyleId>
              </a:tblPr>
              <a:tblGrid>
                <a:gridCol w="8280920">
                  <a:extLst>
                    <a:ext uri="{9D8B030D-6E8A-4147-A177-3AD203B41FA5}">
                      <a16:colId xmlns:a16="http://schemas.microsoft.com/office/drawing/2014/main" val="20000"/>
                    </a:ext>
                  </a:extLst>
                </a:gridCol>
              </a:tblGrid>
              <a:tr h="0">
                <a:tc>
                  <a:txBody>
                    <a:bodyPr/>
                    <a:lstStyle/>
                    <a:p>
                      <a:pPr marL="0" marR="0" algn="just">
                        <a:spcBef>
                          <a:spcPts val="0"/>
                        </a:spcBef>
                        <a:spcAft>
                          <a:spcPts val="0"/>
                        </a:spcAft>
                      </a:pPr>
                      <a:r>
                        <a:rPr lang="en-GB" sz="1800" dirty="0">
                          <a:effectLst/>
                        </a:rPr>
                        <a:t>III.2.  Mandatory cooperation criteria</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l">
                        <a:spcBef>
                          <a:spcPts val="0"/>
                        </a:spcBef>
                        <a:spcAft>
                          <a:spcPts val="0"/>
                        </a:spcAft>
                      </a:pPr>
                      <a:r>
                        <a:rPr lang="en-GB" sz="1800" dirty="0">
                          <a:effectLst/>
                        </a:rPr>
                        <a:t>&lt; mention clearly which are the cooperation criteria that apply to your project and describe how you will fulfil them.&gt;</a:t>
                      </a:r>
                      <a:endParaRPr lang="en-US" sz="1800" dirty="0">
                        <a:effectLst/>
                      </a:endParaRPr>
                    </a:p>
                    <a:p>
                      <a:pPr marL="0" marR="0" algn="l">
                        <a:spcBef>
                          <a:spcPts val="0"/>
                        </a:spcBef>
                        <a:spcAft>
                          <a:spcPts val="0"/>
                        </a:spcAft>
                      </a:pPr>
                      <a:r>
                        <a:rPr lang="en-GB" sz="1200" dirty="0">
                          <a:effectLst/>
                        </a:rPr>
                        <a:t> </a:t>
                      </a:r>
                      <a:endParaRPr lang="en-US" sz="1200" dirty="0">
                        <a:effectLst/>
                      </a:endParaRPr>
                    </a:p>
                    <a:p>
                      <a:pPr marL="0" marR="0" algn="just">
                        <a:spcBef>
                          <a:spcPts val="0"/>
                        </a:spcBef>
                        <a:spcAft>
                          <a:spcPts val="0"/>
                        </a:spcAft>
                      </a:pPr>
                      <a:r>
                        <a:rPr lang="en-GB"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90210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139952" y="188640"/>
            <a:ext cx="4752528" cy="953756"/>
          </a:xfrm>
        </p:spPr>
        <p:txBody>
          <a:bodyPr/>
          <a:lstStyle/>
          <a:p>
            <a:r>
              <a:rPr lang="en-GB" sz="2600" dirty="0">
                <a:solidFill>
                  <a:schemeClr val="tx1"/>
                </a:solidFill>
              </a:rPr>
              <a:t>III. PROJECT DESCRIPTION </a:t>
            </a:r>
          </a:p>
        </p:txBody>
      </p:sp>
      <p:graphicFrame>
        <p:nvGraphicFramePr>
          <p:cNvPr id="4" name="Table 3"/>
          <p:cNvGraphicFramePr>
            <a:graphicFrameLocks noGrp="1"/>
          </p:cNvGraphicFramePr>
          <p:nvPr>
            <p:extLst>
              <p:ext uri="{D42A27DB-BD31-4B8C-83A1-F6EECF244321}">
                <p14:modId xmlns:p14="http://schemas.microsoft.com/office/powerpoint/2010/main" val="4104910081"/>
              </p:ext>
            </p:extLst>
          </p:nvPr>
        </p:nvGraphicFramePr>
        <p:xfrm>
          <a:off x="395536" y="3789040"/>
          <a:ext cx="8280920" cy="1813560"/>
        </p:xfrm>
        <a:graphic>
          <a:graphicData uri="http://schemas.openxmlformats.org/drawingml/2006/table">
            <a:tbl>
              <a:tblPr firstRow="1" firstCol="1" bandRow="1">
                <a:tableStyleId>{5C22544A-7EE6-4342-B048-85BDC9FD1C3A}</a:tableStyleId>
              </a:tblPr>
              <a:tblGrid>
                <a:gridCol w="8280920">
                  <a:extLst>
                    <a:ext uri="{9D8B030D-6E8A-4147-A177-3AD203B41FA5}">
                      <a16:colId xmlns:a16="http://schemas.microsoft.com/office/drawing/2014/main" val="20000"/>
                    </a:ext>
                  </a:extLst>
                </a:gridCol>
              </a:tblGrid>
              <a:tr h="0">
                <a:tc>
                  <a:txBody>
                    <a:bodyPr/>
                    <a:lstStyle/>
                    <a:p>
                      <a:pPr marL="0" marR="0" algn="just">
                        <a:spcBef>
                          <a:spcPts val="0"/>
                        </a:spcBef>
                        <a:spcAft>
                          <a:spcPts val="0"/>
                        </a:spcAft>
                      </a:pPr>
                      <a:r>
                        <a:rPr lang="en-GB" sz="1800" dirty="0">
                          <a:effectLst/>
                        </a:rPr>
                        <a:t>III.4. SPECIFIC OBJECTIVE</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&lt;Define one project specific objective that will be achieved when all activities are implemented and outputs delivered&gt;</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Specific objective:</a:t>
                      </a:r>
                      <a:endParaRPr lang="en-US" sz="1800" dirty="0">
                        <a:effectLst/>
                      </a:endParaRPr>
                    </a:p>
                    <a:p>
                      <a:pPr marL="0" marR="0" algn="just">
                        <a:spcBef>
                          <a:spcPts val="0"/>
                        </a:spcBef>
                        <a:spcAft>
                          <a:spcPts val="0"/>
                        </a:spcAft>
                      </a:pPr>
                      <a:r>
                        <a:rPr lang="en-GB" sz="1100" dirty="0">
                          <a:effectLst/>
                        </a:rPr>
                        <a:t> </a:t>
                      </a:r>
                      <a:endParaRPr lang="en-US" sz="1200" dirty="0">
                        <a:effectLst/>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065318736"/>
              </p:ext>
            </p:extLst>
          </p:nvPr>
        </p:nvGraphicFramePr>
        <p:xfrm>
          <a:off x="395536" y="1916832"/>
          <a:ext cx="8280920" cy="1097280"/>
        </p:xfrm>
        <a:graphic>
          <a:graphicData uri="http://schemas.openxmlformats.org/drawingml/2006/table">
            <a:tbl>
              <a:tblPr firstRow="1" firstCol="1" bandRow="1">
                <a:tableStyleId>{5C22544A-7EE6-4342-B048-85BDC9FD1C3A}</a:tableStyleId>
              </a:tblPr>
              <a:tblGrid>
                <a:gridCol w="8280920">
                  <a:extLst>
                    <a:ext uri="{9D8B030D-6E8A-4147-A177-3AD203B41FA5}">
                      <a16:colId xmlns:a16="http://schemas.microsoft.com/office/drawing/2014/main" val="20000"/>
                    </a:ext>
                  </a:extLst>
                </a:gridCol>
              </a:tblGrid>
              <a:tr h="0">
                <a:tc>
                  <a:txBody>
                    <a:bodyPr/>
                    <a:lstStyle/>
                    <a:p>
                      <a:pPr marL="0" marR="0" algn="just">
                        <a:spcBef>
                          <a:spcPts val="0"/>
                        </a:spcBef>
                        <a:spcAft>
                          <a:spcPts val="0"/>
                        </a:spcAft>
                      </a:pPr>
                      <a:r>
                        <a:rPr lang="en-GB" sz="1800" dirty="0">
                          <a:effectLst/>
                        </a:rPr>
                        <a:t>III.3.  PROJECT OVERALL OBJECTIVE</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&lt;mention clearly and describe the type(s) of actions under the specific objective(s) in the Programme to which the project is contributing.&gt;</a:t>
                      </a:r>
                      <a:endParaRPr lang="en-US" sz="1800" dirty="0">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66139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139952" y="188640"/>
            <a:ext cx="4752528" cy="953756"/>
          </a:xfrm>
        </p:spPr>
        <p:txBody>
          <a:bodyPr/>
          <a:lstStyle/>
          <a:p>
            <a:r>
              <a:rPr lang="en-GB" sz="2600" dirty="0">
                <a:solidFill>
                  <a:schemeClr val="tx1"/>
                </a:solidFill>
              </a:rPr>
              <a:t>III. PROJECT DESCRIPTION </a:t>
            </a:r>
          </a:p>
        </p:txBody>
      </p:sp>
      <p:graphicFrame>
        <p:nvGraphicFramePr>
          <p:cNvPr id="5" name="Table 4"/>
          <p:cNvGraphicFramePr>
            <a:graphicFrameLocks noGrp="1"/>
          </p:cNvGraphicFramePr>
          <p:nvPr>
            <p:extLst>
              <p:ext uri="{D42A27DB-BD31-4B8C-83A1-F6EECF244321}">
                <p14:modId xmlns:p14="http://schemas.microsoft.com/office/powerpoint/2010/main" val="1134357994"/>
              </p:ext>
            </p:extLst>
          </p:nvPr>
        </p:nvGraphicFramePr>
        <p:xfrm>
          <a:off x="395536" y="2132856"/>
          <a:ext cx="8352928" cy="3459480"/>
        </p:xfrm>
        <a:graphic>
          <a:graphicData uri="http://schemas.openxmlformats.org/drawingml/2006/table">
            <a:tbl>
              <a:tblPr firstRow="1" firstCol="1" bandRow="1">
                <a:tableStyleId>{5C22544A-7EE6-4342-B048-85BDC9FD1C3A}</a:tableStyleId>
              </a:tblPr>
              <a:tblGrid>
                <a:gridCol w="8352928">
                  <a:extLst>
                    <a:ext uri="{9D8B030D-6E8A-4147-A177-3AD203B41FA5}">
                      <a16:colId xmlns:a16="http://schemas.microsoft.com/office/drawing/2014/main" val="20000"/>
                    </a:ext>
                  </a:extLst>
                </a:gridCol>
              </a:tblGrid>
              <a:tr h="0">
                <a:tc>
                  <a:txBody>
                    <a:bodyPr/>
                    <a:lstStyle/>
                    <a:p>
                      <a:pPr marL="0" marR="0" algn="just">
                        <a:spcBef>
                          <a:spcPts val="0"/>
                        </a:spcBef>
                        <a:spcAft>
                          <a:spcPts val="0"/>
                        </a:spcAft>
                      </a:pPr>
                      <a:r>
                        <a:rPr lang="en-GB" sz="1800" dirty="0">
                          <a:effectLst/>
                        </a:rPr>
                        <a:t>III.5. PROJECT'S ACTIVITIES  </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&lt;describe the main activities by which the project will achieve its objectives. </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Include details regarding the indicative budget allocated for each main activity and the responsible partner(s) for each of these activities&gt;</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Activity 1:</a:t>
                      </a:r>
                      <a:endParaRPr lang="en-US" sz="1800" dirty="0">
                        <a:effectLst/>
                      </a:endParaRPr>
                    </a:p>
                    <a:p>
                      <a:pPr marL="0" marR="0" algn="just">
                        <a:spcBef>
                          <a:spcPts val="0"/>
                        </a:spcBef>
                        <a:spcAft>
                          <a:spcPts val="0"/>
                        </a:spcAft>
                      </a:pPr>
                      <a:r>
                        <a:rPr lang="en-GB" sz="1800" dirty="0">
                          <a:effectLst/>
                        </a:rPr>
                        <a:t>Activity 2:</a:t>
                      </a:r>
                      <a:endParaRPr lang="en-US" sz="1800" dirty="0">
                        <a:effectLst/>
                      </a:endParaRPr>
                    </a:p>
                    <a:p>
                      <a:pPr marL="0" marR="0" algn="just">
                        <a:spcBef>
                          <a:spcPts val="0"/>
                        </a:spcBef>
                        <a:spcAft>
                          <a:spcPts val="0"/>
                        </a:spcAft>
                      </a:pPr>
                      <a:r>
                        <a:rPr lang="en-GB" sz="1800" dirty="0">
                          <a:effectLst/>
                        </a:rPr>
                        <a:t>Activity 3:</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&lt; If applicable, please multiply &gt; </a:t>
                      </a:r>
                      <a:endParaRPr lang="en-US" sz="1800" dirty="0">
                        <a:effectLst/>
                      </a:endParaRPr>
                    </a:p>
                    <a:p>
                      <a:pPr marL="0" marR="0" algn="just">
                        <a:spcBef>
                          <a:spcPts val="0"/>
                        </a:spcBef>
                        <a:spcAft>
                          <a:spcPts val="0"/>
                        </a:spcAft>
                      </a:pPr>
                      <a:r>
                        <a:rPr lang="en-GB"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50948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803C5D2B-5C9B-41F3-AB99-678B13E1F1DF}"/>
              </a:ext>
            </a:extLst>
          </p:cNvPr>
          <p:cNvSpPr>
            <a:spLocks noGrp="1"/>
          </p:cNvSpPr>
          <p:nvPr>
            <p:ph type="title"/>
          </p:nvPr>
        </p:nvSpPr>
        <p:spPr>
          <a:xfrm>
            <a:off x="4139952" y="188640"/>
            <a:ext cx="4752528" cy="953756"/>
          </a:xfrm>
        </p:spPr>
        <p:txBody>
          <a:bodyPr/>
          <a:lstStyle/>
          <a:p>
            <a:r>
              <a:rPr lang="en-GB" sz="2600" dirty="0">
                <a:solidFill>
                  <a:schemeClr val="tx1"/>
                </a:solidFill>
              </a:rPr>
              <a:t>III. PROJECT DESCRIPTION </a:t>
            </a:r>
          </a:p>
        </p:txBody>
      </p:sp>
      <p:graphicFrame>
        <p:nvGraphicFramePr>
          <p:cNvPr id="3" name="Table 2"/>
          <p:cNvGraphicFramePr>
            <a:graphicFrameLocks noGrp="1"/>
          </p:cNvGraphicFramePr>
          <p:nvPr>
            <p:extLst>
              <p:ext uri="{D42A27DB-BD31-4B8C-83A1-F6EECF244321}">
                <p14:modId xmlns:p14="http://schemas.microsoft.com/office/powerpoint/2010/main" val="2325661225"/>
              </p:ext>
            </p:extLst>
          </p:nvPr>
        </p:nvGraphicFramePr>
        <p:xfrm>
          <a:off x="323528" y="1628800"/>
          <a:ext cx="8496944" cy="4176464"/>
        </p:xfrm>
        <a:graphic>
          <a:graphicData uri="http://schemas.openxmlformats.org/drawingml/2006/table">
            <a:tbl>
              <a:tblPr firstRow="1" firstCol="1" bandRow="1">
                <a:tableStyleId>{5C22544A-7EE6-4342-B048-85BDC9FD1C3A}</a:tableStyleId>
              </a:tblPr>
              <a:tblGrid>
                <a:gridCol w="8496944">
                  <a:extLst>
                    <a:ext uri="{9D8B030D-6E8A-4147-A177-3AD203B41FA5}">
                      <a16:colId xmlns:a16="http://schemas.microsoft.com/office/drawing/2014/main" val="20000"/>
                    </a:ext>
                  </a:extLst>
                </a:gridCol>
              </a:tblGrid>
              <a:tr h="4176464">
                <a:tc>
                  <a:txBody>
                    <a:bodyPr/>
                    <a:lstStyle/>
                    <a:p>
                      <a:pPr marL="0" marR="0" algn="just">
                        <a:spcBef>
                          <a:spcPts val="0"/>
                        </a:spcBef>
                        <a:spcAft>
                          <a:spcPts val="0"/>
                        </a:spcAft>
                      </a:pPr>
                      <a:r>
                        <a:rPr lang="en-GB" sz="1800" dirty="0">
                          <a:effectLst/>
                        </a:rPr>
                        <a:t>III.6. LIST OF OUTPUTS AND MAIN DELIVERABLES </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&lt;For each output, please specify: the title, the programme output indicator to which it contributes, the target value, a short description of each output and the measures envisaged to promote it&gt;</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Output 1:</a:t>
                      </a:r>
                      <a:endParaRPr lang="en-US" sz="1800" dirty="0">
                        <a:effectLst/>
                      </a:endParaRPr>
                    </a:p>
                    <a:p>
                      <a:pPr marL="0" marR="0" algn="just">
                        <a:spcBef>
                          <a:spcPts val="0"/>
                        </a:spcBef>
                        <a:spcAft>
                          <a:spcPts val="0"/>
                        </a:spcAft>
                      </a:pPr>
                      <a:r>
                        <a:rPr lang="en-GB" sz="1800" dirty="0">
                          <a:effectLst/>
                        </a:rPr>
                        <a:t>Output 2:</a:t>
                      </a:r>
                      <a:endParaRPr lang="en-US" sz="1800" dirty="0">
                        <a:effectLst/>
                      </a:endParaRPr>
                    </a:p>
                    <a:p>
                      <a:pPr marL="0" marR="0" algn="just">
                        <a:spcBef>
                          <a:spcPts val="0"/>
                        </a:spcBef>
                        <a:spcAft>
                          <a:spcPts val="0"/>
                        </a:spcAft>
                      </a:pPr>
                      <a:r>
                        <a:rPr lang="en-GB" sz="1800" dirty="0">
                          <a:effectLst/>
                        </a:rPr>
                        <a:t>&lt; If applicable, please multiply &gt; </a:t>
                      </a:r>
                      <a:endParaRPr lang="en-US" sz="1800" dirty="0">
                        <a:effectLst/>
                      </a:endParaRPr>
                    </a:p>
                    <a:p>
                      <a:pPr marL="0" marR="0" algn="just">
                        <a:spcBef>
                          <a:spcPts val="0"/>
                        </a:spcBef>
                        <a:spcAft>
                          <a:spcPts val="0"/>
                        </a:spcAft>
                      </a:pPr>
                      <a:r>
                        <a:rPr lang="en-GB" sz="1800" dirty="0">
                          <a:effectLst/>
                        </a:rPr>
                        <a:t> </a:t>
                      </a:r>
                      <a:endParaRPr lang="en-US" sz="1800" dirty="0">
                        <a:effectLst/>
                      </a:endParaRPr>
                    </a:p>
                    <a:p>
                      <a:pPr marL="0" marR="0" algn="just">
                        <a:spcBef>
                          <a:spcPts val="0"/>
                        </a:spcBef>
                        <a:spcAft>
                          <a:spcPts val="0"/>
                        </a:spcAft>
                      </a:pPr>
                      <a:r>
                        <a:rPr lang="en-GB" sz="1800" dirty="0">
                          <a:effectLst/>
                        </a:rPr>
                        <a:t>Main Deliverables:</a:t>
                      </a:r>
                      <a:endParaRPr lang="en-US" sz="1800" dirty="0">
                        <a:effectLst/>
                      </a:endParaRPr>
                    </a:p>
                    <a:p>
                      <a:pPr marL="0" marR="0" algn="just">
                        <a:spcBef>
                          <a:spcPts val="0"/>
                        </a:spcBef>
                        <a:spcAft>
                          <a:spcPts val="0"/>
                        </a:spcAft>
                      </a:pPr>
                      <a:r>
                        <a:rPr lang="en-GB" sz="1800" dirty="0">
                          <a:effectLst/>
                        </a:rPr>
                        <a:t>&lt;Please, describe, in short, the main deliverables stemming from the proposed activities&gt;</a:t>
                      </a:r>
                      <a:endParaRPr lang="en-US" sz="1800" dirty="0">
                        <a:effectLst/>
                      </a:endParaRPr>
                    </a:p>
                    <a:p>
                      <a:pPr marL="0" marR="0" algn="just">
                        <a:spcBef>
                          <a:spcPts val="0"/>
                        </a:spcBef>
                        <a:spcAft>
                          <a:spcPts val="0"/>
                        </a:spcAft>
                      </a:pPr>
                      <a:endParaRPr lang="en-US" sz="1600" dirty="0">
                        <a:effectLst/>
                      </a:endParaRPr>
                    </a:p>
                  </a:txBody>
                  <a:tcPr marL="68580" marR="68580" marT="0" marB="0">
                    <a:solidFill>
                      <a:schemeClr val="tx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16328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9921</TotalTime>
  <Words>1331</Words>
  <Application>Microsoft Office PowerPoint</Application>
  <PresentationFormat>On-screen Show (4:3)</PresentationFormat>
  <Paragraphs>180</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Open Sans</vt:lpstr>
      <vt:lpstr>Symbol</vt:lpstr>
      <vt:lpstr>Times New Roman</vt:lpstr>
      <vt:lpstr>Wingdings</vt:lpstr>
      <vt:lpstr>Office Theme</vt:lpstr>
      <vt:lpstr>PowerPoint Presentation</vt:lpstr>
      <vt:lpstr>Project application</vt:lpstr>
      <vt:lpstr>Project application</vt:lpstr>
      <vt:lpstr>I. PROJECT IDENTIFICATION </vt:lpstr>
      <vt:lpstr>II. PROJECT PARTNERS </vt:lpstr>
      <vt:lpstr>III. PROJECT DESCRIPTION </vt:lpstr>
      <vt:lpstr>III. PROJECT DESCRIPTION </vt:lpstr>
      <vt:lpstr>III. PROJECT DESCRIPTION </vt:lpstr>
      <vt:lpstr>III. PROJECT DESCRIPTION </vt:lpstr>
      <vt:lpstr>III. PROJECT DESCRIPTION </vt:lpstr>
      <vt:lpstr>III. PROJECT DESCRIPTION </vt:lpstr>
      <vt:lpstr>III. PROJECT DESCRIPTION </vt:lpstr>
      <vt:lpstr>III. PROJECT DESCRIPTION </vt:lpstr>
      <vt:lpstr>IV. STAGE OF THE PROJECT PROPOSAL</vt:lpstr>
      <vt:lpstr>https://keep.eu https://kohesio.ec.europa.eu</vt:lpstr>
      <vt:lpstr>helpdesk@brct-timisoara.ro ipacbc@brct-timisoara.ro stana.babic@mei.gov.rs vasilija.stanic@mei.gov.rs  Tel: +40356 42 63 60 Fax: +40356 42 63 61 Mobile: +40746 21 65 19</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 Bardos</dc:creator>
  <cp:lastModifiedBy>BRCT BRCT</cp:lastModifiedBy>
  <cp:revision>392</cp:revision>
  <cp:lastPrinted>2016-09-28T11:51:08Z</cp:lastPrinted>
  <dcterms:created xsi:type="dcterms:W3CDTF">2015-10-27T11:54:26Z</dcterms:created>
  <dcterms:modified xsi:type="dcterms:W3CDTF">2025-01-23T10:30:07Z</dcterms:modified>
</cp:coreProperties>
</file>