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9" r:id="rId4"/>
    <p:sldId id="260" r:id="rId5"/>
    <p:sldId id="266" r:id="rId6"/>
    <p:sldId id="282" r:id="rId7"/>
    <p:sldId id="264" r:id="rId8"/>
    <p:sldId id="268" r:id="rId9"/>
    <p:sldId id="269" r:id="rId10"/>
    <p:sldId id="270" r:id="rId11"/>
    <p:sldId id="272" r:id="rId12"/>
    <p:sldId id="275" r:id="rId13"/>
    <p:sldId id="274" r:id="rId14"/>
    <p:sldId id="281" r:id="rId15"/>
    <p:sldId id="286" r:id="rId16"/>
    <p:sldId id="283" r:id="rId17"/>
    <p:sldId id="284" r:id="rId18"/>
    <p:sldId id="287" r:id="rId19"/>
    <p:sldId id="277" r:id="rId20"/>
    <p:sldId id="285" r:id="rId21"/>
    <p:sldId id="278" r:id="rId22"/>
    <p:sldId id="279" r:id="rId23"/>
    <p:sldId id="280" r:id="rId24"/>
    <p:sldId id="288" r:id="rId25"/>
    <p:sldId id="26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ana" initials="SB" lastIdx="2" clrIdx="0">
    <p:extLst>
      <p:ext uri="{19B8F6BF-5375-455C-9EA6-DF929625EA0E}">
        <p15:presenceInfo xmlns:p15="http://schemas.microsoft.com/office/powerpoint/2012/main" userId="Sta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86D939-4119-4FF2-9FC3-7186DCC42B9F}" type="doc">
      <dgm:prSet loTypeId="urn:microsoft.com/office/officeart/2005/8/layout/vList5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4805640-C2C4-4F06-81D1-572807A7CE60}">
      <dgm:prSet/>
      <dgm:spPr/>
      <dgm:t>
        <a:bodyPr/>
        <a:lstStyle/>
        <a:p>
          <a:pPr rtl="0"/>
          <a:r>
            <a:rPr lang="sr-Cyrl-RS" b="1" dirty="0"/>
            <a:t>Тендерска документација</a:t>
          </a:r>
          <a:endParaRPr lang="en-US" dirty="0"/>
        </a:p>
      </dgm:t>
    </dgm:pt>
    <dgm:pt modelId="{D066C0E0-AD30-4D70-A37A-F02DF607FB87}" type="parTrans" cxnId="{4C852900-1594-42B4-81AE-34E9E7F5CC68}">
      <dgm:prSet/>
      <dgm:spPr/>
      <dgm:t>
        <a:bodyPr/>
        <a:lstStyle/>
        <a:p>
          <a:endParaRPr lang="en-US"/>
        </a:p>
      </dgm:t>
    </dgm:pt>
    <dgm:pt modelId="{B2621377-02F6-43DE-B8A8-40B15BE88B8E}" type="sibTrans" cxnId="{4C852900-1594-42B4-81AE-34E9E7F5CC68}">
      <dgm:prSet/>
      <dgm:spPr/>
      <dgm:t>
        <a:bodyPr/>
        <a:lstStyle/>
        <a:p>
          <a:endParaRPr lang="en-US"/>
        </a:p>
      </dgm:t>
    </dgm:pt>
    <dgm:pt modelId="{A0999794-FE1C-4841-A4A5-1C377478C50E}">
      <dgm:prSet/>
      <dgm:spPr/>
      <dgm:t>
        <a:bodyPr/>
        <a:lstStyle/>
        <a:p>
          <a:pPr rtl="0"/>
          <a:r>
            <a:rPr lang="en-US" dirty="0"/>
            <a:t> </a:t>
          </a:r>
          <a:r>
            <a:rPr lang="sr-Cyrl-RS" dirty="0"/>
            <a:t>Сет документације информативног карактера</a:t>
          </a:r>
          <a:r>
            <a:rPr lang="en-US" dirty="0"/>
            <a:t>:</a:t>
          </a:r>
        </a:p>
      </dgm:t>
    </dgm:pt>
    <dgm:pt modelId="{FD40F0ED-5BFD-46DC-88F6-445FEDA0726D}" type="parTrans" cxnId="{B7F4F6B9-0BB5-4D1F-864E-DBBE4A149A0E}">
      <dgm:prSet/>
      <dgm:spPr/>
      <dgm:t>
        <a:bodyPr/>
        <a:lstStyle/>
        <a:p>
          <a:endParaRPr lang="en-US"/>
        </a:p>
      </dgm:t>
    </dgm:pt>
    <dgm:pt modelId="{874A02AD-CFBC-427F-8F48-C1BF606A2488}" type="sibTrans" cxnId="{B7F4F6B9-0BB5-4D1F-864E-DBBE4A149A0E}">
      <dgm:prSet/>
      <dgm:spPr/>
      <dgm:t>
        <a:bodyPr/>
        <a:lstStyle/>
        <a:p>
          <a:endParaRPr lang="en-US"/>
        </a:p>
      </dgm:t>
    </dgm:pt>
    <dgm:pt modelId="{8A22CAB7-4221-41D9-8857-9A141C119E49}">
      <dgm:prSet/>
      <dgm:spPr/>
      <dgm:t>
        <a:bodyPr/>
        <a:lstStyle/>
        <a:p>
          <a:pPr rtl="0"/>
          <a:r>
            <a:rPr lang="sr-Cyrl-RS" dirty="0"/>
            <a:t>Обавештење (</a:t>
          </a:r>
          <a:r>
            <a:rPr lang="en-US" dirty="0"/>
            <a:t>Contract Notice</a:t>
          </a:r>
          <a:r>
            <a:rPr lang="sr-Cyrl-RS" dirty="0"/>
            <a:t>)</a:t>
          </a:r>
          <a:endParaRPr lang="en-US" dirty="0"/>
        </a:p>
      </dgm:t>
    </dgm:pt>
    <dgm:pt modelId="{18E6BEFB-BB49-41A7-94E4-07B0C80F0BE8}" type="parTrans" cxnId="{DF52DA4E-8164-4F82-B55B-F88FBADD984A}">
      <dgm:prSet/>
      <dgm:spPr/>
      <dgm:t>
        <a:bodyPr/>
        <a:lstStyle/>
        <a:p>
          <a:endParaRPr lang="en-US"/>
        </a:p>
      </dgm:t>
    </dgm:pt>
    <dgm:pt modelId="{CB7709A2-0B90-4254-AE1D-785E9C2A9BC8}" type="sibTrans" cxnId="{DF52DA4E-8164-4F82-B55B-F88FBADD984A}">
      <dgm:prSet/>
      <dgm:spPr/>
      <dgm:t>
        <a:bodyPr/>
        <a:lstStyle/>
        <a:p>
          <a:endParaRPr lang="en-US"/>
        </a:p>
      </dgm:t>
    </dgm:pt>
    <dgm:pt modelId="{1B6E956B-C64E-4BE5-8D06-C7E3D7FEFA5B}">
      <dgm:prSet/>
      <dgm:spPr/>
      <dgm:t>
        <a:bodyPr/>
        <a:lstStyle/>
        <a:p>
          <a:pPr rtl="0"/>
          <a:r>
            <a:rPr lang="sr-Cyrl-RS" dirty="0"/>
            <a:t>Инструкције за понуђаче</a:t>
          </a:r>
          <a:endParaRPr lang="en-US" dirty="0"/>
        </a:p>
      </dgm:t>
    </dgm:pt>
    <dgm:pt modelId="{FB876C2A-B4E9-49F4-ABDE-104FD8F6AF04}" type="parTrans" cxnId="{F16C326C-D36A-4418-B726-EF8E4297C192}">
      <dgm:prSet/>
      <dgm:spPr/>
      <dgm:t>
        <a:bodyPr/>
        <a:lstStyle/>
        <a:p>
          <a:endParaRPr lang="en-US"/>
        </a:p>
      </dgm:t>
    </dgm:pt>
    <dgm:pt modelId="{D14A92C2-08A8-4B6C-9806-DBC7B437E191}" type="sibTrans" cxnId="{F16C326C-D36A-4418-B726-EF8E4297C192}">
      <dgm:prSet/>
      <dgm:spPr/>
      <dgm:t>
        <a:bodyPr/>
        <a:lstStyle/>
        <a:p>
          <a:endParaRPr lang="en-US"/>
        </a:p>
      </dgm:t>
    </dgm:pt>
    <dgm:pt modelId="{E1300857-5779-462C-90E6-CD04D306409D}">
      <dgm:prSet/>
      <dgm:spPr/>
      <dgm:t>
        <a:bodyPr/>
        <a:lstStyle/>
        <a:p>
          <a:pPr rtl="0"/>
          <a:r>
            <a:rPr lang="sr-Cyrl-RS" dirty="0"/>
            <a:t>Техничке спецификације или Опис послова и задатака (</a:t>
          </a:r>
          <a:r>
            <a:rPr lang="en-US" i="1" dirty="0"/>
            <a:t>Terms of Reference</a:t>
          </a:r>
          <a:r>
            <a:rPr lang="sr-Cyrl-RS" dirty="0"/>
            <a:t>-услуге</a:t>
          </a:r>
          <a:r>
            <a:rPr lang="en-US" dirty="0"/>
            <a:t>)</a:t>
          </a:r>
        </a:p>
      </dgm:t>
    </dgm:pt>
    <dgm:pt modelId="{B976AE48-C0D3-4D5F-84E8-BE13EB5A8B6E}" type="parTrans" cxnId="{634FC40B-CBA0-4FEB-BAC0-94A7222D4891}">
      <dgm:prSet/>
      <dgm:spPr/>
      <dgm:t>
        <a:bodyPr/>
        <a:lstStyle/>
        <a:p>
          <a:endParaRPr lang="en-US"/>
        </a:p>
      </dgm:t>
    </dgm:pt>
    <dgm:pt modelId="{6152ECA3-174D-4773-A996-03790AFB6483}" type="sibTrans" cxnId="{634FC40B-CBA0-4FEB-BAC0-94A7222D4891}">
      <dgm:prSet/>
      <dgm:spPr/>
      <dgm:t>
        <a:bodyPr/>
        <a:lstStyle/>
        <a:p>
          <a:endParaRPr lang="en-US"/>
        </a:p>
      </dgm:t>
    </dgm:pt>
    <dgm:pt modelId="{58243977-1C28-4DE4-B7CD-66DDD33EEDA3}">
      <dgm:prSet/>
      <dgm:spPr/>
      <dgm:t>
        <a:bodyPr/>
        <a:lstStyle/>
        <a:p>
          <a:pPr rtl="0"/>
          <a:r>
            <a:rPr lang="sr-Cyrl-RS" dirty="0"/>
            <a:t>Документација која дефинише услове током спровођења уговора</a:t>
          </a:r>
          <a:r>
            <a:rPr lang="en-US" dirty="0"/>
            <a:t>: </a:t>
          </a:r>
          <a:r>
            <a:rPr lang="sr-Cyrl-RS" dirty="0"/>
            <a:t>образац уговора, формат извештаја, општи услови, посебни услови, формат гаранција </a:t>
          </a:r>
          <a:r>
            <a:rPr lang="sr-Cyrl-RS" dirty="0" err="1"/>
            <a:t>итд</a:t>
          </a:r>
          <a:r>
            <a:rPr lang="en-US" dirty="0"/>
            <a:t>.</a:t>
          </a:r>
        </a:p>
      </dgm:t>
    </dgm:pt>
    <dgm:pt modelId="{0FF3EEFA-2DA9-41F0-B7DD-5EC8F06BF8BE}" type="parTrans" cxnId="{5E51F876-7EC7-4D77-BF79-0ACAB83EEBA9}">
      <dgm:prSet/>
      <dgm:spPr/>
      <dgm:t>
        <a:bodyPr/>
        <a:lstStyle/>
        <a:p>
          <a:endParaRPr lang="en-US"/>
        </a:p>
      </dgm:t>
    </dgm:pt>
    <dgm:pt modelId="{5E95EA34-EF30-4D71-AE82-500AC7E1AA43}" type="sibTrans" cxnId="{5E51F876-7EC7-4D77-BF79-0ACAB83EEBA9}">
      <dgm:prSet/>
      <dgm:spPr/>
      <dgm:t>
        <a:bodyPr/>
        <a:lstStyle/>
        <a:p>
          <a:endParaRPr lang="en-US"/>
        </a:p>
      </dgm:t>
    </dgm:pt>
    <dgm:pt modelId="{FB5558FB-6D84-4056-8324-F3931DE76F9F}">
      <dgm:prSet/>
      <dgm:spPr/>
      <dgm:t>
        <a:bodyPr/>
        <a:lstStyle/>
        <a:p>
          <a:pPr rtl="0"/>
          <a:r>
            <a:rPr lang="sr-Cyrl-RS" dirty="0"/>
            <a:t>Образац за подношење понуде </a:t>
          </a:r>
          <a:r>
            <a:rPr lang="sr-Cyrl-RS" i="1" dirty="0"/>
            <a:t>(</a:t>
          </a:r>
          <a:r>
            <a:rPr lang="en-US" i="1" dirty="0"/>
            <a:t>Tender submission form</a:t>
          </a:r>
          <a:r>
            <a:rPr lang="sr-Cyrl-RS" i="1" dirty="0"/>
            <a:t>)</a:t>
          </a:r>
          <a:endParaRPr lang="en-US" i="1" dirty="0"/>
        </a:p>
      </dgm:t>
    </dgm:pt>
    <dgm:pt modelId="{08DF33CD-BFDF-42D4-814C-C5A21A4CBF01}" type="parTrans" cxnId="{23701124-648E-4A9B-B3F7-87B4ECFD9047}">
      <dgm:prSet/>
      <dgm:spPr/>
      <dgm:t>
        <a:bodyPr/>
        <a:lstStyle/>
        <a:p>
          <a:endParaRPr lang="en-US"/>
        </a:p>
      </dgm:t>
    </dgm:pt>
    <dgm:pt modelId="{B91D4C98-67DC-49D3-B005-06D607871BCE}" type="sibTrans" cxnId="{23701124-648E-4A9B-B3F7-87B4ECFD9047}">
      <dgm:prSet/>
      <dgm:spPr/>
      <dgm:t>
        <a:bodyPr/>
        <a:lstStyle/>
        <a:p>
          <a:endParaRPr lang="en-US"/>
        </a:p>
      </dgm:t>
    </dgm:pt>
    <dgm:pt modelId="{3C14658A-73F3-4706-A533-689CDA518DAB}">
      <dgm:prSet/>
      <dgm:spPr/>
      <dgm:t>
        <a:bodyPr/>
        <a:lstStyle/>
        <a:p>
          <a:pPr rtl="0"/>
          <a:r>
            <a:rPr lang="sr-Cyrl-RS" dirty="0"/>
            <a:t>Формат понуде</a:t>
          </a:r>
          <a:r>
            <a:rPr lang="en-US" dirty="0"/>
            <a:t>:</a:t>
          </a:r>
          <a:r>
            <a:rPr lang="sr-Cyrl-RS" dirty="0"/>
            <a:t> техничке спецификације</a:t>
          </a:r>
          <a:r>
            <a:rPr lang="en-US" dirty="0"/>
            <a:t> </a:t>
          </a:r>
          <a:r>
            <a:rPr lang="sr-Cyrl-RS" dirty="0"/>
            <a:t>(код добара и радова или организација и методологија (код услуга)</a:t>
          </a:r>
          <a:r>
            <a:rPr lang="en-US" dirty="0"/>
            <a:t> </a:t>
          </a:r>
        </a:p>
      </dgm:t>
    </dgm:pt>
    <dgm:pt modelId="{DC9E9A75-FDB7-4AB0-A2EA-C22526AFDF91}" type="parTrans" cxnId="{86AC77CA-0967-4B17-A913-5A76ACB7E275}">
      <dgm:prSet/>
      <dgm:spPr/>
      <dgm:t>
        <a:bodyPr/>
        <a:lstStyle/>
        <a:p>
          <a:endParaRPr lang="en-US"/>
        </a:p>
      </dgm:t>
    </dgm:pt>
    <dgm:pt modelId="{26B4075F-75AC-47FF-8628-C903142B1E63}" type="sibTrans" cxnId="{86AC77CA-0967-4B17-A913-5A76ACB7E275}">
      <dgm:prSet/>
      <dgm:spPr/>
      <dgm:t>
        <a:bodyPr/>
        <a:lstStyle/>
        <a:p>
          <a:endParaRPr lang="en-US"/>
        </a:p>
      </dgm:t>
    </dgm:pt>
    <dgm:pt modelId="{1EF89F98-E03C-4698-B249-37D510F76B48}">
      <dgm:prSet/>
      <dgm:spPr/>
      <dgm:t>
        <a:bodyPr/>
        <a:lstStyle/>
        <a:p>
          <a:pPr rtl="0"/>
          <a:r>
            <a:rPr lang="sr-Cyrl-RS" dirty="0"/>
            <a:t>Модел финансијске понуде </a:t>
          </a:r>
          <a:endParaRPr lang="en-US" dirty="0"/>
        </a:p>
      </dgm:t>
    </dgm:pt>
    <dgm:pt modelId="{90F86AE7-EB1B-4789-9791-629363518C5A}" type="parTrans" cxnId="{14EB9474-52DD-4CEF-92C8-1EC80E08F216}">
      <dgm:prSet/>
      <dgm:spPr/>
      <dgm:t>
        <a:bodyPr/>
        <a:lstStyle/>
        <a:p>
          <a:endParaRPr lang="en-US"/>
        </a:p>
      </dgm:t>
    </dgm:pt>
    <dgm:pt modelId="{B58F06FE-450E-443E-807A-6164E251F2FA}" type="sibTrans" cxnId="{14EB9474-52DD-4CEF-92C8-1EC80E08F216}">
      <dgm:prSet/>
      <dgm:spPr/>
      <dgm:t>
        <a:bodyPr/>
        <a:lstStyle/>
        <a:p>
          <a:endParaRPr lang="en-US"/>
        </a:p>
      </dgm:t>
    </dgm:pt>
    <dgm:pt modelId="{2C9EC550-782B-4839-9A50-28AEF6886B90}">
      <dgm:prSet/>
      <dgm:spPr/>
      <dgm:t>
        <a:bodyPr/>
        <a:lstStyle/>
        <a:p>
          <a:pPr rtl="0"/>
          <a:r>
            <a:rPr lang="sr-Cyrl-RS" dirty="0"/>
            <a:t>Сет документације – образаца за достављање понуде</a:t>
          </a:r>
          <a:r>
            <a:rPr lang="en-US" dirty="0"/>
            <a:t>:</a:t>
          </a:r>
        </a:p>
      </dgm:t>
    </dgm:pt>
    <dgm:pt modelId="{A5049D18-0F92-4FE1-B26B-7EA3B6A0AA4B}" type="sibTrans" cxnId="{488BF30E-A0D5-4EF9-819C-A9C0DA5F1B8E}">
      <dgm:prSet/>
      <dgm:spPr/>
      <dgm:t>
        <a:bodyPr/>
        <a:lstStyle/>
        <a:p>
          <a:endParaRPr lang="en-US"/>
        </a:p>
      </dgm:t>
    </dgm:pt>
    <dgm:pt modelId="{3D9AB156-BCBD-4E92-A58A-B04F66369148}" type="parTrans" cxnId="{488BF30E-A0D5-4EF9-819C-A9C0DA5F1B8E}">
      <dgm:prSet/>
      <dgm:spPr/>
      <dgm:t>
        <a:bodyPr/>
        <a:lstStyle/>
        <a:p>
          <a:endParaRPr lang="en-US"/>
        </a:p>
      </dgm:t>
    </dgm:pt>
    <dgm:pt modelId="{2A7D0943-EABB-45B4-86D3-972C8A6736B0}">
      <dgm:prSet/>
      <dgm:spPr/>
      <dgm:t>
        <a:bodyPr/>
        <a:lstStyle/>
        <a:p>
          <a:pPr rtl="0"/>
          <a:r>
            <a:rPr lang="sr-Cyrl-RS" dirty="0" err="1"/>
            <a:t>Евалуациони</a:t>
          </a:r>
          <a:r>
            <a:rPr lang="sr-Cyrl-RS" dirty="0"/>
            <a:t> </a:t>
          </a:r>
          <a:r>
            <a:rPr lang="sr-Cyrl-RS" dirty="0" err="1"/>
            <a:t>гридови</a:t>
          </a:r>
          <a:endParaRPr lang="en-US" dirty="0"/>
        </a:p>
      </dgm:t>
    </dgm:pt>
    <dgm:pt modelId="{C0D0399E-A7C1-4F16-89A0-F19C0414A950}" type="parTrans" cxnId="{6356A964-6D0E-4FE1-91C5-EEEC251B0FEB}">
      <dgm:prSet/>
      <dgm:spPr/>
    </dgm:pt>
    <dgm:pt modelId="{7334D892-2C75-43A3-B71F-B3C3814C3A08}" type="sibTrans" cxnId="{6356A964-6D0E-4FE1-91C5-EEEC251B0FEB}">
      <dgm:prSet/>
      <dgm:spPr/>
    </dgm:pt>
    <dgm:pt modelId="{C16AF148-D37B-47C7-8A88-6C3C071E2645}" type="pres">
      <dgm:prSet presAssocID="{9D86D939-4119-4FF2-9FC3-7186DCC42B9F}" presName="Name0" presStyleCnt="0">
        <dgm:presLayoutVars>
          <dgm:dir/>
          <dgm:animLvl val="lvl"/>
          <dgm:resizeHandles val="exact"/>
        </dgm:presLayoutVars>
      </dgm:prSet>
      <dgm:spPr/>
    </dgm:pt>
    <dgm:pt modelId="{476B2742-7FB1-4244-A874-0CEABE4A3B73}" type="pres">
      <dgm:prSet presAssocID="{D4805640-C2C4-4F06-81D1-572807A7CE60}" presName="linNode" presStyleCnt="0"/>
      <dgm:spPr/>
    </dgm:pt>
    <dgm:pt modelId="{709ED1B6-618E-4650-ABFA-DEC3CD9CD20C}" type="pres">
      <dgm:prSet presAssocID="{D4805640-C2C4-4F06-81D1-572807A7CE60}" presName="parentText" presStyleLbl="node1" presStyleIdx="0" presStyleCnt="3" custScaleX="277778" custLinFactNeighborX="78304" custLinFactNeighborY="1715">
        <dgm:presLayoutVars>
          <dgm:chMax val="1"/>
          <dgm:bulletEnabled val="1"/>
        </dgm:presLayoutVars>
      </dgm:prSet>
      <dgm:spPr/>
    </dgm:pt>
    <dgm:pt modelId="{8C315C86-3B29-43F6-BBCE-2AA93520FD4C}" type="pres">
      <dgm:prSet presAssocID="{B2621377-02F6-43DE-B8A8-40B15BE88B8E}" presName="sp" presStyleCnt="0"/>
      <dgm:spPr/>
    </dgm:pt>
    <dgm:pt modelId="{3495108C-34A1-4BEC-8DE5-2C675CB48C38}" type="pres">
      <dgm:prSet presAssocID="{A0999794-FE1C-4841-A4A5-1C377478C50E}" presName="linNode" presStyleCnt="0"/>
      <dgm:spPr/>
    </dgm:pt>
    <dgm:pt modelId="{DBB936B3-1DAC-47EC-8342-7253F83D4C7E}" type="pres">
      <dgm:prSet presAssocID="{A0999794-FE1C-4841-A4A5-1C377478C50E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113FB1B2-7AF7-42D2-8223-E12853ADCAE0}" type="pres">
      <dgm:prSet presAssocID="{A0999794-FE1C-4841-A4A5-1C377478C50E}" presName="descendantText" presStyleLbl="alignAccFollowNode1" presStyleIdx="0" presStyleCnt="2">
        <dgm:presLayoutVars>
          <dgm:bulletEnabled val="1"/>
        </dgm:presLayoutVars>
      </dgm:prSet>
      <dgm:spPr/>
    </dgm:pt>
    <dgm:pt modelId="{82DF8223-4C7B-4E4A-8C07-D03279BFF4BA}" type="pres">
      <dgm:prSet presAssocID="{874A02AD-CFBC-427F-8F48-C1BF606A2488}" presName="sp" presStyleCnt="0"/>
      <dgm:spPr/>
    </dgm:pt>
    <dgm:pt modelId="{5C1C8D04-F904-4BB5-ABB6-B11E62585C7B}" type="pres">
      <dgm:prSet presAssocID="{2C9EC550-782B-4839-9A50-28AEF6886B90}" presName="linNode" presStyleCnt="0"/>
      <dgm:spPr/>
    </dgm:pt>
    <dgm:pt modelId="{4379C318-40D0-431E-9FE3-1399E2E33812}" type="pres">
      <dgm:prSet presAssocID="{2C9EC550-782B-4839-9A50-28AEF6886B90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2E1E7FCD-E5E7-471B-BC44-97F1D6A98679}" type="pres">
      <dgm:prSet presAssocID="{2C9EC550-782B-4839-9A50-28AEF6886B90}" presName="descendantText" presStyleLbl="alignAccFollowNode1" presStyleIdx="1" presStyleCnt="2" custLinFactNeighborX="-1018" custLinFactNeighborY="884">
        <dgm:presLayoutVars>
          <dgm:bulletEnabled val="1"/>
        </dgm:presLayoutVars>
      </dgm:prSet>
      <dgm:spPr/>
    </dgm:pt>
  </dgm:ptLst>
  <dgm:cxnLst>
    <dgm:cxn modelId="{4C852900-1594-42B4-81AE-34E9E7F5CC68}" srcId="{9D86D939-4119-4FF2-9FC3-7186DCC42B9F}" destId="{D4805640-C2C4-4F06-81D1-572807A7CE60}" srcOrd="0" destOrd="0" parTransId="{D066C0E0-AD30-4D70-A37A-F02DF607FB87}" sibTransId="{B2621377-02F6-43DE-B8A8-40B15BE88B8E}"/>
    <dgm:cxn modelId="{634FC40B-CBA0-4FEB-BAC0-94A7222D4891}" srcId="{A0999794-FE1C-4841-A4A5-1C377478C50E}" destId="{E1300857-5779-462C-90E6-CD04D306409D}" srcOrd="2" destOrd="0" parTransId="{B976AE48-C0D3-4D5F-84E8-BE13EB5A8B6E}" sibTransId="{6152ECA3-174D-4773-A996-03790AFB6483}"/>
    <dgm:cxn modelId="{488BF30E-A0D5-4EF9-819C-A9C0DA5F1B8E}" srcId="{9D86D939-4119-4FF2-9FC3-7186DCC42B9F}" destId="{2C9EC550-782B-4839-9A50-28AEF6886B90}" srcOrd="2" destOrd="0" parTransId="{3D9AB156-BCBD-4E92-A58A-B04F66369148}" sibTransId="{A5049D18-0F92-4FE1-B26B-7EA3B6A0AA4B}"/>
    <dgm:cxn modelId="{64FB4C16-9C8C-4E59-81DB-A1647B2896D5}" type="presOf" srcId="{2C9EC550-782B-4839-9A50-28AEF6886B90}" destId="{4379C318-40D0-431E-9FE3-1399E2E33812}" srcOrd="0" destOrd="0" presId="urn:microsoft.com/office/officeart/2005/8/layout/vList5"/>
    <dgm:cxn modelId="{23701124-648E-4A9B-B3F7-87B4ECFD9047}" srcId="{2C9EC550-782B-4839-9A50-28AEF6886B90}" destId="{FB5558FB-6D84-4056-8324-F3931DE76F9F}" srcOrd="0" destOrd="0" parTransId="{08DF33CD-BFDF-42D4-814C-C5A21A4CBF01}" sibTransId="{B91D4C98-67DC-49D3-B005-06D607871BCE}"/>
    <dgm:cxn modelId="{827C902C-7EDE-4110-B3D4-4377992A9053}" type="presOf" srcId="{9D86D939-4119-4FF2-9FC3-7186DCC42B9F}" destId="{C16AF148-D37B-47C7-8A88-6C3C071E2645}" srcOrd="0" destOrd="0" presId="urn:microsoft.com/office/officeart/2005/8/layout/vList5"/>
    <dgm:cxn modelId="{64F62939-5290-4065-8C92-7559591CF8CF}" type="presOf" srcId="{58243977-1C28-4DE4-B7CD-66DDD33EEDA3}" destId="{113FB1B2-7AF7-42D2-8223-E12853ADCAE0}" srcOrd="0" destOrd="3" presId="urn:microsoft.com/office/officeart/2005/8/layout/vList5"/>
    <dgm:cxn modelId="{6356A964-6D0E-4FE1-91C5-EEEC251B0FEB}" srcId="{A0999794-FE1C-4841-A4A5-1C377478C50E}" destId="{2A7D0943-EABB-45B4-86D3-972C8A6736B0}" srcOrd="4" destOrd="0" parTransId="{C0D0399E-A7C1-4F16-89A0-F19C0414A950}" sibTransId="{7334D892-2C75-43A3-B71F-B3C3814C3A08}"/>
    <dgm:cxn modelId="{F16C326C-D36A-4418-B726-EF8E4297C192}" srcId="{A0999794-FE1C-4841-A4A5-1C377478C50E}" destId="{1B6E956B-C64E-4BE5-8D06-C7E3D7FEFA5B}" srcOrd="1" destOrd="0" parTransId="{FB876C2A-B4E9-49F4-ABDE-104FD8F6AF04}" sibTransId="{D14A92C2-08A8-4B6C-9806-DBC7B437E191}"/>
    <dgm:cxn modelId="{DF52DA4E-8164-4F82-B55B-F88FBADD984A}" srcId="{A0999794-FE1C-4841-A4A5-1C377478C50E}" destId="{8A22CAB7-4221-41D9-8857-9A141C119E49}" srcOrd="0" destOrd="0" parTransId="{18E6BEFB-BB49-41A7-94E4-07B0C80F0BE8}" sibTransId="{CB7709A2-0B90-4254-AE1D-785E9C2A9BC8}"/>
    <dgm:cxn modelId="{14EB9474-52DD-4CEF-92C8-1EC80E08F216}" srcId="{2C9EC550-782B-4839-9A50-28AEF6886B90}" destId="{1EF89F98-E03C-4698-B249-37D510F76B48}" srcOrd="2" destOrd="0" parTransId="{90F86AE7-EB1B-4789-9791-629363518C5A}" sibTransId="{B58F06FE-450E-443E-807A-6164E251F2FA}"/>
    <dgm:cxn modelId="{D7455F76-7D8D-4080-97B8-A659BD68F12D}" type="presOf" srcId="{1B6E956B-C64E-4BE5-8D06-C7E3D7FEFA5B}" destId="{113FB1B2-7AF7-42D2-8223-E12853ADCAE0}" srcOrd="0" destOrd="1" presId="urn:microsoft.com/office/officeart/2005/8/layout/vList5"/>
    <dgm:cxn modelId="{5E51F876-7EC7-4D77-BF79-0ACAB83EEBA9}" srcId="{A0999794-FE1C-4841-A4A5-1C377478C50E}" destId="{58243977-1C28-4DE4-B7CD-66DDD33EEDA3}" srcOrd="3" destOrd="0" parTransId="{0FF3EEFA-2DA9-41F0-B7DD-5EC8F06BF8BE}" sibTransId="{5E95EA34-EF30-4D71-AE82-500AC7E1AA43}"/>
    <dgm:cxn modelId="{C9D223AC-16C3-4F02-A0F9-BA3C5B1F254C}" type="presOf" srcId="{3C14658A-73F3-4706-A533-689CDA518DAB}" destId="{2E1E7FCD-E5E7-471B-BC44-97F1D6A98679}" srcOrd="0" destOrd="1" presId="urn:microsoft.com/office/officeart/2005/8/layout/vList5"/>
    <dgm:cxn modelId="{B7F4F6B9-0BB5-4D1F-864E-DBBE4A149A0E}" srcId="{9D86D939-4119-4FF2-9FC3-7186DCC42B9F}" destId="{A0999794-FE1C-4841-A4A5-1C377478C50E}" srcOrd="1" destOrd="0" parTransId="{FD40F0ED-5BFD-46DC-88F6-445FEDA0726D}" sibTransId="{874A02AD-CFBC-427F-8F48-C1BF606A2488}"/>
    <dgm:cxn modelId="{809646BF-4142-4E2A-AB06-906900BA860F}" type="presOf" srcId="{FB5558FB-6D84-4056-8324-F3931DE76F9F}" destId="{2E1E7FCD-E5E7-471B-BC44-97F1D6A98679}" srcOrd="0" destOrd="0" presId="urn:microsoft.com/office/officeart/2005/8/layout/vList5"/>
    <dgm:cxn modelId="{86AC77CA-0967-4B17-A913-5A76ACB7E275}" srcId="{2C9EC550-782B-4839-9A50-28AEF6886B90}" destId="{3C14658A-73F3-4706-A533-689CDA518DAB}" srcOrd="1" destOrd="0" parTransId="{DC9E9A75-FDB7-4AB0-A2EA-C22526AFDF91}" sibTransId="{26B4075F-75AC-47FF-8628-C903142B1E63}"/>
    <dgm:cxn modelId="{0CDE3CD2-C991-4A08-B7AF-B4D097B5E464}" type="presOf" srcId="{1EF89F98-E03C-4698-B249-37D510F76B48}" destId="{2E1E7FCD-E5E7-471B-BC44-97F1D6A98679}" srcOrd="0" destOrd="2" presId="urn:microsoft.com/office/officeart/2005/8/layout/vList5"/>
    <dgm:cxn modelId="{D7962BE3-EB41-42CF-905D-6B69E5A5AA7F}" type="presOf" srcId="{2A7D0943-EABB-45B4-86D3-972C8A6736B0}" destId="{113FB1B2-7AF7-42D2-8223-E12853ADCAE0}" srcOrd="0" destOrd="4" presId="urn:microsoft.com/office/officeart/2005/8/layout/vList5"/>
    <dgm:cxn modelId="{F493DBF4-E0A3-43C2-A196-74B71E904819}" type="presOf" srcId="{E1300857-5779-462C-90E6-CD04D306409D}" destId="{113FB1B2-7AF7-42D2-8223-E12853ADCAE0}" srcOrd="0" destOrd="2" presId="urn:microsoft.com/office/officeart/2005/8/layout/vList5"/>
    <dgm:cxn modelId="{113A7EF8-6454-4ACC-B0E1-4687FCB8618E}" type="presOf" srcId="{8A22CAB7-4221-41D9-8857-9A141C119E49}" destId="{113FB1B2-7AF7-42D2-8223-E12853ADCAE0}" srcOrd="0" destOrd="0" presId="urn:microsoft.com/office/officeart/2005/8/layout/vList5"/>
    <dgm:cxn modelId="{2F3FEAF9-FE26-4540-8B54-2608D1781027}" type="presOf" srcId="{D4805640-C2C4-4F06-81D1-572807A7CE60}" destId="{709ED1B6-618E-4650-ABFA-DEC3CD9CD20C}" srcOrd="0" destOrd="0" presId="urn:microsoft.com/office/officeart/2005/8/layout/vList5"/>
    <dgm:cxn modelId="{9A5B59FB-A939-455B-AD28-404F91698695}" type="presOf" srcId="{A0999794-FE1C-4841-A4A5-1C377478C50E}" destId="{DBB936B3-1DAC-47EC-8342-7253F83D4C7E}" srcOrd="0" destOrd="0" presId="urn:microsoft.com/office/officeart/2005/8/layout/vList5"/>
    <dgm:cxn modelId="{E59E718E-F448-4C28-8A08-B4B28F24996E}" type="presParOf" srcId="{C16AF148-D37B-47C7-8A88-6C3C071E2645}" destId="{476B2742-7FB1-4244-A874-0CEABE4A3B73}" srcOrd="0" destOrd="0" presId="urn:microsoft.com/office/officeart/2005/8/layout/vList5"/>
    <dgm:cxn modelId="{FB9F3EFA-1849-4A14-BCB7-2F777F10F97A}" type="presParOf" srcId="{476B2742-7FB1-4244-A874-0CEABE4A3B73}" destId="{709ED1B6-618E-4650-ABFA-DEC3CD9CD20C}" srcOrd="0" destOrd="0" presId="urn:microsoft.com/office/officeart/2005/8/layout/vList5"/>
    <dgm:cxn modelId="{5F71E490-0352-46F5-AF15-6274D16CC9D9}" type="presParOf" srcId="{C16AF148-D37B-47C7-8A88-6C3C071E2645}" destId="{8C315C86-3B29-43F6-BBCE-2AA93520FD4C}" srcOrd="1" destOrd="0" presId="urn:microsoft.com/office/officeart/2005/8/layout/vList5"/>
    <dgm:cxn modelId="{4E74ED5C-651B-4A69-83A7-1A1BA74A9916}" type="presParOf" srcId="{C16AF148-D37B-47C7-8A88-6C3C071E2645}" destId="{3495108C-34A1-4BEC-8DE5-2C675CB48C38}" srcOrd="2" destOrd="0" presId="urn:microsoft.com/office/officeart/2005/8/layout/vList5"/>
    <dgm:cxn modelId="{4CDCB350-50DB-4C52-9C3F-706C0C43346A}" type="presParOf" srcId="{3495108C-34A1-4BEC-8DE5-2C675CB48C38}" destId="{DBB936B3-1DAC-47EC-8342-7253F83D4C7E}" srcOrd="0" destOrd="0" presId="urn:microsoft.com/office/officeart/2005/8/layout/vList5"/>
    <dgm:cxn modelId="{7B24A39C-298A-467E-937B-51B4662CEF7E}" type="presParOf" srcId="{3495108C-34A1-4BEC-8DE5-2C675CB48C38}" destId="{113FB1B2-7AF7-42D2-8223-E12853ADCAE0}" srcOrd="1" destOrd="0" presId="urn:microsoft.com/office/officeart/2005/8/layout/vList5"/>
    <dgm:cxn modelId="{341EFB01-F6FA-4F3C-8175-D8FCDD6EED5D}" type="presParOf" srcId="{C16AF148-D37B-47C7-8A88-6C3C071E2645}" destId="{82DF8223-4C7B-4E4A-8C07-D03279BFF4BA}" srcOrd="3" destOrd="0" presId="urn:microsoft.com/office/officeart/2005/8/layout/vList5"/>
    <dgm:cxn modelId="{BC287CAB-93D2-4DF1-9F36-668F2D4AD9E1}" type="presParOf" srcId="{C16AF148-D37B-47C7-8A88-6C3C071E2645}" destId="{5C1C8D04-F904-4BB5-ABB6-B11E62585C7B}" srcOrd="4" destOrd="0" presId="urn:microsoft.com/office/officeart/2005/8/layout/vList5"/>
    <dgm:cxn modelId="{FEA51E21-7DA5-4EAF-8D6F-E2B222BD6E82}" type="presParOf" srcId="{5C1C8D04-F904-4BB5-ABB6-B11E62585C7B}" destId="{4379C318-40D0-431E-9FE3-1399E2E33812}" srcOrd="0" destOrd="0" presId="urn:microsoft.com/office/officeart/2005/8/layout/vList5"/>
    <dgm:cxn modelId="{1143385E-1EDB-430F-87AE-C0144E3BE779}" type="presParOf" srcId="{5C1C8D04-F904-4BB5-ABB6-B11E62585C7B}" destId="{2E1E7FCD-E5E7-471B-BC44-97F1D6A9867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F1925E-1851-406D-9F32-2796C740772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8BB5AD-575B-479E-86CE-8AC0C6A28042}">
      <dgm:prSet custT="1"/>
      <dgm:spPr/>
      <dgm:t>
        <a:bodyPr/>
        <a:lstStyle/>
        <a:p>
          <a:pPr rtl="0"/>
          <a:r>
            <a:rPr lang="sr-Cyrl-RS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Период валидности понуда:</a:t>
          </a:r>
          <a:endParaRPr lang="en-US" sz="18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E2BBF8E-E664-4C25-9583-0A489F260320}" type="parTrans" cxnId="{0401AC5B-6488-4F1B-9787-D64435248DD7}">
      <dgm:prSet/>
      <dgm:spPr/>
      <dgm:t>
        <a:bodyPr/>
        <a:lstStyle/>
        <a:p>
          <a:endParaRPr lang="en-US"/>
        </a:p>
      </dgm:t>
    </dgm:pt>
    <dgm:pt modelId="{EF580148-2E70-4824-994B-5B15345FBC37}" type="sibTrans" cxnId="{0401AC5B-6488-4F1B-9787-D64435248DD7}">
      <dgm:prSet/>
      <dgm:spPr/>
      <dgm:t>
        <a:bodyPr/>
        <a:lstStyle/>
        <a:p>
          <a:endParaRPr lang="en-US"/>
        </a:p>
      </dgm:t>
    </dgm:pt>
    <dgm:pt modelId="{C1673582-75E9-4B85-9271-BE8D4693AC81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GB" sz="18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90 </a:t>
          </a:r>
          <a:r>
            <a:rPr lang="sr-Cyrl-RS" sz="18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календарских дана од рока за достављање понуда</a:t>
          </a:r>
          <a:r>
            <a:rPr lang="en-US" sz="18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, </a:t>
          </a:r>
          <a:r>
            <a:rPr lang="sr-Cyrl-RS" sz="18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може се додатно продужити за 40 дана у изузетним случајевима</a:t>
          </a:r>
          <a:r>
            <a:rPr lang="en-US" sz="18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;</a:t>
          </a:r>
        </a:p>
      </dgm:t>
    </dgm:pt>
    <dgm:pt modelId="{8AD27CBB-AA1E-4149-89A4-3CA25B4F84DA}" type="parTrans" cxnId="{1ECDB4CD-78CC-4CF7-AD38-0360621C99D7}">
      <dgm:prSet/>
      <dgm:spPr/>
      <dgm:t>
        <a:bodyPr/>
        <a:lstStyle/>
        <a:p>
          <a:endParaRPr lang="en-US"/>
        </a:p>
      </dgm:t>
    </dgm:pt>
    <dgm:pt modelId="{DEC37D1E-D467-4513-8E52-2F3E7765F8FD}" type="sibTrans" cxnId="{1ECDB4CD-78CC-4CF7-AD38-0360621C99D7}">
      <dgm:prSet/>
      <dgm:spPr/>
      <dgm:t>
        <a:bodyPr/>
        <a:lstStyle/>
        <a:p>
          <a:endParaRPr lang="en-US"/>
        </a:p>
      </dgm:t>
    </dgm:pt>
    <dgm:pt modelId="{F197C7CC-948B-402E-9891-B08A7A95910A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sz="18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60 </a:t>
          </a:r>
          <a:r>
            <a:rPr lang="sr-Cyrl-RS" sz="18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календарских дана од дана обавештења о додели уговора</a:t>
          </a:r>
          <a:r>
            <a:rPr lang="en-US" sz="18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, </a:t>
          </a:r>
          <a:r>
            <a:rPr lang="sr-Cyrl-RS" sz="18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само за одабрану понуду</a:t>
          </a:r>
          <a:r>
            <a:rPr lang="ro-RO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8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6A31966-CEDE-47D3-9804-461D7840C0D9}" type="parTrans" cxnId="{38A27CC5-6741-4530-8DAD-57717E0244E3}">
      <dgm:prSet/>
      <dgm:spPr/>
      <dgm:t>
        <a:bodyPr/>
        <a:lstStyle/>
        <a:p>
          <a:endParaRPr lang="en-US"/>
        </a:p>
      </dgm:t>
    </dgm:pt>
    <dgm:pt modelId="{0CD33AA1-BBBC-4CC8-A356-1A03A0C50F62}" type="sibTrans" cxnId="{38A27CC5-6741-4530-8DAD-57717E0244E3}">
      <dgm:prSet/>
      <dgm:spPr/>
      <dgm:t>
        <a:bodyPr/>
        <a:lstStyle/>
        <a:p>
          <a:endParaRPr lang="en-US"/>
        </a:p>
      </dgm:t>
    </dgm:pt>
    <dgm:pt modelId="{D1F4FCE7-F45B-4D8E-9DFD-4D312E25BF0D}" type="pres">
      <dgm:prSet presAssocID="{16F1925E-1851-406D-9F32-2796C740772F}" presName="CompostProcess" presStyleCnt="0">
        <dgm:presLayoutVars>
          <dgm:dir/>
          <dgm:resizeHandles val="exact"/>
        </dgm:presLayoutVars>
      </dgm:prSet>
      <dgm:spPr/>
    </dgm:pt>
    <dgm:pt modelId="{37A8DF91-02D2-488A-9A0E-F6706AD145A7}" type="pres">
      <dgm:prSet presAssocID="{16F1925E-1851-406D-9F32-2796C740772F}" presName="arrow" presStyleLbl="bgShp" presStyleIdx="0" presStyleCnt="1" custLinFactNeighborX="630" custLinFactNeighborY="323"/>
      <dgm:spPr>
        <a:solidFill>
          <a:schemeClr val="bg2">
            <a:lumMod val="75000"/>
          </a:schemeClr>
        </a:solidFill>
      </dgm:spPr>
    </dgm:pt>
    <dgm:pt modelId="{11ED1DA0-EAF3-4027-96B3-1C39F794E24F}" type="pres">
      <dgm:prSet presAssocID="{16F1925E-1851-406D-9F32-2796C740772F}" presName="linearProcess" presStyleCnt="0"/>
      <dgm:spPr/>
    </dgm:pt>
    <dgm:pt modelId="{CE280C41-E84D-47C9-B577-F841E3771716}" type="pres">
      <dgm:prSet presAssocID="{318BB5AD-575B-479E-86CE-8AC0C6A28042}" presName="textNode" presStyleLbl="node1" presStyleIdx="0" presStyleCnt="3">
        <dgm:presLayoutVars>
          <dgm:bulletEnabled val="1"/>
        </dgm:presLayoutVars>
      </dgm:prSet>
      <dgm:spPr/>
    </dgm:pt>
    <dgm:pt modelId="{2C60387A-02BC-4C2E-B4F8-530FCA57989E}" type="pres">
      <dgm:prSet presAssocID="{EF580148-2E70-4824-994B-5B15345FBC37}" presName="sibTrans" presStyleCnt="0"/>
      <dgm:spPr/>
    </dgm:pt>
    <dgm:pt modelId="{45920B24-FBAA-44C2-B58F-85E9D4B5BDDF}" type="pres">
      <dgm:prSet presAssocID="{C1673582-75E9-4B85-9271-BE8D4693AC81}" presName="textNode" presStyleLbl="node1" presStyleIdx="1" presStyleCnt="3">
        <dgm:presLayoutVars>
          <dgm:bulletEnabled val="1"/>
        </dgm:presLayoutVars>
      </dgm:prSet>
      <dgm:spPr/>
    </dgm:pt>
    <dgm:pt modelId="{E9B14AAD-9311-40EA-BC62-B399E030D8EA}" type="pres">
      <dgm:prSet presAssocID="{DEC37D1E-D467-4513-8E52-2F3E7765F8FD}" presName="sibTrans" presStyleCnt="0"/>
      <dgm:spPr/>
    </dgm:pt>
    <dgm:pt modelId="{77CB004D-04FA-4470-BD46-3AAAC062B41E}" type="pres">
      <dgm:prSet presAssocID="{F197C7CC-948B-402E-9891-B08A7A95910A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0401AC5B-6488-4F1B-9787-D64435248DD7}" srcId="{16F1925E-1851-406D-9F32-2796C740772F}" destId="{318BB5AD-575B-479E-86CE-8AC0C6A28042}" srcOrd="0" destOrd="0" parTransId="{9E2BBF8E-E664-4C25-9583-0A489F260320}" sibTransId="{EF580148-2E70-4824-994B-5B15345FBC37}"/>
    <dgm:cxn modelId="{C1476A4C-14C0-4CAB-9E9E-88C398CA93A6}" type="presOf" srcId="{C1673582-75E9-4B85-9271-BE8D4693AC81}" destId="{45920B24-FBAA-44C2-B58F-85E9D4B5BDDF}" srcOrd="0" destOrd="0" presId="urn:microsoft.com/office/officeart/2005/8/layout/hProcess9"/>
    <dgm:cxn modelId="{E878F97B-A1C4-4562-ACEC-41D981E16DA3}" type="presOf" srcId="{F197C7CC-948B-402E-9891-B08A7A95910A}" destId="{77CB004D-04FA-4470-BD46-3AAAC062B41E}" srcOrd="0" destOrd="0" presId="urn:microsoft.com/office/officeart/2005/8/layout/hProcess9"/>
    <dgm:cxn modelId="{4D39739A-E814-483D-BF49-25AF07CDF9E2}" type="presOf" srcId="{16F1925E-1851-406D-9F32-2796C740772F}" destId="{D1F4FCE7-F45B-4D8E-9DFD-4D312E25BF0D}" srcOrd="0" destOrd="0" presId="urn:microsoft.com/office/officeart/2005/8/layout/hProcess9"/>
    <dgm:cxn modelId="{38A27CC5-6741-4530-8DAD-57717E0244E3}" srcId="{16F1925E-1851-406D-9F32-2796C740772F}" destId="{F197C7CC-948B-402E-9891-B08A7A95910A}" srcOrd="2" destOrd="0" parTransId="{16A31966-CEDE-47D3-9804-461D7840C0D9}" sibTransId="{0CD33AA1-BBBC-4CC8-A356-1A03A0C50F62}"/>
    <dgm:cxn modelId="{1ECDB4CD-78CC-4CF7-AD38-0360621C99D7}" srcId="{16F1925E-1851-406D-9F32-2796C740772F}" destId="{C1673582-75E9-4B85-9271-BE8D4693AC81}" srcOrd="1" destOrd="0" parTransId="{8AD27CBB-AA1E-4149-89A4-3CA25B4F84DA}" sibTransId="{DEC37D1E-D467-4513-8E52-2F3E7765F8FD}"/>
    <dgm:cxn modelId="{8F876BD4-2C1B-4F74-9E01-1DE437D858DC}" type="presOf" srcId="{318BB5AD-575B-479E-86CE-8AC0C6A28042}" destId="{CE280C41-E84D-47C9-B577-F841E3771716}" srcOrd="0" destOrd="0" presId="urn:microsoft.com/office/officeart/2005/8/layout/hProcess9"/>
    <dgm:cxn modelId="{CC14EE3E-4A52-4777-93E1-9566427B7D47}" type="presParOf" srcId="{D1F4FCE7-F45B-4D8E-9DFD-4D312E25BF0D}" destId="{37A8DF91-02D2-488A-9A0E-F6706AD145A7}" srcOrd="0" destOrd="0" presId="urn:microsoft.com/office/officeart/2005/8/layout/hProcess9"/>
    <dgm:cxn modelId="{3463D094-CF7B-4164-9F53-22CE77096F99}" type="presParOf" srcId="{D1F4FCE7-F45B-4D8E-9DFD-4D312E25BF0D}" destId="{11ED1DA0-EAF3-4027-96B3-1C39F794E24F}" srcOrd="1" destOrd="0" presId="urn:microsoft.com/office/officeart/2005/8/layout/hProcess9"/>
    <dgm:cxn modelId="{CE2CCE52-62A0-4EB7-9248-450540CD1642}" type="presParOf" srcId="{11ED1DA0-EAF3-4027-96B3-1C39F794E24F}" destId="{CE280C41-E84D-47C9-B577-F841E3771716}" srcOrd="0" destOrd="0" presId="urn:microsoft.com/office/officeart/2005/8/layout/hProcess9"/>
    <dgm:cxn modelId="{C8631F8A-7A3F-4E63-99BE-BDE396AF9CDC}" type="presParOf" srcId="{11ED1DA0-EAF3-4027-96B3-1C39F794E24F}" destId="{2C60387A-02BC-4C2E-B4F8-530FCA57989E}" srcOrd="1" destOrd="0" presId="urn:microsoft.com/office/officeart/2005/8/layout/hProcess9"/>
    <dgm:cxn modelId="{74CD9CBD-A7E4-4C2A-A1D0-226A522EA09B}" type="presParOf" srcId="{11ED1DA0-EAF3-4027-96B3-1C39F794E24F}" destId="{45920B24-FBAA-44C2-B58F-85E9D4B5BDDF}" srcOrd="2" destOrd="0" presId="urn:microsoft.com/office/officeart/2005/8/layout/hProcess9"/>
    <dgm:cxn modelId="{34EE249B-C2A0-46C0-9C6E-2C079CA45701}" type="presParOf" srcId="{11ED1DA0-EAF3-4027-96B3-1C39F794E24F}" destId="{E9B14AAD-9311-40EA-BC62-B399E030D8EA}" srcOrd="3" destOrd="0" presId="urn:microsoft.com/office/officeart/2005/8/layout/hProcess9"/>
    <dgm:cxn modelId="{B5332533-6989-4B20-BB90-FD1961509D10}" type="presParOf" srcId="{11ED1DA0-EAF3-4027-96B3-1C39F794E24F}" destId="{77CB004D-04FA-4470-BD46-3AAAC062B41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CD58DA-A951-403F-AF20-37599949BC5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49D4E5-CAAD-42D8-9470-A9D8CE6EEFAC}">
      <dgm:prSet custT="1"/>
      <dgm:spPr/>
      <dgm:t>
        <a:bodyPr/>
        <a:lstStyle/>
        <a:p>
          <a:pPr rtl="0"/>
          <a:r>
            <a:rPr lang="sr-Cyrl-RS" sz="3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Додела уговора</a:t>
          </a:r>
          <a:r>
            <a:rPr lang="ro-RO" sz="3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:</a:t>
          </a:r>
          <a:endParaRPr lang="en-US" sz="3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2BC71DA5-BCC7-4EE1-BFB5-612AC612A7AA}" type="parTrans" cxnId="{D9D4919B-6526-407A-8FC8-BCC3D6827AC1}">
      <dgm:prSet/>
      <dgm:spPr/>
      <dgm:t>
        <a:bodyPr/>
        <a:lstStyle/>
        <a:p>
          <a:endParaRPr lang="en-US"/>
        </a:p>
      </dgm:t>
    </dgm:pt>
    <dgm:pt modelId="{B163DB62-403E-4079-93A4-B0252B36730D}" type="sibTrans" cxnId="{D9D4919B-6526-407A-8FC8-BCC3D6827AC1}">
      <dgm:prSet/>
      <dgm:spPr/>
      <dgm:t>
        <a:bodyPr/>
        <a:lstStyle/>
        <a:p>
          <a:endParaRPr lang="en-US"/>
        </a:p>
      </dgm:t>
    </dgm:pt>
    <dgm:pt modelId="{1EF0D85B-01D6-43D0-9ACA-AE052DB902C8}">
      <dgm:prSet custT="1"/>
      <dgm:spPr/>
      <dgm:t>
        <a:bodyPr/>
        <a:lstStyle/>
        <a:p>
          <a:pPr rtl="0"/>
          <a:r>
            <a:rPr lang="sr-Cyrl-RS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Обавештавање о успешном понуђачу </a:t>
          </a:r>
          <a:r>
            <a:rPr lang="en-GB" sz="1800" i="1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(Award Notice)</a:t>
          </a:r>
          <a:r>
            <a:rPr lang="ro-RO" sz="1800" i="1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;</a:t>
          </a:r>
          <a:endParaRPr lang="en-US" sz="1800" i="1" dirty="0">
            <a:latin typeface="+mn-lt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DE1ED74-BEC1-4154-AD7B-0AFD3D4C6462}" type="parTrans" cxnId="{F1B8F00A-9AFD-4626-8094-9663794224C1}">
      <dgm:prSet/>
      <dgm:spPr/>
      <dgm:t>
        <a:bodyPr/>
        <a:lstStyle/>
        <a:p>
          <a:endParaRPr lang="en-US"/>
        </a:p>
      </dgm:t>
    </dgm:pt>
    <dgm:pt modelId="{CA5651A4-F87B-4433-BE00-1A26657BDC60}" type="sibTrans" cxnId="{F1B8F00A-9AFD-4626-8094-9663794224C1}">
      <dgm:prSet/>
      <dgm:spPr/>
      <dgm:t>
        <a:bodyPr/>
        <a:lstStyle/>
        <a:p>
          <a:endParaRPr lang="en-US"/>
        </a:p>
      </dgm:t>
    </dgm:pt>
    <dgm:pt modelId="{AF37D1A6-91DC-48C9-848F-04C3106AF0CF}">
      <dgm:prSet custT="1"/>
      <dgm:spPr/>
      <dgm:t>
        <a:bodyPr/>
        <a:lstStyle/>
        <a:p>
          <a:pPr rtl="0"/>
          <a:r>
            <a:rPr lang="sr-Cyrl-RS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Припрема уговора и потписивање</a:t>
          </a:r>
          <a:r>
            <a:rPr lang="ro-RO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;</a:t>
          </a:r>
          <a:endParaRPr lang="en-US" sz="18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A425953-C217-46D7-BA47-9EF1F473C699}" type="parTrans" cxnId="{B49030A2-768A-4894-9472-216BD5E340B0}">
      <dgm:prSet/>
      <dgm:spPr/>
      <dgm:t>
        <a:bodyPr/>
        <a:lstStyle/>
        <a:p>
          <a:endParaRPr lang="en-US"/>
        </a:p>
      </dgm:t>
    </dgm:pt>
    <dgm:pt modelId="{CFADC9FC-CBE0-4EDE-9C68-E63BAEFAE311}" type="sibTrans" cxnId="{B49030A2-768A-4894-9472-216BD5E340B0}">
      <dgm:prSet/>
      <dgm:spPr/>
      <dgm:t>
        <a:bodyPr/>
        <a:lstStyle/>
        <a:p>
          <a:endParaRPr lang="en-US"/>
        </a:p>
      </dgm:t>
    </dgm:pt>
    <dgm:pt modelId="{AF918520-F4A1-4244-AE85-1ABD6596F988}">
      <dgm:prSet custT="1"/>
      <dgm:spPr/>
      <dgm:t>
        <a:bodyPr/>
        <a:lstStyle/>
        <a:p>
          <a:pPr rtl="0"/>
          <a:r>
            <a:rPr lang="sr-Cyrl-RS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Објављивање информације о додели уговора</a:t>
          </a:r>
          <a:r>
            <a:rPr lang="ro-RO" sz="1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8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BF1F285-50AE-44BD-A2A3-CB3848A49095}" type="parTrans" cxnId="{B8494DB6-2ADF-43B9-A689-3ECAC90EEAAA}">
      <dgm:prSet/>
      <dgm:spPr/>
      <dgm:t>
        <a:bodyPr/>
        <a:lstStyle/>
        <a:p>
          <a:endParaRPr lang="en-US"/>
        </a:p>
      </dgm:t>
    </dgm:pt>
    <dgm:pt modelId="{B9150270-9B17-40AB-9437-A60BB8F06A14}" type="sibTrans" cxnId="{B8494DB6-2ADF-43B9-A689-3ECAC90EEAAA}">
      <dgm:prSet/>
      <dgm:spPr/>
      <dgm:t>
        <a:bodyPr/>
        <a:lstStyle/>
        <a:p>
          <a:endParaRPr lang="en-US"/>
        </a:p>
      </dgm:t>
    </dgm:pt>
    <dgm:pt modelId="{FDD0B44A-9ADA-44B4-8EF2-156D57B13464}">
      <dgm:prSet custT="1"/>
      <dgm:spPr/>
      <dgm:t>
        <a:bodyPr/>
        <a:lstStyle/>
        <a:p>
          <a:pPr rtl="0"/>
          <a:r>
            <a:rPr lang="sr-Cyrl-RS" sz="1800" i="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Период „мировања“</a:t>
          </a:r>
          <a:r>
            <a:rPr lang="en-US" sz="1800" i="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 (</a:t>
          </a:r>
          <a:r>
            <a:rPr lang="en-US" sz="1800" i="1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standstill</a:t>
          </a:r>
          <a:r>
            <a:rPr lang="en-US" sz="1800" i="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)</a:t>
          </a:r>
          <a:r>
            <a:rPr lang="sr-Cyrl-RS" sz="1800" i="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 за услуге и добра преко 300.000 евра и радове преко 5 милиона евра</a:t>
          </a:r>
          <a:endParaRPr lang="en-US" sz="1800" i="0" dirty="0">
            <a:latin typeface="+mn-lt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1636FA03-2EED-4A9E-B775-5B73A4D809D0}" type="parTrans" cxnId="{F009C78B-2A1D-4FD8-B0D3-C1E9BA795203}">
      <dgm:prSet/>
      <dgm:spPr/>
      <dgm:t>
        <a:bodyPr/>
        <a:lstStyle/>
        <a:p>
          <a:endParaRPr lang="en-US"/>
        </a:p>
      </dgm:t>
    </dgm:pt>
    <dgm:pt modelId="{C6B5FE9D-922C-4EE7-AA89-42A817D44A90}" type="sibTrans" cxnId="{F009C78B-2A1D-4FD8-B0D3-C1E9BA795203}">
      <dgm:prSet/>
      <dgm:spPr/>
      <dgm:t>
        <a:bodyPr/>
        <a:lstStyle/>
        <a:p>
          <a:endParaRPr lang="en-US"/>
        </a:p>
      </dgm:t>
    </dgm:pt>
    <dgm:pt modelId="{AAD7C107-D5E7-4B2E-8A1F-760F6E0061ED}" type="pres">
      <dgm:prSet presAssocID="{54CD58DA-A951-403F-AF20-37599949BC5D}" presName="Name0" presStyleCnt="0">
        <dgm:presLayoutVars>
          <dgm:dir/>
          <dgm:animLvl val="lvl"/>
          <dgm:resizeHandles val="exact"/>
        </dgm:presLayoutVars>
      </dgm:prSet>
      <dgm:spPr/>
    </dgm:pt>
    <dgm:pt modelId="{C6E34BBB-3350-46B1-9FB5-5CCED69E878E}" type="pres">
      <dgm:prSet presAssocID="{C249D4E5-CAAD-42D8-9470-A9D8CE6EEFAC}" presName="linNode" presStyleCnt="0"/>
      <dgm:spPr/>
    </dgm:pt>
    <dgm:pt modelId="{740C1A08-F984-4338-B85E-4E97BF6AEA83}" type="pres">
      <dgm:prSet presAssocID="{C249D4E5-CAAD-42D8-9470-A9D8CE6EEFAC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AE059629-7E8A-4129-8CBE-0A7D94617A2D}" type="pres">
      <dgm:prSet presAssocID="{C249D4E5-CAAD-42D8-9470-A9D8CE6EEFAC}" presName="descendantText" presStyleLbl="alignAccFollowNode1" presStyleIdx="0" presStyleCnt="1" custScaleY="125122">
        <dgm:presLayoutVars>
          <dgm:bulletEnabled val="1"/>
        </dgm:presLayoutVars>
      </dgm:prSet>
      <dgm:spPr/>
    </dgm:pt>
  </dgm:ptLst>
  <dgm:cxnLst>
    <dgm:cxn modelId="{F1B8F00A-9AFD-4626-8094-9663794224C1}" srcId="{C249D4E5-CAAD-42D8-9470-A9D8CE6EEFAC}" destId="{1EF0D85B-01D6-43D0-9ACA-AE052DB902C8}" srcOrd="0" destOrd="0" parTransId="{1DE1ED74-BEC1-4154-AD7B-0AFD3D4C6462}" sibTransId="{CA5651A4-F87B-4433-BE00-1A26657BDC60}"/>
    <dgm:cxn modelId="{43025621-BEB1-4D76-9374-EAFFCCCFCBF0}" type="presOf" srcId="{54CD58DA-A951-403F-AF20-37599949BC5D}" destId="{AAD7C107-D5E7-4B2E-8A1F-760F6E0061ED}" srcOrd="0" destOrd="0" presId="urn:microsoft.com/office/officeart/2005/8/layout/vList5"/>
    <dgm:cxn modelId="{FDDDC54E-9264-4C1B-B5B1-28D6DFB4D66D}" type="presOf" srcId="{AF37D1A6-91DC-48C9-848F-04C3106AF0CF}" destId="{AE059629-7E8A-4129-8CBE-0A7D94617A2D}" srcOrd="0" destOrd="2" presId="urn:microsoft.com/office/officeart/2005/8/layout/vList5"/>
    <dgm:cxn modelId="{D83B5172-DBDA-4D75-9300-03FDFF83A19C}" type="presOf" srcId="{C249D4E5-CAAD-42D8-9470-A9D8CE6EEFAC}" destId="{740C1A08-F984-4338-B85E-4E97BF6AEA83}" srcOrd="0" destOrd="0" presId="urn:microsoft.com/office/officeart/2005/8/layout/vList5"/>
    <dgm:cxn modelId="{EDF38652-3FE7-47D8-8F5B-C2489B1BAF9F}" type="presOf" srcId="{1EF0D85B-01D6-43D0-9ACA-AE052DB902C8}" destId="{AE059629-7E8A-4129-8CBE-0A7D94617A2D}" srcOrd="0" destOrd="0" presId="urn:microsoft.com/office/officeart/2005/8/layout/vList5"/>
    <dgm:cxn modelId="{22D09572-A56C-4187-ADE4-D47299DFDB65}" type="presOf" srcId="{AF918520-F4A1-4244-AE85-1ABD6596F988}" destId="{AE059629-7E8A-4129-8CBE-0A7D94617A2D}" srcOrd="0" destOrd="3" presId="urn:microsoft.com/office/officeart/2005/8/layout/vList5"/>
    <dgm:cxn modelId="{F009C78B-2A1D-4FD8-B0D3-C1E9BA795203}" srcId="{C249D4E5-CAAD-42D8-9470-A9D8CE6EEFAC}" destId="{FDD0B44A-9ADA-44B4-8EF2-156D57B13464}" srcOrd="1" destOrd="0" parTransId="{1636FA03-2EED-4A9E-B775-5B73A4D809D0}" sibTransId="{C6B5FE9D-922C-4EE7-AA89-42A817D44A90}"/>
    <dgm:cxn modelId="{3B0C968D-B74E-4C5C-BA29-C52933790C7C}" type="presOf" srcId="{FDD0B44A-9ADA-44B4-8EF2-156D57B13464}" destId="{AE059629-7E8A-4129-8CBE-0A7D94617A2D}" srcOrd="0" destOrd="1" presId="urn:microsoft.com/office/officeart/2005/8/layout/vList5"/>
    <dgm:cxn modelId="{D9D4919B-6526-407A-8FC8-BCC3D6827AC1}" srcId="{54CD58DA-A951-403F-AF20-37599949BC5D}" destId="{C249D4E5-CAAD-42D8-9470-A9D8CE6EEFAC}" srcOrd="0" destOrd="0" parTransId="{2BC71DA5-BCC7-4EE1-BFB5-612AC612A7AA}" sibTransId="{B163DB62-403E-4079-93A4-B0252B36730D}"/>
    <dgm:cxn modelId="{B49030A2-768A-4894-9472-216BD5E340B0}" srcId="{C249D4E5-CAAD-42D8-9470-A9D8CE6EEFAC}" destId="{AF37D1A6-91DC-48C9-848F-04C3106AF0CF}" srcOrd="2" destOrd="0" parTransId="{3A425953-C217-46D7-BA47-9EF1F473C699}" sibTransId="{CFADC9FC-CBE0-4EDE-9C68-E63BAEFAE311}"/>
    <dgm:cxn modelId="{B8494DB6-2ADF-43B9-A689-3ECAC90EEAAA}" srcId="{C249D4E5-CAAD-42D8-9470-A9D8CE6EEFAC}" destId="{AF918520-F4A1-4244-AE85-1ABD6596F988}" srcOrd="3" destOrd="0" parTransId="{6BF1F285-50AE-44BD-A2A3-CB3848A49095}" sibTransId="{B9150270-9B17-40AB-9437-A60BB8F06A14}"/>
    <dgm:cxn modelId="{17FF4CCC-A04E-42BC-9BCF-E609ED22EBFD}" type="presParOf" srcId="{AAD7C107-D5E7-4B2E-8A1F-760F6E0061ED}" destId="{C6E34BBB-3350-46B1-9FB5-5CCED69E878E}" srcOrd="0" destOrd="0" presId="urn:microsoft.com/office/officeart/2005/8/layout/vList5"/>
    <dgm:cxn modelId="{69A71D66-857F-41B8-BDD3-9AD92710EA01}" type="presParOf" srcId="{C6E34BBB-3350-46B1-9FB5-5CCED69E878E}" destId="{740C1A08-F984-4338-B85E-4E97BF6AEA83}" srcOrd="0" destOrd="0" presId="urn:microsoft.com/office/officeart/2005/8/layout/vList5"/>
    <dgm:cxn modelId="{8DF34EF0-E099-4868-98ED-F5C9D7D61604}" type="presParOf" srcId="{C6E34BBB-3350-46B1-9FB5-5CCED69E878E}" destId="{AE059629-7E8A-4129-8CBE-0A7D94617A2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9ED1B6-618E-4650-ABFA-DEC3CD9CD20C}">
      <dsp:nvSpPr>
        <dsp:cNvPr id="0" name=""/>
        <dsp:cNvSpPr/>
      </dsp:nvSpPr>
      <dsp:spPr>
        <a:xfrm>
          <a:off x="8624" y="29067"/>
          <a:ext cx="8830575" cy="15573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500" b="1" kern="1200" dirty="0"/>
            <a:t>Тендерска документација</a:t>
          </a:r>
          <a:endParaRPr lang="en-US" sz="2500" kern="1200" dirty="0"/>
        </a:p>
      </dsp:txBody>
      <dsp:txXfrm>
        <a:off x="84645" y="105088"/>
        <a:ext cx="8678533" cy="1405258"/>
      </dsp:txXfrm>
    </dsp:sp>
    <dsp:sp modelId="{113FB1B2-7AF7-42D2-8223-E12853ADCAE0}">
      <dsp:nvSpPr>
        <dsp:cNvPr id="0" name=""/>
        <dsp:cNvSpPr/>
      </dsp:nvSpPr>
      <dsp:spPr>
        <a:xfrm rot="5400000">
          <a:off x="5387735" y="-412369"/>
          <a:ext cx="1245840" cy="565708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100" kern="1200" dirty="0"/>
            <a:t>Обавештење (</a:t>
          </a:r>
          <a:r>
            <a:rPr lang="en-US" sz="1100" kern="1200" dirty="0"/>
            <a:t>Contract Notice</a:t>
          </a:r>
          <a:r>
            <a:rPr lang="sr-Cyrl-RS" sz="1100" kern="1200" dirty="0"/>
            <a:t>)</a:t>
          </a:r>
          <a:endParaRPr lang="en-US" sz="11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100" kern="1200" dirty="0"/>
            <a:t>Инструкције за понуђаче</a:t>
          </a:r>
          <a:endParaRPr lang="en-US" sz="11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100" kern="1200" dirty="0"/>
            <a:t>Техничке спецификације или Опис послова и задатака (</a:t>
          </a:r>
          <a:r>
            <a:rPr lang="en-US" sz="1100" i="1" kern="1200" dirty="0"/>
            <a:t>Terms of Reference</a:t>
          </a:r>
          <a:r>
            <a:rPr lang="sr-Cyrl-RS" sz="1100" kern="1200" dirty="0"/>
            <a:t>-услуге</a:t>
          </a:r>
          <a:r>
            <a:rPr lang="en-US" sz="1100" kern="1200" dirty="0"/>
            <a:t>)</a:t>
          </a: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100" kern="1200" dirty="0"/>
            <a:t>Документација која дефинише услове током спровођења уговора</a:t>
          </a:r>
          <a:r>
            <a:rPr lang="en-US" sz="1100" kern="1200" dirty="0"/>
            <a:t>: </a:t>
          </a:r>
          <a:r>
            <a:rPr lang="sr-Cyrl-RS" sz="1100" kern="1200" dirty="0"/>
            <a:t>образац уговора, формат извештаја, општи услови, посебни услови, формат гаранција </a:t>
          </a:r>
          <a:r>
            <a:rPr lang="sr-Cyrl-RS" sz="1100" kern="1200" dirty="0" err="1"/>
            <a:t>итд</a:t>
          </a:r>
          <a:r>
            <a:rPr lang="en-US" sz="1100" kern="1200" dirty="0"/>
            <a:t>.</a:t>
          </a: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100" kern="1200" dirty="0" err="1"/>
            <a:t>Евалуациони</a:t>
          </a:r>
          <a:r>
            <a:rPr lang="sr-Cyrl-RS" sz="1100" kern="1200" dirty="0"/>
            <a:t> </a:t>
          </a:r>
          <a:r>
            <a:rPr lang="sr-Cyrl-RS" sz="1100" kern="1200" dirty="0" err="1"/>
            <a:t>гридови</a:t>
          </a:r>
          <a:endParaRPr lang="en-US" sz="1100" kern="1200" dirty="0"/>
        </a:p>
      </dsp:txBody>
      <dsp:txXfrm rot="-5400000">
        <a:off x="3182112" y="1854071"/>
        <a:ext cx="5596271" cy="1124206"/>
      </dsp:txXfrm>
    </dsp:sp>
    <dsp:sp modelId="{DBB936B3-1DAC-47EC-8342-7253F83D4C7E}">
      <dsp:nvSpPr>
        <dsp:cNvPr id="0" name=""/>
        <dsp:cNvSpPr/>
      </dsp:nvSpPr>
      <dsp:spPr>
        <a:xfrm>
          <a:off x="0" y="1637524"/>
          <a:ext cx="3182112" cy="155730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 </a:t>
          </a:r>
          <a:r>
            <a:rPr lang="sr-Cyrl-RS" sz="2500" kern="1200" dirty="0"/>
            <a:t>Сет документације информативног карактера</a:t>
          </a:r>
          <a:r>
            <a:rPr lang="en-US" sz="2500" kern="1200" dirty="0"/>
            <a:t>:</a:t>
          </a:r>
        </a:p>
      </dsp:txBody>
      <dsp:txXfrm>
        <a:off x="76021" y="1713545"/>
        <a:ext cx="3030070" cy="1405258"/>
      </dsp:txXfrm>
    </dsp:sp>
    <dsp:sp modelId="{2E1E7FCD-E5E7-471B-BC44-97F1D6A98679}">
      <dsp:nvSpPr>
        <dsp:cNvPr id="0" name=""/>
        <dsp:cNvSpPr/>
      </dsp:nvSpPr>
      <dsp:spPr>
        <a:xfrm rot="5400000">
          <a:off x="5355341" y="1233809"/>
          <a:ext cx="1245840" cy="5657088"/>
        </a:xfrm>
        <a:prstGeom prst="round2Same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100" kern="1200" dirty="0"/>
            <a:t>Образац за подношење понуде </a:t>
          </a:r>
          <a:r>
            <a:rPr lang="sr-Cyrl-RS" sz="1100" i="1" kern="1200" dirty="0"/>
            <a:t>(</a:t>
          </a:r>
          <a:r>
            <a:rPr lang="en-US" sz="1100" i="1" kern="1200" dirty="0"/>
            <a:t>Tender submission form</a:t>
          </a:r>
          <a:r>
            <a:rPr lang="sr-Cyrl-RS" sz="1100" i="1" kern="1200" dirty="0"/>
            <a:t>)</a:t>
          </a:r>
          <a:endParaRPr lang="en-US" sz="1100" i="1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100" kern="1200" dirty="0"/>
            <a:t>Формат понуде</a:t>
          </a:r>
          <a:r>
            <a:rPr lang="en-US" sz="1100" kern="1200" dirty="0"/>
            <a:t>:</a:t>
          </a:r>
          <a:r>
            <a:rPr lang="sr-Cyrl-RS" sz="1100" kern="1200" dirty="0"/>
            <a:t> техничке спецификације</a:t>
          </a:r>
          <a:r>
            <a:rPr lang="en-US" sz="1100" kern="1200" dirty="0"/>
            <a:t> </a:t>
          </a:r>
          <a:r>
            <a:rPr lang="sr-Cyrl-RS" sz="1100" kern="1200" dirty="0"/>
            <a:t>(код добара и радова или организација и методологија (код услуга)</a:t>
          </a:r>
          <a:r>
            <a:rPr lang="en-US" sz="1100" kern="1200" dirty="0"/>
            <a:t> </a:t>
          </a:r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100" kern="1200" dirty="0"/>
            <a:t>Модел финансијске понуде </a:t>
          </a:r>
          <a:endParaRPr lang="en-US" sz="1100" kern="1200" dirty="0"/>
        </a:p>
      </dsp:txBody>
      <dsp:txXfrm rot="-5400000">
        <a:off x="3149718" y="3500250"/>
        <a:ext cx="5596271" cy="1124206"/>
      </dsp:txXfrm>
    </dsp:sp>
    <dsp:sp modelId="{4379C318-40D0-431E-9FE3-1399E2E33812}">
      <dsp:nvSpPr>
        <dsp:cNvPr id="0" name=""/>
        <dsp:cNvSpPr/>
      </dsp:nvSpPr>
      <dsp:spPr>
        <a:xfrm>
          <a:off x="0" y="3272690"/>
          <a:ext cx="3182112" cy="15573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2500" kern="1200" dirty="0"/>
            <a:t>Сет документације – образаца за достављање понуде</a:t>
          </a:r>
          <a:r>
            <a:rPr lang="en-US" sz="2500" kern="1200" dirty="0"/>
            <a:t>:</a:t>
          </a:r>
        </a:p>
      </dsp:txBody>
      <dsp:txXfrm>
        <a:off x="76021" y="3348711"/>
        <a:ext cx="3030070" cy="14052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A8DF91-02D2-488A-9A0E-F6706AD145A7}">
      <dsp:nvSpPr>
        <dsp:cNvPr id="0" name=""/>
        <dsp:cNvSpPr/>
      </dsp:nvSpPr>
      <dsp:spPr>
        <a:xfrm>
          <a:off x="770666" y="0"/>
          <a:ext cx="8152157" cy="4800600"/>
        </a:xfrm>
        <a:prstGeom prst="rightArrow">
          <a:avLst/>
        </a:prstGeom>
        <a:solidFill>
          <a:schemeClr val="bg2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280C41-E84D-47C9-B577-F841E3771716}">
      <dsp:nvSpPr>
        <dsp:cNvPr id="0" name=""/>
        <dsp:cNvSpPr/>
      </dsp:nvSpPr>
      <dsp:spPr>
        <a:xfrm>
          <a:off x="0" y="1440179"/>
          <a:ext cx="2877231" cy="192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1800" b="1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Период валидности понуда:</a:t>
          </a:r>
          <a:endParaRPr lang="en-US" sz="18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93738" y="1533917"/>
        <a:ext cx="2689755" cy="1732764"/>
      </dsp:txXfrm>
    </dsp:sp>
    <dsp:sp modelId="{45920B24-FBAA-44C2-B58F-85E9D4B5BDDF}">
      <dsp:nvSpPr>
        <dsp:cNvPr id="0" name=""/>
        <dsp:cNvSpPr/>
      </dsp:nvSpPr>
      <dsp:spPr>
        <a:xfrm>
          <a:off x="3356770" y="1440179"/>
          <a:ext cx="2877231" cy="1920240"/>
        </a:xfrm>
        <a:prstGeom prst="round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90 </a:t>
          </a:r>
          <a:r>
            <a:rPr lang="sr-Cyrl-RS" sz="1800" kern="12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календарских дана од рока за достављање понуда</a:t>
          </a:r>
          <a:r>
            <a:rPr lang="en-US" sz="1800" kern="12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, </a:t>
          </a:r>
          <a:r>
            <a:rPr lang="sr-Cyrl-RS" sz="1800" kern="12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може се додатно продужити за 40 дана у изузетним случајевима</a:t>
          </a:r>
          <a:r>
            <a:rPr lang="en-US" sz="1800" kern="12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;</a:t>
          </a:r>
        </a:p>
      </dsp:txBody>
      <dsp:txXfrm>
        <a:off x="3450508" y="1533917"/>
        <a:ext cx="2689755" cy="1732764"/>
      </dsp:txXfrm>
    </dsp:sp>
    <dsp:sp modelId="{77CB004D-04FA-4470-BD46-3AAAC062B41E}">
      <dsp:nvSpPr>
        <dsp:cNvPr id="0" name=""/>
        <dsp:cNvSpPr/>
      </dsp:nvSpPr>
      <dsp:spPr>
        <a:xfrm>
          <a:off x="6713541" y="1440179"/>
          <a:ext cx="2877231" cy="1920240"/>
        </a:xfrm>
        <a:prstGeom prst="round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60 </a:t>
          </a:r>
          <a:r>
            <a:rPr lang="sr-Cyrl-RS" sz="1800" kern="12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календарских дана од дана обавештења о додели уговора</a:t>
          </a:r>
          <a:r>
            <a:rPr lang="en-US" sz="1800" kern="12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, </a:t>
          </a:r>
          <a:r>
            <a:rPr lang="sr-Cyrl-RS" sz="1800" kern="12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само за одабрану понуду</a:t>
          </a:r>
          <a:r>
            <a:rPr lang="ro-RO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8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6807279" y="1533917"/>
        <a:ext cx="2689755" cy="17327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059629-7E8A-4129-8CBE-0A7D94617A2D}">
      <dsp:nvSpPr>
        <dsp:cNvPr id="0" name=""/>
        <dsp:cNvSpPr/>
      </dsp:nvSpPr>
      <dsp:spPr>
        <a:xfrm rot="5400000">
          <a:off x="5325137" y="-1757687"/>
          <a:ext cx="2818149" cy="633352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Обавештавање о успешном понуђачу </a:t>
          </a:r>
          <a:r>
            <a:rPr lang="en-GB" sz="1800" i="1" kern="12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(Award Notice)</a:t>
          </a:r>
          <a:r>
            <a:rPr lang="ro-RO" sz="1800" i="1" kern="12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;</a:t>
          </a:r>
          <a:endParaRPr lang="en-US" sz="1800" i="1" kern="1200" dirty="0">
            <a:latin typeface="+mn-lt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800" i="0" kern="12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Период „мировања“</a:t>
          </a:r>
          <a:r>
            <a:rPr lang="en-US" sz="1800" i="0" kern="12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 (</a:t>
          </a:r>
          <a:r>
            <a:rPr lang="en-US" sz="1800" i="1" kern="12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standstill</a:t>
          </a:r>
          <a:r>
            <a:rPr lang="en-US" sz="1800" i="0" kern="12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)</a:t>
          </a:r>
          <a:r>
            <a:rPr lang="sr-Cyrl-RS" sz="1800" i="0" kern="1200" dirty="0">
              <a:latin typeface="+mn-lt"/>
              <a:ea typeface="Open Sans" panose="020B0606030504020204" pitchFamily="34" charset="0"/>
              <a:cs typeface="Open Sans" panose="020B0606030504020204" pitchFamily="34" charset="0"/>
            </a:rPr>
            <a:t> за услуге и добра преко 300.000 евра и радове преко 5 милиона евра</a:t>
          </a:r>
          <a:endParaRPr lang="en-US" sz="1800" i="0" kern="1200" dirty="0">
            <a:latin typeface="+mn-lt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Припрема уговора и потписивање</a:t>
          </a:r>
          <a:r>
            <a:rPr lang="ro-RO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;</a:t>
          </a:r>
          <a:endParaRPr lang="en-US" sz="18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r-Cyrl-RS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Објављивање информације о додели уговора</a:t>
          </a:r>
          <a:r>
            <a:rPr lang="ro-RO" sz="18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endParaRPr lang="en-US" sz="18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 rot="-5400000">
        <a:off x="3567448" y="137573"/>
        <a:ext cx="6195958" cy="2543007"/>
      </dsp:txXfrm>
    </dsp:sp>
    <dsp:sp modelId="{740C1A08-F984-4338-B85E-4E97BF6AEA83}">
      <dsp:nvSpPr>
        <dsp:cNvPr id="0" name=""/>
        <dsp:cNvSpPr/>
      </dsp:nvSpPr>
      <dsp:spPr>
        <a:xfrm>
          <a:off x="4836" y="1376"/>
          <a:ext cx="3562610" cy="28154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Cyrl-RS" sz="3200" b="1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Додела уговора</a:t>
          </a:r>
          <a:r>
            <a:rPr lang="ro-RO" sz="3200" b="1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:</a:t>
          </a:r>
          <a:endParaRPr lang="en-US" sz="32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142273" y="138813"/>
        <a:ext cx="3287736" cy="25405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A4E3-E01F-4C40-806C-F3B1FFA17977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7959F-8D7A-4F3D-9260-39BB36AFF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107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Cyrl-RS" dirty="0"/>
              <a:t>ИМПЛЕМЕНТАЦИОНА РАДИОНИЦА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7057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dirty="0"/>
              <a:t>ИМПЛЕМЕНТАЦИОНА РАДИОНИЦА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93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dirty="0"/>
              <a:t>ИМПЛЕМЕНТАЦИОНА РАДИОНИЦА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6695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dirty="0"/>
              <a:t>ИМПЛЕМЕНТАЦИОНА РАДИОНИЦА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390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dirty="0"/>
              <a:t>ИМПЛЕМЕНТАЦИОНА РАДИОНИЦА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241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dirty="0"/>
              <a:t>ИМПЛЕМЕНТАЦИОНА РАДИОНИЦА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7770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dirty="0"/>
              <a:t>ИМПЛЕМЕНТАЦИОНА РАДИОНИЦА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422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dirty="0"/>
              <a:t>ИМПЛЕМЕНТАЦИОНА РАДИОНИЦА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9464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dirty="0"/>
              <a:t>ИМПЛЕМЕНТАЦИОНА РАДИОНИЦА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61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dirty="0"/>
              <a:t>ИМПЛЕМЕНТАЦИОНА РАДИОНИЦА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970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dirty="0"/>
              <a:t>ИМПЛЕМЕНТАЦИОНА РАДИОНИЦА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18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dirty="0"/>
              <a:t>ИМПЛЕМЕНТАЦИОНА РАДИОНИЦА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8161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dirty="0"/>
              <a:t>ИМПЛЕМЕНТАЦИОНА РАДИОНИЦА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671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dirty="0"/>
              <a:t>ИМПЛЕМЕНТАЦИОНА РАДИОНИЦА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054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dirty="0"/>
              <a:t>ИМПЛЕМЕНТАЦИОНА РАДИОНИЦА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642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dirty="0"/>
              <a:t>ИМПЛЕМЕНТАЦИОНА РАДИОНИЦА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26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dirty="0"/>
              <a:t>ИМПЛЕМЕНТАЦИОНА РАДИОНИЦА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5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dirty="0"/>
              <a:t>ИМПЛЕМЕНТАЦИОНА РАДИОНИЦА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96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dirty="0"/>
              <a:t>ИМПЛЕМЕНТАЦИОНА РАДИОНИЦА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87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dirty="0"/>
              <a:t>ИМПЛЕМЕНТАЦИОНА РАДИОНИЦА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142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dirty="0"/>
              <a:t>ИМПЛЕМЕНТАЦИОНА РАДИОНИЦА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06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dirty="0"/>
              <a:t>ИМПЛЕМЕНТАЦИОНА РАДИОНИЦА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28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r-Cyrl-RS" dirty="0"/>
              <a:t>ИМПЛЕМЕНТАЦИОНА РАДИОНИЦА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959F-8D7A-4F3D-9260-39BB36AFFCD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40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D21EF-8D53-4E37-8BBD-DABBFDA3815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05E-2C95-4F2A-8CF6-9406BB5BD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8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D21EF-8D53-4E37-8BBD-DABBFDA3815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05E-2C95-4F2A-8CF6-9406BB5BD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42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D21EF-8D53-4E37-8BBD-DABBFDA3815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05E-2C95-4F2A-8CF6-9406BB5BD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54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D21EF-8D53-4E37-8BBD-DABBFDA3815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05E-2C95-4F2A-8CF6-9406BB5BD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9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D21EF-8D53-4E37-8BBD-DABBFDA3815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05E-2C95-4F2A-8CF6-9406BB5BD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47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D21EF-8D53-4E37-8BBD-DABBFDA3815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05E-2C95-4F2A-8CF6-9406BB5BD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092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D21EF-8D53-4E37-8BBD-DABBFDA3815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05E-2C95-4F2A-8CF6-9406BB5BD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91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D21EF-8D53-4E37-8BBD-DABBFDA3815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05E-2C95-4F2A-8CF6-9406BB5BD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D21EF-8D53-4E37-8BBD-DABBFDA3815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05E-2C95-4F2A-8CF6-9406BB5BD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25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D21EF-8D53-4E37-8BBD-DABBFDA3815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05E-2C95-4F2A-8CF6-9406BB5BD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40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D21EF-8D53-4E37-8BBD-DABBFDA3815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D105E-2C95-4F2A-8CF6-9406BB5BD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71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D21EF-8D53-4E37-8BBD-DABBFDA38159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D105E-2C95-4F2A-8CF6-9406BB5BD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18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romania-serbia.net/wp-content/uploads/implementation/public%20procurement%20procedure%2023-03-2018.rar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romania-serbia.net/wp-content/uploads/implementation/public%20procurement%20procedure%2023-03-2018.rar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2.png"/><Relationship Id="rId9" Type="http://schemas.microsoft.com/office/2007/relationships/diagramDrawing" Target="../diagrams/drawing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2.png"/><Relationship Id="rId9" Type="http://schemas.microsoft.com/office/2007/relationships/diagramDrawing" Target="../diagrams/drawing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mania-serbia.net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mailto:vasilija.stanic@mei.gov.rs" TargetMode="External"/><Relationship Id="rId4" Type="http://schemas.openxmlformats.org/officeDocument/2006/relationships/hyperlink" Target="mailto:stana.babic@mei.gov.r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mania-serbia.net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ted.europa.eu/TED/main/HomePage.do" TargetMode="External"/><Relationship Id="rId4" Type="http://schemas.openxmlformats.org/officeDocument/2006/relationships/hyperlink" Target="mailto:tenders@brct-timisoara.r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romania-serbia.net/wp-content/uploads/implementation/public%20procurement%20procedure%2023-03-2018.rar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0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375" y="1176969"/>
            <a:ext cx="3239770" cy="973455"/>
          </a:xfrm>
          <a:prstGeom prst="rect">
            <a:avLst/>
          </a:prstGeom>
          <a:ln/>
        </p:spPr>
      </p:pic>
      <p:pic>
        <p:nvPicPr>
          <p:cNvPr id="7" name="Picture 2" descr="image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487" y="1176969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6"/>
          <p:cNvSpPr txBox="1">
            <a:spLocks noGrp="1" noChangeArrowheads="1"/>
          </p:cNvSpPr>
          <p:nvPr>
            <p:ph type="subTitle" idx="1"/>
          </p:nvPr>
        </p:nvSpPr>
        <p:spPr bwMode="auto">
          <a:xfrm>
            <a:off x="1550624" y="2952043"/>
            <a:ext cx="9144000" cy="219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Cyrl-RS" altLang="en-US" b="1" dirty="0">
                <a:latin typeface="+mn-lt"/>
                <a:cs typeface="Arial" panose="020B0604020202020204" pitchFamily="34" charset="0"/>
              </a:rPr>
              <a:t>ИМПЛЕМЕНТАЦИОНА</a:t>
            </a:r>
            <a:r>
              <a:rPr lang="sr-Cyrl-RS" altLang="en-US" b="1" dirty="0">
                <a:latin typeface="+mn-lt"/>
              </a:rPr>
              <a:t> РАДИОНИЦА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r-Cyrl-RS" altLang="en-US" sz="20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r-Cyrl-RS" altLang="en-US" sz="2000" b="1" dirty="0">
                <a:latin typeface="+mn-lt"/>
              </a:rPr>
              <a:t>за кориснике 1. позива за прикупљање предлога пројеката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r-Cyrl-RS" altLang="en-US" sz="20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r-Cyrl-RS" altLang="en-US" sz="20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r-Cyrl-RS" altLang="en-US" sz="2000" b="1" dirty="0"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r-Cyrl-RS" altLang="en-US" sz="2000" b="1" dirty="0">
                <a:latin typeface="+mn-lt"/>
              </a:rPr>
              <a:t>- Процедуре за спровођење поступака јавних набавки -</a:t>
            </a:r>
            <a:endParaRPr lang="en-US" altLang="en-US" sz="2000" b="1" dirty="0">
              <a:latin typeface="+mn-lt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922224" y="1139825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altLang="en-US" sz="1050" b="1" dirty="0">
              <a:latin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985027" y="1904203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611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399"/>
            <a:ext cx="10515600" cy="3738563"/>
          </a:xfrm>
        </p:spPr>
        <p:txBody>
          <a:bodyPr numCol="2">
            <a:normAutofit/>
          </a:bodyPr>
          <a:lstStyle/>
          <a:p>
            <a:pPr fontAlgn="ctr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image40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594677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26455" y="1050607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altLang="en-US" sz="3200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36735" y="1207969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250825" y="1700213"/>
            <a:ext cx="8569325" cy="738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0638" algn="just">
              <a:buFont typeface="Arial" charset="0"/>
              <a:buNone/>
              <a:defRPr/>
            </a:pPr>
            <a:endParaRPr lang="ro-RO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276350"/>
            <a:ext cx="8351837" cy="81948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RS" altLang="en-US" sz="32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Граничне вредности набавки</a:t>
            </a:r>
            <a:r>
              <a:rPr lang="en-US" altLang="en-US" sz="32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(thresholds</a:t>
            </a:r>
            <a:r>
              <a:rPr lang="en-US" altLang="en-US" sz="3200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r>
              <a:rPr lang="ro-RO" alt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lang="sr-Cyrl-RS" alt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Добра</a:t>
            </a:r>
            <a:endParaRPr lang="ro-RO" altLang="en-US" sz="3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1224" y="5339050"/>
            <a:ext cx="835183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 </a:t>
            </a:r>
            <a:r>
              <a:rPr lang="sr-Cyrl-RS" alt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 складу са правилима и обрасцима дефинисаним документом </a:t>
            </a:r>
            <a:r>
              <a:rPr lang="en-US" sz="1200" u="sng" dirty="0">
                <a:hlinkClick r:id="rId5"/>
              </a:rPr>
              <a:t>Public procurement procedure for Serbian</a:t>
            </a:r>
            <a:r>
              <a:rPr lang="sr-Cyrl-RS" sz="1200" u="sng" dirty="0">
                <a:hlinkClick r:id="rId5"/>
              </a:rPr>
              <a:t> </a:t>
            </a:r>
            <a:r>
              <a:rPr lang="en-US" sz="1200" u="sng" dirty="0">
                <a:hlinkClick r:id="rId5"/>
              </a:rPr>
              <a:t>beneficiaries and Romanian private beneficiaries of the</a:t>
            </a:r>
            <a:r>
              <a:rPr lang="sr-Cyrl-RS" sz="1200" u="sng" dirty="0">
                <a:hlinkClick r:id="rId5"/>
              </a:rPr>
              <a:t> </a:t>
            </a:r>
            <a:r>
              <a:rPr lang="en-US" sz="1200" u="sng" dirty="0" err="1">
                <a:hlinkClick r:id="rId5"/>
              </a:rPr>
              <a:t>Interreg</a:t>
            </a:r>
            <a:r>
              <a:rPr lang="en-US" sz="1200" u="sng" dirty="0">
                <a:hlinkClick r:id="rId5"/>
              </a:rPr>
              <a:t>-IPA Romania-Serbia </a:t>
            </a:r>
            <a:r>
              <a:rPr lang="en-US" sz="1200" u="sng" dirty="0" err="1">
                <a:hlinkClick r:id="rId5"/>
              </a:rPr>
              <a:t>Programme</a:t>
            </a:r>
            <a:br>
              <a:rPr lang="en-US" sz="1200" u="sng" dirty="0"/>
            </a:br>
            <a:br>
              <a:rPr lang="en-US" alt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alt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**</a:t>
            </a:r>
            <a:r>
              <a:rPr lang="sr-Cyrl-RS" alt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Набавке у износу 2.500 евра или мањем, могу се плаћати на основу фактуре, без претходно прихваћене понуде </a:t>
            </a:r>
            <a:br>
              <a:rPr lang="en-GB" altLang="en-US" dirty="0">
                <a:latin typeface="Trebuchet MS" pitchFamily="34" charset="0"/>
              </a:rPr>
            </a:br>
            <a:endParaRPr lang="en-GB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  <p:graphicFrame>
        <p:nvGraphicFramePr>
          <p:cNvPr id="14" name="Group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1489926"/>
              </p:ext>
            </p:extLst>
          </p:nvPr>
        </p:nvGraphicFramePr>
        <p:xfrm>
          <a:off x="468313" y="2081213"/>
          <a:ext cx="8359773" cy="3222362"/>
        </p:xfrm>
        <a:graphic>
          <a:graphicData uri="http://schemas.openxmlformats.org/drawingml/2006/table">
            <a:tbl>
              <a:tblPr/>
              <a:tblGrid>
                <a:gridCol w="1429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6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62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48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3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54692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r-Cyrl-RS" sz="2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ДОБРА</a:t>
                      </a:r>
                      <a:endParaRPr kumimoji="0" lang="ro-RO" sz="2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39" marR="91439" marT="45699" marB="4569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≥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300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.000 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&lt;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300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.000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≥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0.000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&lt;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0,000 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&gt;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0,000 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≤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0.000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1006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r-Cyrl-R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Међународна ограничена или отворена</a:t>
                      </a:r>
                      <a:r>
                        <a:rPr lang="sr-Cyrl-RS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тендерска процедура (</a:t>
                      </a:r>
                      <a:r>
                        <a:rPr lang="en-GB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</a:t>
                      </a:r>
                      <a:endParaRPr lang="en-US" sz="140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Restricted tender </a:t>
                      </a:r>
                      <a:endParaRPr lang="en-US" sz="140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procedure  or International open tender procedure</a:t>
                      </a:r>
                      <a:r>
                        <a:rPr lang="sr-Cyrl-R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o-RO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r-Cyrl-R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Локална отворена тендерска процедура</a:t>
                      </a:r>
                      <a:r>
                        <a:rPr lang="sr-Cyrl-RS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Local open 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tender procedure</a:t>
                      </a:r>
                      <a:r>
                        <a:rPr lang="sr-Cyrl-R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sr-Cyrl-RS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Поједностављена процедура (</a:t>
                      </a:r>
                      <a:r>
                        <a:rPr lang="en-GB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Simplified procedure</a:t>
                      </a:r>
                      <a:r>
                        <a:rPr lang="sr-Cyrl-RS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ro-RO" sz="1400" b="0" i="1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Single tender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*</a:t>
                      </a:r>
                      <a:endParaRPr kumimoji="0" lang="ro-RO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0433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399"/>
            <a:ext cx="10515600" cy="3738563"/>
          </a:xfrm>
        </p:spPr>
        <p:txBody>
          <a:bodyPr numCol="2">
            <a:normAutofit/>
          </a:bodyPr>
          <a:lstStyle/>
          <a:p>
            <a:pPr fontAlgn="ctr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image40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329418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26455" y="1050607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altLang="en-US" sz="3200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36735" y="1021860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250825" y="1700213"/>
            <a:ext cx="8569325" cy="738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0638" algn="just">
              <a:buFont typeface="Arial" charset="0"/>
              <a:buNone/>
              <a:defRPr/>
            </a:pPr>
            <a:endParaRPr lang="ro-RO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angle 2"/>
          <p:cNvSpPr>
            <a:spLocks noGrp="1"/>
          </p:cNvSpPr>
          <p:nvPr>
            <p:ph type="title" idx="4294967295"/>
          </p:nvPr>
        </p:nvSpPr>
        <p:spPr>
          <a:xfrm>
            <a:off x="460375" y="1565092"/>
            <a:ext cx="10893424" cy="81948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Cyrl-RS" altLang="en-US" sz="32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Граничне вредности набавки</a:t>
            </a:r>
            <a:r>
              <a:rPr lang="en-US" altLang="en-US" sz="32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(thresholds</a:t>
            </a:r>
            <a:r>
              <a:rPr lang="en-US" altLang="en-US" sz="3200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r>
              <a:rPr lang="ro-RO" alt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lang="sr-Cyrl-RS" alt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Радови</a:t>
            </a:r>
            <a:endParaRPr lang="ro-RO" altLang="en-US" sz="3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4" name="Group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5898916"/>
              </p:ext>
            </p:extLst>
          </p:nvPr>
        </p:nvGraphicFramePr>
        <p:xfrm>
          <a:off x="460376" y="2384580"/>
          <a:ext cx="10893423" cy="3475302"/>
        </p:xfrm>
        <a:graphic>
          <a:graphicData uri="http://schemas.openxmlformats.org/drawingml/2006/table">
            <a:tbl>
              <a:tblPr/>
              <a:tblGrid>
                <a:gridCol w="1862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7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7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4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11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58887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r-Cyrl-RS" sz="2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РАДОВИ</a:t>
                      </a:r>
                      <a:endParaRPr kumimoji="0" lang="en-US" sz="2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o-RO" sz="2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39" marR="91439" marT="45699" marB="45699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 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€ 5 000 000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o-RO" sz="2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€ 5 000 000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but 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 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€ 300 000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Local open tender 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procedure</a:t>
                      </a:r>
                      <a:endParaRPr kumimoji="0" lang="ro-RO" sz="2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€ 300 000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but &gt; </a:t>
                      </a: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€ 20 000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o-RO" sz="2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≤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0.000</a:t>
                      </a: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624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r-Cyrl-R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Међународна ограничена или међународна отворена</a:t>
                      </a:r>
                      <a:r>
                        <a:rPr lang="sr-Cyrl-RS" sz="14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тендерска процедура (</a:t>
                      </a:r>
                      <a:r>
                        <a:rPr lang="en-GB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</a:t>
                      </a:r>
                      <a:endParaRPr lang="en-US" sz="140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Restricted tender </a:t>
                      </a:r>
                      <a:endParaRPr lang="en-US" sz="140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procedure  or International open tender procedure</a:t>
                      </a:r>
                      <a:r>
                        <a:rPr lang="sr-Cyrl-R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r-Cyrl-R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Локална отворена процедура </a:t>
                      </a:r>
                      <a:r>
                        <a:rPr lang="sr-Cyrl-RS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Local open </a:t>
                      </a:r>
                      <a:endParaRPr lang="en-US" sz="140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tender procedure</a:t>
                      </a:r>
                      <a:r>
                        <a:rPr lang="sr-Cyrl-RS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40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sr-Cyrl-RS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Поједностављена процедура </a:t>
                      </a:r>
                      <a:r>
                        <a:rPr lang="sr-Cyrl-RS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GB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Simplified procedure</a:t>
                      </a:r>
                      <a:r>
                        <a:rPr lang="sr-Cyrl-RS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ro-RO" sz="1400" b="0" i="1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o-RO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Single tender</a:t>
                      </a: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*</a:t>
                      </a:r>
                      <a:endParaRPr kumimoji="0" lang="ro-RO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39" marR="91439" marT="45699" marB="4569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460376" y="6007876"/>
            <a:ext cx="835183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 </a:t>
            </a:r>
            <a:r>
              <a:rPr lang="sr-Cyrl-RS" alt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 складу са правилима и обрасцима дефинисаним документом </a:t>
            </a:r>
            <a:r>
              <a:rPr lang="en-US" sz="1200" u="sng" dirty="0">
                <a:hlinkClick r:id="rId5"/>
              </a:rPr>
              <a:t>Public procurement procedure for Serbian</a:t>
            </a:r>
            <a:r>
              <a:rPr lang="sr-Cyrl-RS" sz="1200" u="sng" dirty="0">
                <a:hlinkClick r:id="rId5"/>
              </a:rPr>
              <a:t> </a:t>
            </a:r>
            <a:r>
              <a:rPr lang="en-US" sz="1200" u="sng" dirty="0">
                <a:hlinkClick r:id="rId5"/>
              </a:rPr>
              <a:t>beneficiaries and </a:t>
            </a:r>
            <a:r>
              <a:rPr lang="en-US" sz="1200" u="sng" dirty="0" err="1">
                <a:hlinkClick r:id="rId5"/>
              </a:rPr>
              <a:t>Romanaian</a:t>
            </a:r>
            <a:r>
              <a:rPr lang="en-US" sz="1200" u="sng" dirty="0">
                <a:hlinkClick r:id="rId5"/>
              </a:rPr>
              <a:t> private beneficiaries of the</a:t>
            </a:r>
            <a:r>
              <a:rPr lang="sr-Cyrl-RS" sz="1200" u="sng" dirty="0">
                <a:hlinkClick r:id="rId5"/>
              </a:rPr>
              <a:t> </a:t>
            </a:r>
            <a:r>
              <a:rPr lang="en-US" sz="1200" u="sng" dirty="0" err="1">
                <a:hlinkClick r:id="rId5"/>
              </a:rPr>
              <a:t>Interreg</a:t>
            </a:r>
            <a:r>
              <a:rPr lang="en-US" sz="1200" u="sng" dirty="0">
                <a:hlinkClick r:id="rId5"/>
              </a:rPr>
              <a:t>-IPA Romania-Serbia </a:t>
            </a:r>
            <a:r>
              <a:rPr lang="en-US" sz="1200" u="sng" dirty="0" err="1">
                <a:hlinkClick r:id="rId5"/>
              </a:rPr>
              <a:t>Programme</a:t>
            </a:r>
            <a:br>
              <a:rPr lang="en-US" sz="1200" u="sng" dirty="0"/>
            </a:br>
            <a:br>
              <a:rPr lang="en-US" alt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alt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**</a:t>
            </a:r>
            <a:r>
              <a:rPr lang="sr-Cyrl-RS" alt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Набавке у износу 2.500 евра или мањем, могу се плаћати на основу фактуре, без претходно прихваћене понуде </a:t>
            </a:r>
            <a:br>
              <a:rPr lang="en-GB" altLang="en-US" dirty="0">
                <a:latin typeface="Trebuchet MS" pitchFamily="34" charset="0"/>
              </a:rPr>
            </a:br>
            <a:endParaRPr lang="en-GB" altLang="en-US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423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0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594677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26455" y="1050607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altLang="en-US" sz="3200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36735" y="1207969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/>
        </p:nvSpPr>
        <p:spPr bwMode="auto">
          <a:xfrm>
            <a:off x="3818035" y="494348"/>
            <a:ext cx="43211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lang="en-US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12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318100"/>
              </p:ext>
            </p:extLst>
          </p:nvPr>
        </p:nvGraphicFramePr>
        <p:xfrm>
          <a:off x="304800" y="1765441"/>
          <a:ext cx="8839200" cy="4832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648309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0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594677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26455" y="1050607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altLang="en-US" sz="3200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36735" y="1207969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250825" y="1700213"/>
            <a:ext cx="8569325" cy="738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0638" algn="just">
              <a:buFont typeface="Arial" charset="0"/>
              <a:buNone/>
              <a:defRPr/>
            </a:pPr>
            <a:endParaRPr lang="ro-RO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/>
        </p:nvSpPr>
        <p:spPr bwMode="auto">
          <a:xfrm>
            <a:off x="3818035" y="494348"/>
            <a:ext cx="43211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sr-Cyrl-RS" altLang="en-US" dirty="0">
                <a:solidFill>
                  <a:schemeClr val="tx1"/>
                </a:solidFill>
              </a:rPr>
              <a:t>ДЕФИНИСАЊЕ ЗАХТЕВА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>
            <a:spLocks noGrp="1"/>
          </p:cNvSpPr>
          <p:nvPr/>
        </p:nvSpPr>
        <p:spPr bwMode="auto">
          <a:xfrm>
            <a:off x="616018" y="1592257"/>
            <a:ext cx="10635916" cy="4914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fontAlgn="auto" hangingPunct="1">
              <a:spcAft>
                <a:spcPts val="0"/>
              </a:spcAft>
              <a:buClr>
                <a:srgbClr val="0070C0"/>
              </a:buClr>
              <a:buNone/>
              <a:defRPr/>
            </a:pPr>
            <a:endParaRPr lang="en-GB" altLang="en-US" sz="2400" b="1" dirty="0">
              <a:solidFill>
                <a:schemeClr val="accent5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 eaLnBrk="1" fontAlgn="auto" hangingPunct="1">
              <a:spcAft>
                <a:spcPts val="0"/>
              </a:spcAft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sr-Cyrl-RS" altLang="en-US" sz="2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Селекциони критеријуми</a:t>
            </a:r>
          </a:p>
          <a:p>
            <a:pPr marL="0" indent="0" algn="just" eaLnBrk="1" fontAlgn="auto" hangingPunct="1">
              <a:spcAft>
                <a:spcPts val="0"/>
              </a:spcAft>
              <a:buClr>
                <a:srgbClr val="0070C0"/>
              </a:buClr>
              <a:buNone/>
              <a:defRPr/>
            </a:pPr>
            <a:r>
              <a:rPr lang="sr-Cyrl-RS" altLang="en-US" sz="22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Сврха селекционих критеријума је да се обезбеди надметање (да већи број фирми испуњава критеријуме) али да се смањи ризик да уговор буде додељен непрофесионалним компанијама</a:t>
            </a:r>
          </a:p>
          <a:p>
            <a:pPr marL="800100" lvl="1" indent="-342900" algn="just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sr-Cyrl-RS" altLang="en-US" sz="1900" dirty="0">
                <a:ea typeface="Open Sans" panose="020B0606030504020204" pitchFamily="34" charset="0"/>
                <a:cs typeface="Open Sans" panose="020B0606030504020204" pitchFamily="34" charset="0"/>
              </a:rPr>
              <a:t>Економски, професионални и технички капацитет -</a:t>
            </a:r>
            <a:r>
              <a:rPr lang="ro-RO" altLang="en-US" sz="19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sr-Cyrl-RS" altLang="en-US" sz="1900" dirty="0">
                <a:ea typeface="Open Sans" panose="020B0606030504020204" pitchFamily="34" charset="0"/>
                <a:cs typeface="Open Sans" panose="020B0606030504020204" pitchFamily="34" charset="0"/>
              </a:rPr>
              <a:t>Селекциони критеријуми морају бити јасни и </a:t>
            </a:r>
            <a:r>
              <a:rPr lang="sr-Cyrl-RS" altLang="en-US" sz="1900" dirty="0" err="1">
                <a:ea typeface="Open Sans" panose="020B0606030504020204" pitchFamily="34" charset="0"/>
                <a:cs typeface="Open Sans" panose="020B0606030504020204" pitchFamily="34" charset="0"/>
              </a:rPr>
              <a:t>недискриминушући</a:t>
            </a:r>
            <a:r>
              <a:rPr lang="ro-RO" altLang="en-US" sz="1900" dirty="0"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sr-Cyrl-RS" altLang="en-US" sz="1900" dirty="0">
                <a:ea typeface="Open Sans" panose="020B0606030504020204" pitchFamily="34" charset="0"/>
                <a:cs typeface="Open Sans" panose="020B0606030504020204" pitchFamily="34" charset="0"/>
              </a:rPr>
              <a:t>сви захтеви пропорционални величини и природи уговора и релевантни за специфичан уговор који се додељује;</a:t>
            </a:r>
            <a:r>
              <a:rPr lang="en-US" sz="1900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sr-Cyrl-RS" sz="1900" dirty="0">
                <a:ea typeface="Open Sans" panose="020B0606030504020204" pitchFamily="34" charset="0"/>
                <a:cs typeface="Open Sans" panose="020B0606030504020204" pitchFamily="34" charset="0"/>
              </a:rPr>
              <a:t>П</a:t>
            </a:r>
            <a:r>
              <a:rPr lang="sr-Cyrl-RS" altLang="en-US" sz="1900" dirty="0">
                <a:ea typeface="Open Sans" panose="020B0606030504020204" pitchFamily="34" charset="0"/>
                <a:cs typeface="Open Sans" panose="020B0606030504020204" pitchFamily="34" charset="0"/>
              </a:rPr>
              <a:t>онуђач се може ослањати и на капацитет других правних лица.</a:t>
            </a:r>
            <a:endParaRPr lang="en-US" sz="19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lvl="1" indent="-342900" algn="just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sr-Cyrl-RS" sz="1900" dirty="0">
                <a:ea typeface="Open Sans" panose="020B0606030504020204" pitchFamily="34" charset="0"/>
                <a:cs typeface="Open Sans" panose="020B0606030504020204" pitchFamily="34" charset="0"/>
              </a:rPr>
              <a:t>Било каква измена селекционих критеријума је неприхватљива</a:t>
            </a:r>
            <a:r>
              <a:rPr lang="en-US" sz="1900" dirty="0"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sr-Cyrl-RS" sz="1900" dirty="0">
                <a:ea typeface="Open Sans" panose="020B0606030504020204" pitchFamily="34" charset="0"/>
                <a:cs typeface="Open Sans" panose="020B0606030504020204" pitchFamily="34" charset="0"/>
              </a:rPr>
              <a:t>Селекциони критеријуми нису оцењујући (не додељују се бодови)</a:t>
            </a:r>
            <a:r>
              <a:rPr lang="en-US" sz="1900" dirty="0">
                <a:ea typeface="Open Sans" panose="020B0606030504020204" pitchFamily="34" charset="0"/>
                <a:cs typeface="Open Sans" panose="020B0606030504020204" pitchFamily="34" charset="0"/>
              </a:rPr>
              <a:t>! </a:t>
            </a:r>
            <a:endParaRPr lang="sr-Cyrl-RS" sz="19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lvl="1" indent="-342900" algn="just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sr-Cyrl-RS" altLang="en-US" sz="1900" dirty="0">
                <a:ea typeface="Open Sans" panose="020B0606030504020204" pitchFamily="34" charset="0"/>
                <a:cs typeface="Open Sans" panose="020B0606030504020204" pitchFamily="34" charset="0"/>
              </a:rPr>
              <a:t>Није дозвољено: тражити непропорционални годишњи обрт, број запослених, број претходних пројеката у односу на вредност предметног уговора, коришћење термина као што су „довољан“, „одговарајући“, „кључни“ (</a:t>
            </a:r>
            <a:r>
              <a:rPr lang="en-US" altLang="en-US" sz="1900" dirty="0">
                <a:ea typeface="Open Sans" panose="020B0606030504020204" pitchFamily="34" charset="0"/>
                <a:cs typeface="Open Sans" panose="020B0606030504020204" pitchFamily="34" charset="0"/>
              </a:rPr>
              <a:t>sufficient, major, relevant)</a:t>
            </a:r>
            <a:r>
              <a:rPr lang="sr-Cyrl-RS" altLang="en-US" sz="1900" dirty="0">
                <a:ea typeface="Open Sans" panose="020B0606030504020204" pitchFamily="34" charset="0"/>
                <a:cs typeface="Open Sans" panose="020B0606030504020204" pitchFamily="34" charset="0"/>
              </a:rPr>
              <a:t> јер су непрецизни, нејасни и није их могуће проверити.</a:t>
            </a:r>
            <a:endParaRPr lang="ro-RO" altLang="en-US" sz="19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rgbClr val="0070C0"/>
              </a:buClr>
              <a:buNone/>
              <a:defRPr/>
            </a:pPr>
            <a:endParaRPr lang="ro-RO" altLang="en-US" sz="2200" b="1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rgbClr val="0070C0"/>
              </a:buClr>
              <a:buNone/>
              <a:defRPr/>
            </a:pPr>
            <a:endParaRPr lang="ro-RO" altLang="en-US" sz="2200" b="1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285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0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348614"/>
            <a:ext cx="314325" cy="573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26455" y="1050607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altLang="en-US" sz="3200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20468" y="1063819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250825" y="1700213"/>
            <a:ext cx="8569325" cy="738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0638" algn="just">
              <a:buFont typeface="Arial" charset="0"/>
              <a:buNone/>
              <a:defRPr/>
            </a:pPr>
            <a:endParaRPr lang="ro-RO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/>
        </p:nvSpPr>
        <p:spPr bwMode="auto">
          <a:xfrm>
            <a:off x="3818035" y="494348"/>
            <a:ext cx="43211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sr-Cyrl-RS" altLang="en-US" dirty="0">
                <a:solidFill>
                  <a:schemeClr val="tx1"/>
                </a:solidFill>
              </a:rPr>
              <a:t>СПЕЦИФИЧНОСТИ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>
            <a:spLocks noGrp="1"/>
          </p:cNvSpPr>
          <p:nvPr/>
        </p:nvSpPr>
        <p:spPr bwMode="auto">
          <a:xfrm>
            <a:off x="471638" y="1592257"/>
            <a:ext cx="11328935" cy="4750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fontAlgn="auto" hangingPunct="1">
              <a:spcAft>
                <a:spcPts val="0"/>
              </a:spcAft>
              <a:buClr>
                <a:srgbClr val="0070C0"/>
              </a:buClr>
              <a:buNone/>
              <a:defRPr/>
            </a:pPr>
            <a:endParaRPr lang="en-GB" altLang="en-US" sz="2400" b="1" dirty="0">
              <a:solidFill>
                <a:schemeClr val="accent5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099351"/>
              </p:ext>
            </p:extLst>
          </p:nvPr>
        </p:nvGraphicFramePr>
        <p:xfrm>
          <a:off x="471638" y="1501542"/>
          <a:ext cx="11027217" cy="5153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2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15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5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8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53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УСЛУГЕ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ДОБРА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РАДОВИ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845">
                <a:tc rowSpan="4">
                  <a:txBody>
                    <a:bodyPr/>
                    <a:lstStyle/>
                    <a:p>
                      <a:r>
                        <a:rPr lang="sr-Cyrl-RS" dirty="0"/>
                        <a:t>Тип</a:t>
                      </a:r>
                      <a:r>
                        <a:rPr lang="en-US" dirty="0"/>
                        <a:t> </a:t>
                      </a:r>
                      <a:r>
                        <a:rPr lang="sr-Cyrl-RS" dirty="0"/>
                        <a:t>уговора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- Са кључним експертима</a:t>
                      </a:r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dirty="0"/>
                        <a:t>Unit</a:t>
                      </a:r>
                      <a:r>
                        <a:rPr lang="en-US" baseline="0" dirty="0"/>
                        <a:t> price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Lump</a:t>
                      </a:r>
                      <a:r>
                        <a:rPr lang="en-US" baseline="0" dirty="0"/>
                        <a:t> sum</a:t>
                      </a:r>
                      <a:r>
                        <a:rPr lang="sr-Cyrl-RS" baseline="0" dirty="0"/>
                        <a:t> (фиксна цена, „кључ у руке“)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84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- Без кључних експерата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Unit price</a:t>
                      </a:r>
                      <a:r>
                        <a:rPr lang="sr-Cyrl-RS" dirty="0"/>
                        <a:t> (цена</a:t>
                      </a:r>
                      <a:r>
                        <a:rPr lang="sr-Cyrl-RS" baseline="0" dirty="0"/>
                        <a:t> по јединици)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84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- </a:t>
                      </a:r>
                      <a:r>
                        <a:rPr lang="en-US" dirty="0"/>
                        <a:t>Fee based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Hybrid</a:t>
                      </a:r>
                      <a:r>
                        <a:rPr lang="sr-Cyrl-RS" dirty="0"/>
                        <a:t> (комбинација претходна два)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84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r>
                        <a:rPr lang="en-US" baseline="0" dirty="0"/>
                        <a:t> Global price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4612">
                <a:tc>
                  <a:txBody>
                    <a:bodyPr/>
                    <a:lstStyle/>
                    <a:p>
                      <a:r>
                        <a:rPr lang="sr-Cyrl-RS" dirty="0"/>
                        <a:t>Понуда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Финансијска понуда мора бити у посебној коверти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Финансијска понуда заједно са техничком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dirty="0"/>
                        <a:t>Финансијска понуда заједно са техничком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5934">
                <a:tc>
                  <a:txBody>
                    <a:bodyPr/>
                    <a:lstStyle/>
                    <a:p>
                      <a:r>
                        <a:rPr lang="sr-Cyrl-RS" dirty="0"/>
                        <a:t>Расположиви</a:t>
                      </a:r>
                      <a:r>
                        <a:rPr lang="sr-Cyrl-RS" baseline="0" dirty="0"/>
                        <a:t> буџет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Познат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Понуђачи не смеју да га знају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dirty="0"/>
                        <a:t>Понуђачи не смеју да га знају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sr-Cyrl-RS" dirty="0"/>
                        <a:t>Отварање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Затворено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Јавно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Јавно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sr-Cyrl-RS" dirty="0"/>
                        <a:t>Оцењивање</a:t>
                      </a:r>
                      <a:r>
                        <a:rPr lang="en-US" dirty="0"/>
                        <a:t> </a:t>
                      </a:r>
                      <a:r>
                        <a:rPr lang="sr-Cyrl-RS" dirty="0"/>
                        <a:t>/</a:t>
                      </a:r>
                      <a:r>
                        <a:rPr lang="sr-Cyrl-RS" baseline="0" dirty="0"/>
                        <a:t> додела уговора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Дају се поени</a:t>
                      </a:r>
                      <a:r>
                        <a:rPr lang="sr-Cyrl-RS" baseline="0" dirty="0"/>
                        <a:t> /</a:t>
                      </a:r>
                      <a:endParaRPr lang="sr-Cyrl-RS" dirty="0"/>
                    </a:p>
                    <a:p>
                      <a:r>
                        <a:rPr lang="sr-Cyrl-RS" dirty="0"/>
                        <a:t>Квалитет : цена</a:t>
                      </a:r>
                    </a:p>
                    <a:p>
                      <a:r>
                        <a:rPr lang="sr-Cyrl-RS" baseline="0" dirty="0"/>
                        <a:t>         80% : 20%</a:t>
                      </a:r>
                      <a:r>
                        <a:rPr lang="sr-Cyrl-RS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Утврђује се усклађеност</a:t>
                      </a:r>
                      <a:r>
                        <a:rPr lang="sr-Cyrl-RS" baseline="0" dirty="0"/>
                        <a:t> /</a:t>
                      </a:r>
                      <a:endParaRPr lang="sr-Cyrl-RS" dirty="0"/>
                    </a:p>
                    <a:p>
                      <a:r>
                        <a:rPr lang="sr-Cyrl-RS" dirty="0"/>
                        <a:t>Технички</a:t>
                      </a:r>
                      <a:r>
                        <a:rPr lang="sr-Cyrl-RS" baseline="0" dirty="0"/>
                        <a:t> прихватљива понуда са најнижом ценом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/>
                        <a:t>Утврђује се усклађеност</a:t>
                      </a:r>
                      <a:r>
                        <a:rPr lang="sr-Cyrl-RS" baseline="0" dirty="0"/>
                        <a:t> /</a:t>
                      </a:r>
                      <a:endParaRPr lang="sr-Cyrl-RS" dirty="0"/>
                    </a:p>
                    <a:p>
                      <a:r>
                        <a:rPr lang="sr-Cyrl-RS" dirty="0"/>
                        <a:t>Технички</a:t>
                      </a:r>
                      <a:r>
                        <a:rPr lang="sr-Cyrl-RS" baseline="0" dirty="0"/>
                        <a:t> прихватљива понуда са најнижом ценом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620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0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594677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26455" y="1050607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altLang="en-US" sz="3200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36735" y="1207969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250825" y="1700213"/>
            <a:ext cx="8569325" cy="738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0638" algn="just">
              <a:buFont typeface="Arial" charset="0"/>
              <a:buNone/>
              <a:defRPr/>
            </a:pPr>
            <a:endParaRPr lang="ro-RO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/>
        </p:nvSpPr>
        <p:spPr bwMode="auto">
          <a:xfrm>
            <a:off x="3818035" y="494348"/>
            <a:ext cx="43211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sr-Cyrl-RS" altLang="en-US" dirty="0">
                <a:solidFill>
                  <a:schemeClr val="tx1"/>
                </a:solidFill>
              </a:rPr>
              <a:t>УСЛУГЕ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>
            <a:spLocks noGrp="1"/>
          </p:cNvSpPr>
          <p:nvPr/>
        </p:nvSpPr>
        <p:spPr bwMode="auto">
          <a:xfrm>
            <a:off x="616018" y="1592257"/>
            <a:ext cx="10635916" cy="4914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fontAlgn="auto" hangingPunct="1">
              <a:spcAft>
                <a:spcPts val="0"/>
              </a:spcAft>
              <a:buClr>
                <a:srgbClr val="0070C0"/>
              </a:buClr>
              <a:buNone/>
              <a:defRPr/>
            </a:pPr>
            <a:endParaRPr lang="en-GB" altLang="en-US" sz="2400" b="1" dirty="0">
              <a:solidFill>
                <a:schemeClr val="accent5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rgbClr val="0070C0"/>
              </a:buClr>
              <a:buNone/>
              <a:defRPr/>
            </a:pPr>
            <a:endParaRPr lang="ro-RO" altLang="en-US" sz="2200" b="1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rgbClr val="0070C0"/>
              </a:buClr>
              <a:buNone/>
              <a:defRPr/>
            </a:pPr>
            <a:endParaRPr lang="ro-RO" altLang="en-US" sz="2200" b="1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9097" y="2059395"/>
            <a:ext cx="1088283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Clr>
                <a:srgbClr val="0070C0"/>
              </a:buClr>
              <a:defRPr/>
            </a:pPr>
            <a:r>
              <a:rPr lang="en-US" alt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Terms of Reference </a:t>
            </a:r>
            <a:r>
              <a:rPr lang="sr-Cyrl-RS" alt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или Део А</a:t>
            </a:r>
          </a:p>
          <a:p>
            <a:pPr lvl="1" algn="just">
              <a:buClr>
                <a:srgbClr val="0070C0"/>
              </a:buClr>
              <a:defRPr/>
            </a:pPr>
            <a:endParaRPr lang="sr-Cyrl-RS" altLang="en-US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buClr>
                <a:srgbClr val="0070C0"/>
              </a:buClr>
              <a:defRPr/>
            </a:pPr>
            <a:r>
              <a:rPr lang="sr-Cyrl-RS" alt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Потребно је дати:</a:t>
            </a:r>
          </a:p>
          <a:p>
            <a:pPr lvl="1" algn="just">
              <a:buClr>
                <a:srgbClr val="0070C0"/>
              </a:buClr>
              <a:defRPr/>
            </a:pPr>
            <a:endParaRPr lang="sr-Cyrl-RS" alt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buClr>
                <a:srgbClr val="0070C0"/>
              </a:buClr>
              <a:buFontTx/>
              <a:buChar char="-"/>
              <a:defRPr/>
            </a:pP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sr-Cyrl-RS" alt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довољно детаљне информације о природи набавке и о свему што се очекује од будућег </a:t>
            </a:r>
            <a:r>
              <a:rPr lang="sr-Cyrl-RS" altLang="en-US" sz="2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пружаоца</a:t>
            </a:r>
            <a:r>
              <a:rPr lang="sr-Cyrl-RS" alt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услуге како би се омогућило добијање реалних понуда</a:t>
            </a:r>
          </a:p>
          <a:p>
            <a:pPr lvl="1" algn="just">
              <a:buClr>
                <a:srgbClr val="0070C0"/>
              </a:buClr>
              <a:defRPr/>
            </a:pPr>
            <a:endParaRPr lang="sr-Cyrl-RS" alt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buClr>
                <a:srgbClr val="0070C0"/>
              </a:buClr>
              <a:buFontTx/>
              <a:buChar char="-"/>
              <a:defRPr/>
            </a:pPr>
            <a:r>
              <a:rPr lang="sr-Cyrl-RS" alt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Уз детаљан опис тражене услуге дати и временски оквир</a:t>
            </a:r>
          </a:p>
          <a:p>
            <a:pPr lvl="1" algn="just">
              <a:buClr>
                <a:srgbClr val="0070C0"/>
              </a:buClr>
              <a:defRPr/>
            </a:pPr>
            <a:endParaRPr lang="sr-Cyrl-RS" alt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buClr>
                <a:srgbClr val="0070C0"/>
              </a:buClr>
              <a:buFontTx/>
              <a:buChar char="-"/>
              <a:defRPr/>
            </a:pPr>
            <a:r>
              <a:rPr lang="sr-Cyrl-RS" alt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Јасно дефинисане, достижне и мерљиве „инпуте“ и очекиване резултате</a:t>
            </a:r>
            <a:endParaRPr lang="sr-Cyrl-RS" altLang="en-US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buClr>
                <a:srgbClr val="0070C0"/>
              </a:buClr>
              <a:defRPr/>
            </a:pPr>
            <a:endParaRPr lang="sr-Cyrl-RS" altLang="en-US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3733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0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594677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26455" y="1050607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altLang="en-US" sz="3200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36735" y="1207969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250825" y="1700213"/>
            <a:ext cx="8569325" cy="738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0638" algn="just">
              <a:buFont typeface="Arial" charset="0"/>
              <a:buNone/>
              <a:defRPr/>
            </a:pPr>
            <a:endParaRPr lang="ro-RO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/>
        </p:nvSpPr>
        <p:spPr bwMode="auto">
          <a:xfrm>
            <a:off x="3818035" y="494348"/>
            <a:ext cx="43211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sr-Cyrl-RS" altLang="en-US" dirty="0">
                <a:solidFill>
                  <a:schemeClr val="tx1"/>
                </a:solidFill>
              </a:rPr>
              <a:t>ДОБРА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>
            <a:spLocks noGrp="1"/>
          </p:cNvSpPr>
          <p:nvPr/>
        </p:nvSpPr>
        <p:spPr bwMode="auto">
          <a:xfrm>
            <a:off x="616018" y="1592257"/>
            <a:ext cx="10635916" cy="4914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fontAlgn="auto" hangingPunct="1">
              <a:spcAft>
                <a:spcPts val="0"/>
              </a:spcAft>
              <a:buClr>
                <a:srgbClr val="0070C0"/>
              </a:buClr>
              <a:buNone/>
              <a:defRPr/>
            </a:pPr>
            <a:endParaRPr lang="en-GB" altLang="en-US" sz="2400" b="1" dirty="0">
              <a:solidFill>
                <a:schemeClr val="accent5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rgbClr val="0070C0"/>
              </a:buClr>
              <a:buNone/>
              <a:defRPr/>
            </a:pPr>
            <a:endParaRPr lang="ro-RO" altLang="en-US" sz="2200" b="1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rgbClr val="0070C0"/>
              </a:buClr>
              <a:buNone/>
              <a:defRPr/>
            </a:pPr>
            <a:endParaRPr lang="ro-RO" altLang="en-US" sz="2200" b="1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2557" y="1619916"/>
            <a:ext cx="10882837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Clr>
                <a:srgbClr val="0070C0"/>
              </a:buClr>
              <a:defRPr/>
            </a:pPr>
            <a:r>
              <a:rPr lang="en-US" alt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Technical Specifications </a:t>
            </a:r>
            <a:r>
              <a:rPr lang="sr-Cyrl-RS" alt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или Део А</a:t>
            </a:r>
          </a:p>
          <a:p>
            <a:pPr lvl="1" algn="just">
              <a:buClr>
                <a:srgbClr val="0070C0"/>
              </a:buClr>
              <a:defRPr/>
            </a:pPr>
            <a:endParaRPr lang="sr-Cyrl-RS" alt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buClr>
                <a:srgbClr val="0070C0"/>
              </a:buClr>
              <a:defRPr/>
            </a:pPr>
            <a:r>
              <a:rPr lang="sr-Cyrl-RS" alt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Техничке спецификације морају:</a:t>
            </a:r>
          </a:p>
          <a:p>
            <a:pPr lvl="1" algn="just">
              <a:buClr>
                <a:srgbClr val="0070C0"/>
              </a:buClr>
              <a:buFontTx/>
              <a:buChar char="-"/>
              <a:defRPr/>
            </a:pP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Одговарати природи набавке и стварним потребама </a:t>
            </a:r>
          </a:p>
          <a:p>
            <a:pPr lvl="1" algn="just">
              <a:buClr>
                <a:srgbClr val="0070C0"/>
              </a:buClr>
              <a:buFontTx/>
              <a:buChar char="-"/>
              <a:defRPr/>
            </a:pP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Бити довољно детаљне да би обезбедиле добијање најбоље опреме за расположиви новац али не смеју бити толико детаљне да упућују на одређени бренд/модел </a:t>
            </a:r>
          </a:p>
          <a:p>
            <a:pPr lvl="1" algn="just">
              <a:buClr>
                <a:srgbClr val="0070C0"/>
              </a:buClr>
              <a:buFontTx/>
              <a:buChar char="-"/>
              <a:defRPr/>
            </a:pP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Не сме се тражити одређени бренд/модел осим у два случаја</a:t>
            </a:r>
          </a:p>
          <a:p>
            <a:pPr lvl="1" algn="just">
              <a:buClr>
                <a:srgbClr val="0070C0"/>
              </a:buClr>
              <a:buFontTx/>
              <a:buChar char="-"/>
              <a:defRPr/>
            </a:pP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Није дозвољено користити неодређене техничке карактеристике типа „брзи одзив“, „процесор велике брзине“, „довољан капацитет“, „висока осетљивост“ и сл.</a:t>
            </a:r>
          </a:p>
          <a:p>
            <a:pPr lvl="1" algn="just">
              <a:buClr>
                <a:srgbClr val="0070C0"/>
              </a:buClr>
              <a:buFontTx/>
              <a:buChar char="-"/>
              <a:defRPr/>
            </a:pP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По природи представљају минимум али, ако је потребно, може се дефинисати и максимум (то треба јасно назначити)</a:t>
            </a:r>
            <a:endParaRPr lang="en-US" altLang="en-US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buClr>
                <a:srgbClr val="0070C0"/>
              </a:buClr>
              <a:buFontTx/>
              <a:buChar char="-"/>
              <a:defRPr/>
            </a:pP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Називи производа треба да буду кратки, исти (са истим редоследом) у свим документима и да се не понављају</a:t>
            </a:r>
          </a:p>
        </p:txBody>
      </p:sp>
    </p:spTree>
    <p:extLst>
      <p:ext uri="{BB962C8B-B14F-4D97-AF65-F5344CB8AC3E}">
        <p14:creationId xmlns:p14="http://schemas.microsoft.com/office/powerpoint/2010/main" val="15571924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0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594677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26455" y="1050607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altLang="en-US" sz="3200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36735" y="1207969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250825" y="1700213"/>
            <a:ext cx="8569325" cy="738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0638" algn="just">
              <a:buFont typeface="Arial" charset="0"/>
              <a:buNone/>
              <a:defRPr/>
            </a:pPr>
            <a:endParaRPr lang="ro-RO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/>
        </p:nvSpPr>
        <p:spPr bwMode="auto">
          <a:xfrm>
            <a:off x="3818035" y="494348"/>
            <a:ext cx="43211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sr-Cyrl-RS" altLang="en-US" dirty="0">
                <a:solidFill>
                  <a:schemeClr val="tx1"/>
                </a:solidFill>
              </a:rPr>
              <a:t>РАДОВИ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>
            <a:spLocks noGrp="1"/>
          </p:cNvSpPr>
          <p:nvPr/>
        </p:nvSpPr>
        <p:spPr bwMode="auto">
          <a:xfrm>
            <a:off x="616018" y="1592257"/>
            <a:ext cx="10635916" cy="4914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fontAlgn="auto" hangingPunct="1">
              <a:spcAft>
                <a:spcPts val="0"/>
              </a:spcAft>
              <a:buClr>
                <a:srgbClr val="0070C0"/>
              </a:buClr>
              <a:buNone/>
              <a:defRPr/>
            </a:pPr>
            <a:endParaRPr lang="en-GB" altLang="en-US" sz="2400" b="1" dirty="0">
              <a:solidFill>
                <a:schemeClr val="accent5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rgbClr val="0070C0"/>
              </a:buClr>
              <a:buNone/>
              <a:defRPr/>
            </a:pPr>
            <a:endParaRPr lang="ro-RO" altLang="en-US" sz="2200" b="1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rgbClr val="0070C0"/>
              </a:buClr>
              <a:buNone/>
              <a:defRPr/>
            </a:pPr>
            <a:endParaRPr lang="ro-RO" altLang="en-US" sz="2200" b="1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9097" y="2059395"/>
            <a:ext cx="10882837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Clr>
                <a:srgbClr val="0070C0"/>
              </a:buClr>
              <a:defRPr/>
            </a:pPr>
            <a:r>
              <a:rPr lang="en-US" alt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Volume 3: Technical Specifications </a:t>
            </a:r>
            <a:r>
              <a:rPr lang="sr-Cyrl-RS" alt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или Део А</a:t>
            </a:r>
          </a:p>
          <a:p>
            <a:pPr lvl="1" algn="just">
              <a:buClr>
                <a:srgbClr val="0070C0"/>
              </a:buClr>
              <a:defRPr/>
            </a:pPr>
            <a:endParaRPr lang="sr-Cyrl-RS" altLang="en-US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buClr>
                <a:srgbClr val="0070C0"/>
              </a:buClr>
              <a:buFontTx/>
              <a:buChar char="-"/>
              <a:defRPr/>
            </a:pP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Мора бити у складу са документацијом која је предата уз пријаву пројекта</a:t>
            </a:r>
          </a:p>
          <a:p>
            <a:pPr lvl="1" algn="just">
              <a:buClr>
                <a:srgbClr val="0070C0"/>
              </a:buClr>
              <a:defRPr/>
            </a:pPr>
            <a:endParaRPr lang="sr-Cyrl-RS" altLang="en-US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buClr>
                <a:srgbClr val="0070C0"/>
              </a:buClr>
              <a:buFontTx/>
              <a:buChar char="-"/>
              <a:defRPr/>
            </a:pP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Мора садржати детаљан опис свих радова који су предмет набавке</a:t>
            </a:r>
          </a:p>
          <a:p>
            <a:pPr lvl="1" algn="just">
              <a:buClr>
                <a:srgbClr val="0070C0"/>
              </a:buClr>
              <a:defRPr/>
            </a:pPr>
            <a:endParaRPr lang="sr-Cyrl-RS" altLang="en-US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buClr>
                <a:srgbClr val="0070C0"/>
              </a:buClr>
              <a:buFontTx/>
              <a:buChar char="-"/>
              <a:defRPr/>
            </a:pP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Понуђач је у обавези да радове изведе у складу са техничком спецификацијом, </a:t>
            </a:r>
            <a:r>
              <a:rPr lang="sr-Cyrl-RS" altLang="en-US" sz="2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предмером</a:t>
            </a: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и цртежима тј. пројектно – техничком документацијом која је саставни део тендерског пакета</a:t>
            </a:r>
          </a:p>
          <a:p>
            <a:pPr lvl="1" algn="just">
              <a:buClr>
                <a:srgbClr val="0070C0"/>
              </a:buClr>
              <a:buFontTx/>
              <a:buChar char="-"/>
              <a:defRPr/>
            </a:pPr>
            <a:endParaRPr lang="sr-Cyrl-RS" altLang="en-US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buClr>
                <a:srgbClr val="0070C0"/>
              </a:buClr>
              <a:defRPr/>
            </a:pPr>
            <a:endParaRPr lang="sr-Cyrl-RS" altLang="en-US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828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0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594677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26455" y="1050607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altLang="en-US" sz="3200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36735" y="1207969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250825" y="1700213"/>
            <a:ext cx="8569325" cy="738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0638" algn="just">
              <a:buFont typeface="Arial" charset="0"/>
              <a:buNone/>
              <a:defRPr/>
            </a:pPr>
            <a:endParaRPr lang="ro-RO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/>
        </p:nvSpPr>
        <p:spPr bwMode="auto">
          <a:xfrm>
            <a:off x="3818035" y="494348"/>
            <a:ext cx="43211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sr-Cyrl-RS" altLang="en-US" dirty="0">
                <a:solidFill>
                  <a:schemeClr val="tx1"/>
                </a:solidFill>
              </a:rPr>
              <a:t>ГАРАНЦИЈЕ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>
            <a:spLocks noGrp="1"/>
          </p:cNvSpPr>
          <p:nvPr/>
        </p:nvSpPr>
        <p:spPr bwMode="auto">
          <a:xfrm>
            <a:off x="616018" y="1592257"/>
            <a:ext cx="10635916" cy="4914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fontAlgn="auto" hangingPunct="1">
              <a:spcAft>
                <a:spcPts val="0"/>
              </a:spcAft>
              <a:buClr>
                <a:srgbClr val="0070C0"/>
              </a:buClr>
              <a:buNone/>
              <a:defRPr/>
            </a:pPr>
            <a:endParaRPr lang="en-GB" altLang="en-US" sz="2400" b="1" dirty="0">
              <a:solidFill>
                <a:schemeClr val="accent5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rgbClr val="0070C0"/>
              </a:buClr>
              <a:buNone/>
              <a:defRPr/>
            </a:pPr>
            <a:endParaRPr lang="ro-RO" altLang="en-US" sz="2200" b="1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rgbClr val="0070C0"/>
              </a:buClr>
              <a:buNone/>
              <a:defRPr/>
            </a:pPr>
            <a:endParaRPr lang="ro-RO" altLang="en-US" sz="2200" b="1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07598" y="1584420"/>
            <a:ext cx="1156622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Clr>
                <a:srgbClr val="0070C0"/>
              </a:buClr>
              <a:defRPr/>
            </a:pPr>
            <a:r>
              <a:rPr lang="sr-Cyrl-RS" alt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Четири типа гаранција:</a:t>
            </a:r>
          </a:p>
          <a:p>
            <a:pPr lvl="1" algn="just">
              <a:buClr>
                <a:srgbClr val="0070C0"/>
              </a:buClr>
              <a:defRPr/>
            </a:pPr>
            <a:endParaRPr lang="sr-Cyrl-RS" altLang="en-US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buClr>
                <a:srgbClr val="0070C0"/>
              </a:buClr>
              <a:buFontTx/>
              <a:buChar char="-"/>
              <a:defRPr/>
            </a:pP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Tender Guarantee - </a:t>
            </a: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Тендерска гаранција - гаранција за озбиљност понуде у распону од 1% - 2% буџета расположивог за уговор</a:t>
            </a:r>
          </a:p>
          <a:p>
            <a:pPr lvl="1" algn="just">
              <a:buClr>
                <a:srgbClr val="0070C0"/>
              </a:buClr>
              <a:defRPr/>
            </a:pPr>
            <a:endParaRPr lang="sr-Cyrl-RS" altLang="en-US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buClr>
                <a:srgbClr val="0070C0"/>
              </a:buClr>
              <a:buFontTx/>
              <a:buChar char="-"/>
              <a:defRPr/>
            </a:pPr>
            <a:r>
              <a:rPr lang="en-U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Pre-financing Guarantee - </a:t>
            </a: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Гаранција за </a:t>
            </a:r>
            <a:r>
              <a:rPr lang="sr-Cyrl-RS" altLang="en-US" sz="2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претфинансирање</a:t>
            </a: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- за повраћај авансног плаћања</a:t>
            </a:r>
          </a:p>
          <a:p>
            <a:pPr lvl="1" algn="just">
              <a:buClr>
                <a:srgbClr val="0070C0"/>
              </a:buClr>
              <a:defRPr/>
            </a:pPr>
            <a:endParaRPr lang="sr-Cyrl-RS" altLang="en-US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buClr>
                <a:srgbClr val="0070C0"/>
              </a:buClr>
              <a:buFontTx/>
              <a:buChar char="-"/>
              <a:defRPr/>
            </a:pPr>
            <a:r>
              <a:rPr lang="en-U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Performance Guarantee - </a:t>
            </a: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Гаранција за добро извршење посла - износи од 5 до 10% укупне вредности уговора. У потпуности ће бити отпуштена након коначног пријема добара или радова</a:t>
            </a:r>
          </a:p>
          <a:p>
            <a:pPr lvl="1" algn="just">
              <a:buClr>
                <a:srgbClr val="0070C0"/>
              </a:buClr>
              <a:defRPr/>
            </a:pPr>
            <a:endParaRPr lang="sr-Cyrl-RS" altLang="en-US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buClr>
                <a:srgbClr val="0070C0"/>
              </a:buClr>
              <a:buFontTx/>
              <a:buChar char="-"/>
              <a:defRPr/>
            </a:pPr>
            <a:r>
              <a:rPr lang="en-U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Retention money guarantee - </a:t>
            </a: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Гаранција за задржавање новца у износу од највише 10% укупне вредности уговора може се састојати од одбитка од привремених плаћања када се изврше или одбитка од коначне исплате.</a:t>
            </a:r>
          </a:p>
        </p:txBody>
      </p:sp>
    </p:spTree>
    <p:extLst>
      <p:ext uri="{BB962C8B-B14F-4D97-AF65-F5344CB8AC3E}">
        <p14:creationId xmlns:p14="http://schemas.microsoft.com/office/powerpoint/2010/main" val="39952079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0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594677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26455" y="1050607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altLang="en-US" sz="3200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36735" y="1207969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/>
        </p:nvSpPr>
        <p:spPr bwMode="auto">
          <a:xfrm>
            <a:off x="3818035" y="494348"/>
            <a:ext cx="43211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lang="en-US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595180"/>
              </p:ext>
            </p:extLst>
          </p:nvPr>
        </p:nvGraphicFramePr>
        <p:xfrm>
          <a:off x="838200" y="1825625"/>
          <a:ext cx="8280400" cy="4800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4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1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03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64348">
                <a:tc rowSpan="2">
                  <a:txBody>
                    <a:bodyPr/>
                    <a:lstStyle/>
                    <a:p>
                      <a:endParaRPr lang="en-GB" sz="2400" dirty="0"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z="2400" b="1" dirty="0" err="1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Евалуациона</a:t>
                      </a:r>
                      <a:r>
                        <a:rPr lang="sr-Cyrl-RS" sz="2400" b="1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 комисија</a:t>
                      </a:r>
                      <a:endParaRPr lang="en-GB" sz="2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43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Председник </a:t>
                      </a:r>
                      <a:endParaRPr lang="en-GB" sz="2000" b="1" dirty="0"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b="1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Секретар</a:t>
                      </a:r>
                      <a:endParaRPr lang="en-GB" sz="2000" b="1" dirty="0"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2000" b="1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3 </a:t>
                      </a:r>
                      <a:r>
                        <a:rPr lang="sr-Cyrl-RS" sz="2000" b="1" dirty="0">
                          <a:solidFill>
                            <a:schemeClr val="tx1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или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 5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 </a:t>
                      </a:r>
                      <a:r>
                        <a:rPr lang="sr-Cyrl-RS" sz="2000" b="1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чланова</a:t>
                      </a:r>
                      <a:endParaRPr lang="en-GB" sz="2000" b="1" dirty="0"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109">
                <a:tc>
                  <a:txBody>
                    <a:bodyPr/>
                    <a:lstStyle/>
                    <a:p>
                      <a:r>
                        <a:rPr lang="sr-Cyrl-RS" sz="2000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Право гласа</a:t>
                      </a:r>
                      <a:endParaRPr lang="en-GB" sz="2000" dirty="0"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НЕ</a:t>
                      </a:r>
                      <a:endParaRPr lang="en-GB" sz="2000" dirty="0"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НЕ</a:t>
                      </a:r>
                      <a:endParaRPr lang="en-GB" sz="2000" dirty="0"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>
                          <a:solidFill>
                            <a:srgbClr val="0070C0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ДА</a:t>
                      </a:r>
                      <a:endParaRPr lang="en-GB" sz="2000" dirty="0">
                        <a:solidFill>
                          <a:srgbClr val="0070C0"/>
                        </a:solidFill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097">
                <a:tc>
                  <a:txBody>
                    <a:bodyPr/>
                    <a:lstStyle/>
                    <a:p>
                      <a:r>
                        <a:rPr lang="sr-Cyrl-RS" sz="2000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Познавање енглеског језика</a:t>
                      </a:r>
                      <a:endParaRPr lang="en-GB" sz="2000" dirty="0"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>
                          <a:solidFill>
                            <a:srgbClr val="0070C0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ДА</a:t>
                      </a:r>
                      <a:endParaRPr lang="en-GB" sz="2000" dirty="0">
                        <a:solidFill>
                          <a:srgbClr val="0070C0"/>
                        </a:solidFill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>
                          <a:solidFill>
                            <a:srgbClr val="0070C0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ДА</a:t>
                      </a:r>
                      <a:endParaRPr lang="en-GB" sz="2000" dirty="0">
                        <a:solidFill>
                          <a:srgbClr val="0070C0"/>
                        </a:solidFill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>
                          <a:solidFill>
                            <a:srgbClr val="0070C0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ДА</a:t>
                      </a:r>
                      <a:endParaRPr lang="en-GB" sz="2000" dirty="0">
                        <a:solidFill>
                          <a:srgbClr val="0070C0"/>
                        </a:solidFill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0685">
                <a:tc>
                  <a:txBody>
                    <a:bodyPr/>
                    <a:lstStyle/>
                    <a:p>
                      <a:r>
                        <a:rPr lang="sr-Cyrl-RS" sz="2000" dirty="0"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Декларација о непристрасности и поверљивости</a:t>
                      </a:r>
                      <a:endParaRPr lang="en-GB" sz="2000" dirty="0">
                        <a:solidFill>
                          <a:srgbClr val="0070C0"/>
                        </a:solidFill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>
                          <a:solidFill>
                            <a:srgbClr val="0070C0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ДА</a:t>
                      </a:r>
                      <a:endParaRPr lang="en-GB" sz="2000" dirty="0">
                        <a:solidFill>
                          <a:srgbClr val="0070C0"/>
                        </a:solidFill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>
                          <a:solidFill>
                            <a:srgbClr val="0070C0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ДА</a:t>
                      </a:r>
                      <a:endParaRPr lang="en-GB" sz="2000" dirty="0">
                        <a:solidFill>
                          <a:srgbClr val="0070C0"/>
                        </a:solidFill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2000" dirty="0">
                          <a:solidFill>
                            <a:srgbClr val="0070C0"/>
                          </a:solidFill>
                          <a:latin typeface="Open Sans" pitchFamily="34" charset="0"/>
                          <a:ea typeface="Open Sans" pitchFamily="34" charset="0"/>
                          <a:cs typeface="Open Sans" pitchFamily="34" charset="0"/>
                        </a:rPr>
                        <a:t>ДА</a:t>
                      </a:r>
                      <a:endParaRPr lang="en-GB" sz="2000" dirty="0">
                        <a:solidFill>
                          <a:srgbClr val="0070C0"/>
                        </a:solidFill>
                        <a:latin typeface="Open Sans" pitchFamily="34" charset="0"/>
                        <a:ea typeface="Open Sans" pitchFamily="34" charset="0"/>
                        <a:cs typeface="Open Sans" pitchFamily="34" charset="0"/>
                      </a:endParaRPr>
                    </a:p>
                  </a:txBody>
                  <a:tcPr marL="91434" marR="91434" marT="45726" marB="45726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6187">
                <a:tc gridSpan="4">
                  <a:txBody>
                    <a:bodyPr/>
                    <a:lstStyle/>
                    <a:p>
                      <a:endParaRPr lang="en-GB" sz="2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34" marR="91434" marT="45726" marB="45726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792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0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171" y="539750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922224" y="1139825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altLang="en-US" sz="2400" b="1" u="sng" dirty="0">
                <a:latin typeface="+mn-lt"/>
                <a:cs typeface="Arial" panose="020B0604020202020204" pitchFamily="34" charset="0"/>
              </a:rPr>
              <a:t>Процедуре јавних набавки-Правни основ</a:t>
            </a:r>
            <a:endParaRPr lang="en-GB" altLang="en-US" sz="2400" b="1" dirty="0">
              <a:latin typeface="+mn-lt"/>
            </a:endParaRPr>
          </a:p>
        </p:txBody>
      </p:sp>
      <p:sp>
        <p:nvSpPr>
          <p:cNvPr id="7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80000"/>
              </a:lnSpc>
              <a:buNone/>
              <a:defRPr/>
            </a:pPr>
            <a:r>
              <a:rPr lang="sr-Cyrl-RS" altLang="en-US" sz="2000" dirty="0">
                <a:latin typeface="Open Sans"/>
                <a:ea typeface="Open Sans"/>
                <a:cs typeface="Open Sans"/>
              </a:rPr>
              <a:t>Правила која су обавезујућа за све кориснике дефинисана су следећим документима</a:t>
            </a:r>
            <a:r>
              <a:rPr lang="en-US" altLang="en-US" sz="2000" dirty="0">
                <a:latin typeface="Open Sans"/>
                <a:ea typeface="Open Sans"/>
                <a:cs typeface="Open Sans"/>
              </a:rPr>
              <a:t>:</a:t>
            </a:r>
            <a:endParaRPr lang="sr-Cyrl-RS" altLang="en-US" sz="2000" dirty="0">
              <a:latin typeface="Open Sans"/>
              <a:ea typeface="Open Sans"/>
              <a:cs typeface="Open Sans"/>
            </a:endParaRP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en-US" altLang="en-US" sz="2000" dirty="0">
              <a:latin typeface="Open Sans"/>
              <a:ea typeface="Open Sans"/>
              <a:cs typeface="Open Sans"/>
            </a:endParaRPr>
          </a:p>
          <a:p>
            <a:pPr marL="0" indent="0" algn="just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000" dirty="0">
                <a:ea typeface="Open Sans"/>
                <a:cs typeface="Open Sans"/>
              </a:rPr>
              <a:t> </a:t>
            </a:r>
            <a:r>
              <a:rPr lang="sr-Cyrl-RS" altLang="en-US" sz="2000" dirty="0">
                <a:ea typeface="Open Sans"/>
                <a:cs typeface="Open Sans"/>
              </a:rPr>
              <a:t>Регулатив</a:t>
            </a:r>
            <a:r>
              <a:rPr lang="en-US" altLang="en-US" sz="2000" dirty="0">
                <a:ea typeface="Open Sans"/>
                <a:cs typeface="Open Sans"/>
              </a:rPr>
              <a:t>e</a:t>
            </a:r>
            <a:r>
              <a:rPr lang="sr-Cyrl-RS" sz="2000" b="1" dirty="0"/>
              <a:t> Европског парламента и Савета</a:t>
            </a:r>
            <a:r>
              <a:rPr lang="sr-Cyrl-RS" altLang="en-US" sz="2000" dirty="0">
                <a:ea typeface="Open Sans"/>
                <a:cs typeface="Open Sans"/>
              </a:rPr>
              <a:t> </a:t>
            </a:r>
            <a:r>
              <a:rPr lang="en-US" sz="2000" b="1" dirty="0"/>
              <a:t>(</a:t>
            </a:r>
            <a:r>
              <a:rPr lang="sr-Cyrl-RS" sz="2000" b="1" dirty="0"/>
              <a:t>ЕУ, </a:t>
            </a:r>
            <a:r>
              <a:rPr lang="sr-Cyrl-RS" sz="2000" b="1" dirty="0" err="1"/>
              <a:t>Еуратом</a:t>
            </a:r>
            <a:r>
              <a:rPr lang="en-US" sz="2000" b="1" dirty="0"/>
              <a:t>) 1059/2021</a:t>
            </a:r>
            <a:r>
              <a:rPr lang="sr-Cyrl-RS" sz="2000" b="1" dirty="0"/>
              <a:t> </a:t>
            </a:r>
            <a:r>
              <a:rPr lang="sr-Cyrl-RS" sz="2000" dirty="0"/>
              <a:t>(члан 58)</a:t>
            </a:r>
            <a:r>
              <a:rPr lang="en-US" sz="2000" b="1" dirty="0"/>
              <a:t> </a:t>
            </a:r>
            <a:r>
              <a:rPr lang="sr-Cyrl-RS" sz="2000" dirty="0"/>
              <a:t>и</a:t>
            </a:r>
            <a:r>
              <a:rPr lang="en-US" sz="2000" b="1" dirty="0"/>
              <a:t> </a:t>
            </a:r>
            <a:r>
              <a:rPr lang="sr-Cyrl-RS" sz="2000" b="1" dirty="0"/>
              <a:t>Финансијска регулатива </a:t>
            </a:r>
            <a:r>
              <a:rPr lang="en-US" sz="2000" b="1" dirty="0"/>
              <a:t>2018/1046 </a:t>
            </a:r>
            <a:r>
              <a:rPr lang="sr-Cyrl-RS" sz="2000" dirty="0"/>
              <a:t>(чланови 178 и 179 као и тачке 36-41 Анекса </a:t>
            </a:r>
            <a:r>
              <a:rPr lang="en-US" sz="2000" dirty="0"/>
              <a:t>I</a:t>
            </a:r>
            <a:r>
              <a:rPr lang="sr-Cyrl-RS" sz="2000" dirty="0"/>
              <a:t>)</a:t>
            </a:r>
          </a:p>
          <a:p>
            <a:pPr marL="0" indent="0" algn="just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endParaRPr lang="sr-Cyrl-RS" sz="2000" dirty="0"/>
          </a:p>
          <a:p>
            <a:pPr marL="0" indent="0" algn="just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sr-Cyrl-RS" sz="2000" dirty="0"/>
              <a:t>Анекс </a:t>
            </a:r>
            <a:r>
              <a:rPr lang="en-US" sz="2000" dirty="0"/>
              <a:t>II </a:t>
            </a:r>
            <a:r>
              <a:rPr lang="sr-Cyrl-RS" sz="2000" dirty="0"/>
              <a:t>Финансијског споразума (у програмској процедури одељак А, анекс </a:t>
            </a:r>
            <a:r>
              <a:rPr lang="en-US" sz="2000" dirty="0"/>
              <a:t>I)</a:t>
            </a:r>
            <a:endParaRPr lang="sr-Cyrl-RS" sz="2000" dirty="0"/>
          </a:p>
          <a:p>
            <a:pPr marL="0" indent="0" algn="just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endParaRPr lang="sr-Cyrl-RS" sz="2000" dirty="0"/>
          </a:p>
          <a:p>
            <a:pPr marL="0" indent="0" algn="just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sr-Cyrl-RS" sz="2000" dirty="0"/>
              <a:t>Програмска Процедура јавних набавки</a:t>
            </a:r>
            <a:endParaRPr lang="sr-Latn-RS" sz="2000" dirty="0"/>
          </a:p>
          <a:p>
            <a:pPr marL="0" indent="0" algn="just">
              <a:lnSpc>
                <a:spcPct val="80000"/>
              </a:lnSpc>
              <a:buClr>
                <a:srgbClr val="0070C0"/>
              </a:buClr>
              <a:buNone/>
              <a:defRPr/>
            </a:pPr>
            <a:endParaRPr lang="sr-Latn-RS" sz="2000" dirty="0"/>
          </a:p>
          <a:p>
            <a:pPr marL="0" indent="0" algn="just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sr-Cyrl-RS" altLang="en-US" sz="2000" dirty="0">
                <a:ea typeface="Open Sans"/>
                <a:cs typeface="Open Sans"/>
              </a:rPr>
              <a:t>Практични водич (</a:t>
            </a:r>
            <a:r>
              <a:rPr lang="en-US" altLang="en-US" sz="2000" i="1" dirty="0">
                <a:ea typeface="Open Sans"/>
                <a:cs typeface="Open Sans"/>
              </a:rPr>
              <a:t>Practical Guide to contract procedures for EC external actions</a:t>
            </a:r>
            <a:r>
              <a:rPr lang="sr-Cyrl-RS" altLang="en-US" sz="2000" i="1" dirty="0">
                <a:ea typeface="Open Sans"/>
                <a:cs typeface="Open Sans"/>
              </a:rPr>
              <a:t> - </a:t>
            </a:r>
            <a:r>
              <a:rPr lang="en-GB" sz="2000" b="1" i="1" dirty="0"/>
              <a:t>PRAG</a:t>
            </a:r>
            <a:r>
              <a:rPr lang="en-GB" sz="2000" b="1" dirty="0"/>
              <a:t>) </a:t>
            </a:r>
            <a:r>
              <a:rPr lang="sr-Cyrl-RS" sz="2000" dirty="0"/>
              <a:t>верзија </a:t>
            </a:r>
            <a:r>
              <a:rPr lang="sr-Cyrl-RS" sz="2000" b="1" dirty="0"/>
              <a:t>2021.1</a:t>
            </a:r>
            <a:r>
              <a:rPr lang="sr-Cyrl-RS" sz="2000" dirty="0"/>
              <a:t> из јуна 2022. године</a:t>
            </a:r>
            <a:r>
              <a:rPr lang="sr-Cyrl-RS" sz="2000" b="1" dirty="0"/>
              <a:t> </a:t>
            </a:r>
            <a:r>
              <a:rPr lang="en-GB" sz="2000" dirty="0"/>
              <a:t>(</a:t>
            </a:r>
            <a:r>
              <a:rPr lang="sr-Cyrl-RS" sz="2000" dirty="0"/>
              <a:t>односно верзија која је била на снази у години када је објављен позив</a:t>
            </a:r>
            <a:r>
              <a:rPr lang="en-US" altLang="en-US" sz="2000" dirty="0">
                <a:ea typeface="Open Sans"/>
                <a:cs typeface="Open Sans"/>
              </a:rPr>
              <a:t>)</a:t>
            </a:r>
            <a:endParaRPr lang="sr-Cyrl-RS" altLang="en-US" sz="2000" dirty="0">
              <a:ea typeface="Open Sans"/>
              <a:cs typeface="Open Sans"/>
            </a:endParaRPr>
          </a:p>
          <a:p>
            <a:pPr marL="0" indent="0" algn="just">
              <a:lnSpc>
                <a:spcPct val="80000"/>
              </a:lnSpc>
              <a:buClr>
                <a:srgbClr val="0070C0"/>
              </a:buClr>
              <a:buNone/>
              <a:defRPr/>
            </a:pPr>
            <a:endParaRPr lang="en-US" altLang="en-US" sz="2000" b="1" dirty="0">
              <a:ea typeface="Open Sans"/>
              <a:cs typeface="Open Sans"/>
            </a:endParaRPr>
          </a:p>
          <a:p>
            <a:pPr marL="0" indent="0" algn="just">
              <a:lnSpc>
                <a:spcPct val="80000"/>
              </a:lnSpc>
              <a:buClr>
                <a:srgbClr val="0070C0"/>
              </a:buClr>
              <a:buNone/>
              <a:defRPr/>
            </a:pPr>
            <a:endParaRPr lang="sr-Cyrl-R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sr-Cyrl-R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sr-Latn-C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129710" y="1141035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996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0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594677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26455" y="1050607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altLang="en-US" sz="3200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36735" y="1207969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250825" y="1700213"/>
            <a:ext cx="8569325" cy="738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0638" algn="just">
              <a:buFont typeface="Arial" charset="0"/>
              <a:buNone/>
              <a:defRPr/>
            </a:pPr>
            <a:endParaRPr lang="ro-RO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/>
        </p:nvSpPr>
        <p:spPr bwMode="auto">
          <a:xfrm>
            <a:off x="3818035" y="494348"/>
            <a:ext cx="43211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sr-Cyrl-RS" altLang="en-US" dirty="0">
                <a:solidFill>
                  <a:schemeClr val="tx1"/>
                </a:solidFill>
              </a:rPr>
              <a:t>ОЦЕЊИВАЊЕ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>
            <a:spLocks noGrp="1"/>
          </p:cNvSpPr>
          <p:nvPr/>
        </p:nvSpPr>
        <p:spPr bwMode="auto">
          <a:xfrm>
            <a:off x="616018" y="1592257"/>
            <a:ext cx="10635916" cy="4914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eaLnBrk="1" fontAlgn="auto" hangingPunct="1">
              <a:spcAft>
                <a:spcPts val="0"/>
              </a:spcAft>
              <a:buClr>
                <a:srgbClr val="0070C0"/>
              </a:buClr>
              <a:buNone/>
              <a:defRPr/>
            </a:pPr>
            <a:endParaRPr lang="en-GB" altLang="en-US" sz="2400" b="1" dirty="0">
              <a:solidFill>
                <a:schemeClr val="accent5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rgbClr val="0070C0"/>
              </a:buClr>
              <a:buNone/>
              <a:defRPr/>
            </a:pPr>
            <a:endParaRPr lang="ro-RO" altLang="en-US" sz="2200" b="1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Clr>
                <a:srgbClr val="0070C0"/>
              </a:buClr>
              <a:buNone/>
              <a:defRPr/>
            </a:pPr>
            <a:endParaRPr lang="ro-RO" altLang="en-US" sz="2200" b="1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0825" y="1518145"/>
            <a:ext cx="1124803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buClr>
                <a:srgbClr val="0070C0"/>
              </a:buClr>
              <a:defRPr/>
            </a:pPr>
            <a:r>
              <a:rPr lang="sr-Cyrl-RS" alt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Четири корака евалуације:</a:t>
            </a:r>
          </a:p>
          <a:p>
            <a:pPr lvl="1" algn="just">
              <a:buClr>
                <a:srgbClr val="0070C0"/>
              </a:buClr>
              <a:defRPr/>
            </a:pPr>
            <a:endParaRPr lang="sr-Cyrl-RS" altLang="en-US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buClr>
                <a:srgbClr val="0070C0"/>
              </a:buClr>
              <a:buFontTx/>
              <a:buChar char="-"/>
              <a:defRPr/>
            </a:pP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Отварање понуде и формална провера (утврђивање (не)постојања сукоба интереса код чланова </a:t>
            </a:r>
            <a:r>
              <a:rPr lang="sr-Cyrl-RS" altLang="en-US" sz="2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евалуационе</a:t>
            </a: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комисије, попуњава се </a:t>
            </a:r>
            <a:r>
              <a:rPr lang="en-U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Opening Record </a:t>
            </a: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 на крају чланови </a:t>
            </a:r>
            <a:r>
              <a:rPr lang="sr-Cyrl-RS" altLang="en-US" sz="2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Евалуационе</a:t>
            </a: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комисије и евентуални посматрачи потписују Декларације о непристрасности и поверљивости (</a:t>
            </a:r>
            <a:r>
              <a:rPr lang="en-U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Declarations of impartiality and confidentiality</a:t>
            </a: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)</a:t>
            </a:r>
          </a:p>
          <a:p>
            <a:pPr lvl="1" algn="just">
              <a:buClr>
                <a:srgbClr val="0070C0"/>
              </a:buClr>
              <a:defRPr/>
            </a:pPr>
            <a:endParaRPr lang="sr-Cyrl-RS" altLang="en-US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buClr>
                <a:srgbClr val="0070C0"/>
              </a:buClr>
              <a:buFontTx/>
              <a:buChar char="-"/>
              <a:defRPr/>
            </a:pP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Административна провера</a:t>
            </a:r>
          </a:p>
          <a:p>
            <a:pPr lvl="1" algn="just">
              <a:buClr>
                <a:srgbClr val="0070C0"/>
              </a:buClr>
              <a:defRPr/>
            </a:pPr>
            <a:endParaRPr lang="sr-Cyrl-RS" altLang="en-US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buClr>
                <a:srgbClr val="0070C0"/>
              </a:buClr>
              <a:buFontTx/>
              <a:buChar char="-"/>
              <a:defRPr/>
            </a:pP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Техничко оцењивање</a:t>
            </a:r>
          </a:p>
          <a:p>
            <a:pPr lvl="1" algn="just">
              <a:buClr>
                <a:srgbClr val="0070C0"/>
              </a:buClr>
              <a:defRPr/>
            </a:pPr>
            <a:endParaRPr lang="sr-Cyrl-RS" altLang="en-US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 algn="just">
              <a:buClr>
                <a:srgbClr val="0070C0"/>
              </a:buClr>
              <a:buFontTx/>
              <a:buChar char="-"/>
              <a:defRPr/>
            </a:pPr>
            <a:r>
              <a:rPr lang="sr-Cyrl-RS" altLang="en-US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Финансијско оцењивање</a:t>
            </a:r>
          </a:p>
        </p:txBody>
      </p:sp>
    </p:spTree>
    <p:extLst>
      <p:ext uri="{BB962C8B-B14F-4D97-AF65-F5344CB8AC3E}">
        <p14:creationId xmlns:p14="http://schemas.microsoft.com/office/powerpoint/2010/main" val="1608685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0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594677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942136" y="851852"/>
            <a:ext cx="7772400" cy="8724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altLang="en-US" sz="3200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36735" y="1207969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/>
        </p:nvSpPr>
        <p:spPr bwMode="auto">
          <a:xfrm>
            <a:off x="3764115" y="511175"/>
            <a:ext cx="43211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endParaRPr lang="en-US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533426033"/>
              </p:ext>
            </p:extLst>
          </p:nvPr>
        </p:nvGraphicFramePr>
        <p:xfrm>
          <a:off x="380999" y="1447800"/>
          <a:ext cx="9590773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8593751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0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594677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26455" y="1050607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altLang="en-US" sz="3200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36735" y="1207969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/>
        </p:nvSpPr>
        <p:spPr bwMode="auto">
          <a:xfrm>
            <a:off x="3818035" y="494348"/>
            <a:ext cx="43211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sr-Cyrl-RS" altLang="en-US" dirty="0">
                <a:solidFill>
                  <a:schemeClr val="tx1"/>
                </a:solidFill>
              </a:rPr>
              <a:t>  </a:t>
            </a:r>
            <a:endParaRPr lang="en-US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81363019"/>
              </p:ext>
            </p:extLst>
          </p:nvPr>
        </p:nvGraphicFramePr>
        <p:xfrm>
          <a:off x="681975" y="2581619"/>
          <a:ext cx="9905814" cy="2818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74549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0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618565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26455" y="1053059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altLang="en-US" sz="3200" b="1" dirty="0">
                <a:latin typeface="+mn-lt"/>
              </a:rPr>
              <a:t>ИЗМЕНЕ УГОВОРА</a:t>
            </a:r>
            <a:endParaRPr lang="en-GB" altLang="en-US" sz="3200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36735" y="1235832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/>
              <a:t>Захтев за измену уговора не сме бити по аутоматизму прихваћен од стране уговорног тела</a:t>
            </a:r>
            <a:r>
              <a:rPr lang="en-US" dirty="0"/>
              <a:t>. </a:t>
            </a:r>
            <a:r>
              <a:rPr lang="sr-Cyrl-RS" dirty="0"/>
              <a:t>Мора постојати оправдан разлог за измену</a:t>
            </a:r>
            <a:r>
              <a:rPr lang="en-US" dirty="0"/>
              <a:t>. </a:t>
            </a:r>
            <a:r>
              <a:rPr lang="sr-Cyrl-RS" dirty="0"/>
              <a:t>Уговорно тело мора пажљиво размотрити изнете разлоге и одбити захтев уколико није утемељен</a:t>
            </a:r>
            <a:r>
              <a:rPr lang="en-US" dirty="0"/>
              <a:t>. </a:t>
            </a:r>
            <a:endParaRPr lang="sr-Cyrl-RS" dirty="0"/>
          </a:p>
          <a:p>
            <a:pPr marL="0" indent="0">
              <a:buNone/>
            </a:pPr>
            <a:endParaRPr lang="en-US" dirty="0"/>
          </a:p>
          <a:p>
            <a:r>
              <a:rPr lang="sr-Cyrl-RS" dirty="0"/>
              <a:t>Измене не могу бити такве да мењају првобитне услове доделе уговора</a:t>
            </a:r>
            <a:r>
              <a:rPr lang="en-US" dirty="0"/>
              <a:t>. </a:t>
            </a:r>
            <a:r>
              <a:rPr lang="sr-Cyrl-RS" dirty="0"/>
              <a:t>Кључни елементи уговора, као што су опис послова и задатака или техничке спецификације не могу бити предмет измене путем </a:t>
            </a:r>
            <a:r>
              <a:rPr lang="sr-Cyrl-RS" dirty="0" err="1"/>
              <a:t>адендума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8003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40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618565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26455" y="1053059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altLang="en-US" sz="3200" b="1" dirty="0">
                <a:latin typeface="+mn-lt"/>
              </a:rPr>
              <a:t>САВЕТИ</a:t>
            </a:r>
            <a:endParaRPr lang="en-GB" altLang="en-US" sz="3200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36735" y="1235832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199" y="1635942"/>
            <a:ext cx="10981623" cy="5014869"/>
          </a:xfrm>
        </p:spPr>
        <p:txBody>
          <a:bodyPr>
            <a:normAutofit fontScale="85000" lnSpcReduction="20000"/>
          </a:bodyPr>
          <a:lstStyle/>
          <a:p>
            <a:r>
              <a:rPr lang="sr-Cyrl-RS" dirty="0"/>
              <a:t>Они који немају екстерне експерте за тендерске процедуре могу нам слати тендере на коментарисање, нисте у обавези да прихватите коментаре</a:t>
            </a:r>
          </a:p>
          <a:p>
            <a:r>
              <a:rPr lang="sr-Cyrl-RS" dirty="0"/>
              <a:t>Ми не дајемо одобрење на тендерску документацију нити на план набавки</a:t>
            </a:r>
          </a:p>
          <a:p>
            <a:r>
              <a:rPr lang="sr-Cyrl-RS" dirty="0"/>
              <a:t>Одговорност за спровођење процедура јавних набавки, као и за спровођење пројекта и пројектних активности је на кориснику</a:t>
            </a:r>
          </a:p>
          <a:p>
            <a:r>
              <a:rPr lang="sr-Cyrl-RS" dirty="0"/>
              <a:t>Шаљите комплетан ТД, сва документа у један „</a:t>
            </a:r>
            <a:r>
              <a:rPr lang="sr-Cyrl-RS" dirty="0" err="1"/>
              <a:t>зипован</a:t>
            </a:r>
            <a:r>
              <a:rPr lang="sr-Cyrl-RS" dirty="0"/>
              <a:t>“ или „</a:t>
            </a:r>
            <a:r>
              <a:rPr lang="sr-Cyrl-RS" dirty="0" err="1"/>
              <a:t>рарован</a:t>
            </a:r>
            <a:r>
              <a:rPr lang="sr-Cyrl-RS" dirty="0"/>
              <a:t>“ фолдер</a:t>
            </a:r>
            <a:r>
              <a:rPr lang="en-US" dirty="0"/>
              <a:t> </a:t>
            </a:r>
            <a:endParaRPr lang="sr-Cyrl-RS" dirty="0"/>
          </a:p>
          <a:p>
            <a:r>
              <a:rPr lang="sr-Cyrl-RS" dirty="0"/>
              <a:t>Ако шаљете на другу проверу, немојте брисати прве коментаре и радите у „</a:t>
            </a:r>
            <a:r>
              <a:rPr lang="en-US" dirty="0"/>
              <a:t>track changes</a:t>
            </a:r>
            <a:r>
              <a:rPr lang="sr-Cyrl-RS" dirty="0"/>
              <a:t>-у“</a:t>
            </a:r>
          </a:p>
          <a:p>
            <a:r>
              <a:rPr lang="sr-Cyrl-RS" dirty="0"/>
              <a:t>Назив тендерске процедуре и референтни број (нпр. </a:t>
            </a:r>
            <a:r>
              <a:rPr lang="en-US" dirty="0"/>
              <a:t>RORS28/</a:t>
            </a:r>
            <a:r>
              <a:rPr lang="en-US" dirty="0" err="1"/>
              <a:t>Mosna</a:t>
            </a:r>
            <a:r>
              <a:rPr lang="en-US" dirty="0"/>
              <a:t>/TD5)</a:t>
            </a:r>
            <a:r>
              <a:rPr lang="sr-Cyrl-RS" dirty="0"/>
              <a:t> треба да су исти у свим документима</a:t>
            </a:r>
          </a:p>
          <a:p>
            <a:r>
              <a:rPr lang="sr-Cyrl-RS" dirty="0"/>
              <a:t>Обратите пажњу на рокове као и на то да и нама треба одређено време да вам вратимо ТД са коментарима</a:t>
            </a:r>
            <a:endParaRPr lang="en-US" dirty="0"/>
          </a:p>
          <a:p>
            <a:r>
              <a:rPr lang="sr-Cyrl-RS" dirty="0"/>
              <a:t>Рокови за достављање/слање понуда се разликују</a:t>
            </a:r>
          </a:p>
          <a:p>
            <a:r>
              <a:rPr lang="sr-Cyrl-RS" dirty="0"/>
              <a:t>Табела при крају ПП је врло корисна и практична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151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None/>
            </a:pPr>
            <a:endParaRPr lang="sr-Cyrl-RS" altLang="en-US" sz="3600" dirty="0">
              <a:hlinkClick r:id="rId3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en-US" sz="3600" dirty="0">
                <a:hlinkClick r:id="rId3"/>
              </a:rPr>
              <a:t>www.romania-serbia.net</a:t>
            </a:r>
            <a:r>
              <a:rPr lang="en-US" altLang="en-US" sz="3600" b="1" dirty="0"/>
              <a:t> </a:t>
            </a:r>
            <a:endParaRPr lang="sr-Cyrl-CS" altLang="en-US" sz="3600" b="1" dirty="0"/>
          </a:p>
          <a:p>
            <a:pPr>
              <a:lnSpc>
                <a:spcPct val="80000"/>
              </a:lnSpc>
              <a:buNone/>
            </a:pPr>
            <a:endParaRPr lang="sr-Cyrl-CS" altLang="en-US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sr-Cyrl-CS" altLang="en-US" dirty="0"/>
              <a:t>                                            </a:t>
            </a:r>
            <a:r>
              <a:rPr lang="en-US" altLang="en-US" dirty="0"/>
              <a:t> </a:t>
            </a:r>
            <a:endParaRPr lang="sr-Cyrl-CS" altLang="en-US" dirty="0"/>
          </a:p>
          <a:p>
            <a:pPr>
              <a:lnSpc>
                <a:spcPct val="80000"/>
              </a:lnSpc>
              <a:buNone/>
            </a:pPr>
            <a:r>
              <a:rPr lang="sr-Cyrl-RS" altLang="en-US" sz="3200" b="1" dirty="0"/>
              <a:t>Антена</a:t>
            </a:r>
            <a:r>
              <a:rPr lang="sr-Cyrl-CS" altLang="en-US" sz="3200" b="1" dirty="0"/>
              <a:t> ЗС-а у Зрењанину</a:t>
            </a:r>
            <a:r>
              <a:rPr lang="sr-Cyrl-CS" altLang="en-US" dirty="0"/>
              <a:t>                                            </a:t>
            </a:r>
            <a:r>
              <a:rPr lang="en-US" altLang="en-US" dirty="0"/>
              <a:t>   </a:t>
            </a:r>
            <a:endParaRPr lang="sr-Cyrl-CS" altLang="en-US" dirty="0"/>
          </a:p>
          <a:p>
            <a:pPr>
              <a:lnSpc>
                <a:spcPct val="80000"/>
              </a:lnSpc>
              <a:buNone/>
            </a:pPr>
            <a:r>
              <a:rPr lang="sr-Cyrl-CS" altLang="en-US" dirty="0"/>
              <a:t>Тел: 023 515 965; </a:t>
            </a:r>
            <a:r>
              <a:rPr lang="sr-Cyrl-RS" altLang="en-US" dirty="0"/>
              <a:t>060 315 99 00</a:t>
            </a:r>
            <a:r>
              <a:rPr lang="sr-Cyrl-CS" altLang="en-US" dirty="0"/>
              <a:t>                                                                         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hlinkClick r:id="rId4"/>
              </a:rPr>
              <a:t>stana.babic@mei.gov.rs</a:t>
            </a:r>
            <a:r>
              <a:rPr lang="en-US" altLang="en-US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/>
              <a:t>					</a:t>
            </a:r>
            <a:endParaRPr lang="sr-Cyrl-CS" altLang="en-US" dirty="0"/>
          </a:p>
          <a:p>
            <a:pPr algn="ctr">
              <a:lnSpc>
                <a:spcPct val="80000"/>
              </a:lnSpc>
              <a:buNone/>
            </a:pPr>
            <a:r>
              <a:rPr lang="en-US" altLang="en-US" dirty="0"/>
              <a:t> </a:t>
            </a:r>
            <a:endParaRPr lang="sr-Cyrl-CS" altLang="en-US" dirty="0"/>
          </a:p>
          <a:p>
            <a:pPr>
              <a:lnSpc>
                <a:spcPct val="80000"/>
              </a:lnSpc>
              <a:buNone/>
            </a:pPr>
            <a:r>
              <a:rPr lang="sr-Cyrl-RS" altLang="en-US" sz="3200" b="1" dirty="0">
                <a:cs typeface="Arial" panose="020B0604020202020204" pitchFamily="34" charset="0"/>
              </a:rPr>
              <a:t>МЕИ канцеларија Бор</a:t>
            </a:r>
            <a:r>
              <a:rPr lang="en-US" altLang="en-US" sz="3200" b="1" dirty="0">
                <a:cs typeface="Arial" panose="020B0604020202020204" pitchFamily="34" charset="0"/>
              </a:rPr>
              <a:t> </a:t>
            </a:r>
            <a:endParaRPr lang="sr-Cyrl-RS" altLang="en-US" sz="3200" b="1" dirty="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sr-Cyrl-CS" altLang="en-US" sz="3200" dirty="0"/>
              <a:t>Тел: </a:t>
            </a:r>
            <a:r>
              <a:rPr lang="sr-Cyrl-CS" altLang="en-US" dirty="0"/>
              <a:t>030 458 295; 063 8251 693</a:t>
            </a:r>
            <a:r>
              <a:rPr lang="en-US" altLang="en-US" sz="3200" b="1" dirty="0">
                <a:cs typeface="Arial" panose="020B0604020202020204" pitchFamily="34" charset="0"/>
              </a:rPr>
              <a:t> </a:t>
            </a:r>
            <a:endParaRPr lang="sr-Cyrl-RS" altLang="en-US" sz="3200" b="1" dirty="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hlinkClick r:id="rId5"/>
              </a:rPr>
              <a:t>vasilija.stanic@mei.gov.rs</a:t>
            </a:r>
            <a:r>
              <a:rPr lang="en-US" altLang="en-US" dirty="0"/>
              <a:t> </a:t>
            </a:r>
            <a:endParaRPr lang="sr-Cyrl-CS" altLang="en-US" dirty="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endParaRPr lang="sr-Latn-CS" altLang="en-US" sz="3200" dirty="0"/>
          </a:p>
          <a:p>
            <a:endParaRPr lang="en-US" dirty="0"/>
          </a:p>
        </p:txBody>
      </p:sp>
      <p:pic>
        <p:nvPicPr>
          <p:cNvPr id="4" name="image40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618565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26455" y="1053059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altLang="en-US" sz="3200" b="1" dirty="0">
                <a:latin typeface="+mn-lt"/>
              </a:rPr>
              <a:t>ИНФОРМАЦИЈЕ</a:t>
            </a:r>
            <a:endParaRPr lang="en-GB" altLang="en-US" sz="3200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36735" y="1235832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784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sr-Cyrl-RS" altLang="en-US" b="1" dirty="0">
                <a:solidFill>
                  <a:srgbClr val="0070C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Фер и транспарентна конкуренција</a:t>
            </a:r>
            <a:r>
              <a:rPr lang="ro-RO" altLang="en-US" dirty="0">
                <a:solidFill>
                  <a:srgbClr val="0070C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: </a:t>
            </a:r>
            <a:endParaRPr lang="sr-Cyrl-RS" altLang="en-US" dirty="0">
              <a:solidFill>
                <a:srgbClr val="0070C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0" indent="0" algn="just">
              <a:buNone/>
              <a:defRPr/>
            </a:pPr>
            <a:endParaRPr lang="en-US" altLang="en-US" dirty="0">
              <a:solidFill>
                <a:srgbClr val="C0000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sr-Cyrl-RS" altLang="en-US" sz="24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Сви услови процедуре набавке представљени унапред и на транспарентан начин свим потенцијалним понуђачима</a:t>
            </a:r>
            <a:r>
              <a:rPr lang="ro-RO" altLang="en-US" sz="24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;</a:t>
            </a:r>
            <a:r>
              <a:rPr lang="en-GB" altLang="en-US" sz="24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endParaRPr lang="sr-Cyrl-RS" altLang="en-US" sz="24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0" indent="0" algn="just">
              <a:buNone/>
              <a:defRPr/>
            </a:pPr>
            <a:endParaRPr lang="en-GB" altLang="en-US" sz="24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sr-Cyrl-RS" altLang="en-US" sz="24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Уговор се додељује понуђачу са економски најповољнијом понудом </a:t>
            </a:r>
            <a:r>
              <a:rPr lang="en-GB" altLang="en-US" sz="24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(</a:t>
            </a:r>
            <a:r>
              <a:rPr lang="sr-Cyrl-RS" altLang="en-US" sz="24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тј. понуда са најбољим односом цене и квалитета или са најнижом ценом</a:t>
            </a:r>
            <a:r>
              <a:rPr lang="en-GB" altLang="en-US" sz="24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), </a:t>
            </a:r>
            <a:r>
              <a:rPr lang="sr-Cyrl-RS" altLang="en-US" sz="24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у складу са принципом транспарентности и фер конкуренције и уз избегавање сукоба интереса</a:t>
            </a:r>
            <a:r>
              <a:rPr lang="en-GB" altLang="en-US" sz="2400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; </a:t>
            </a:r>
            <a:endParaRPr lang="sr-Cyrl-RS" altLang="en-US" sz="24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0" indent="0" algn="just">
              <a:buNone/>
              <a:defRPr/>
            </a:pPr>
            <a:endParaRPr lang="en-GB" altLang="en-US" sz="2400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endParaRPr lang="en-US" dirty="0"/>
          </a:p>
        </p:txBody>
      </p:sp>
      <p:pic>
        <p:nvPicPr>
          <p:cNvPr id="4" name="image40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626349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581400" y="99568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altLang="en-US" sz="3200" b="1" dirty="0">
                <a:latin typeface="+mn-lt"/>
              </a:rPr>
              <a:t>ОПШТА ПРАВИЛА</a:t>
            </a:r>
            <a:endParaRPr lang="hr-HR" altLang="en-US" sz="3200" b="1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36735" y="1168694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738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defRPr/>
            </a:pPr>
            <a:r>
              <a:rPr lang="sr-Cyrl-RS" altLang="en-US" b="1" dirty="0">
                <a:solidFill>
                  <a:srgbClr val="0070C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Објављивање</a:t>
            </a:r>
            <a:r>
              <a:rPr lang="ro-RO" altLang="en-US" dirty="0">
                <a:solidFill>
                  <a:srgbClr val="0070C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: </a:t>
            </a:r>
            <a:r>
              <a:rPr lang="sr-Cyrl-RS" altLang="en-US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у зависности од врсте процедуре и уговора</a:t>
            </a:r>
            <a:r>
              <a:rPr lang="sr-Cyrl-RS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, набавке се објављују на националном или европском нивоу</a:t>
            </a:r>
            <a:endPara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0" indent="0" algn="just">
              <a:buNone/>
              <a:defRPr/>
            </a:pPr>
            <a:endParaRPr lang="sr-Cyrl-R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0" indent="0" algn="just">
              <a:buNone/>
              <a:defRPr/>
            </a:pPr>
            <a:r>
              <a:rPr lang="sr-Cyrl-RS" altLang="en-US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Све набавке се објављују на веб страници Програма: </a:t>
            </a:r>
            <a:r>
              <a:rPr lang="ro-RO" dirty="0">
                <a:latin typeface="Open Sans" pitchFamily="34" charset="0"/>
                <a:ea typeface="Open Sans" pitchFamily="34" charset="0"/>
                <a:cs typeface="Open Sans" pitchFamily="34" charset="0"/>
                <a:hlinkClick r:id="rId3"/>
              </a:rPr>
              <a:t>www.romania-serbia.net</a:t>
            </a:r>
            <a:r>
              <a:rPr lang="en-US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o-RO" b="1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endParaRPr lang="en-US" b="1" dirty="0"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0" indent="0" algn="just">
              <a:buNone/>
              <a:defRPr/>
            </a:pPr>
            <a:r>
              <a:rPr lang="sr-Cyrl-R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Документација се шаље ЗС-у најмање 1 дан пре објављивања на 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itchFamily="34" charset="0"/>
                <a:ea typeface="Open Sans" pitchFamily="34" charset="0"/>
                <a:cs typeface="Open Sans" pitchFamily="34" charset="0"/>
              </a:rPr>
              <a:t>e-mail</a:t>
            </a:r>
            <a:r>
              <a:rPr lang="ro-RO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: </a:t>
            </a:r>
            <a:r>
              <a:rPr lang="en-US" dirty="0">
                <a:latin typeface="Open Sans" pitchFamily="34" charset="0"/>
                <a:ea typeface="Open Sans" pitchFamily="34" charset="0"/>
                <a:cs typeface="Open Sans" pitchFamily="34" charset="0"/>
                <a:hlinkClick r:id="rId4"/>
              </a:rPr>
              <a:t>tenders</a:t>
            </a:r>
            <a:r>
              <a:rPr lang="ro-RO" dirty="0">
                <a:latin typeface="Open Sans" pitchFamily="34" charset="0"/>
                <a:ea typeface="Open Sans" pitchFamily="34" charset="0"/>
                <a:cs typeface="Open Sans" pitchFamily="34" charset="0"/>
                <a:hlinkClick r:id="rId4"/>
              </a:rPr>
              <a:t>@brct-timisoara.ro</a:t>
            </a:r>
            <a:r>
              <a:rPr lang="en-US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o-RO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endParaRPr lang="sr-Cyrl-R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just">
              <a:defRPr/>
            </a:pPr>
            <a:r>
              <a:rPr lang="sr-Cyrl-RS" dirty="0"/>
              <a:t>! Код</a:t>
            </a:r>
            <a:r>
              <a:rPr lang="en-GB" dirty="0"/>
              <a:t> </a:t>
            </a:r>
            <a:r>
              <a:rPr lang="sr-Cyrl-RS" dirty="0"/>
              <a:t>тзв. Поједностављене тендерске процедуре (</a:t>
            </a:r>
            <a:r>
              <a:rPr lang="en-GB" i="1" dirty="0"/>
              <a:t>Simplified Tender Procedure</a:t>
            </a:r>
            <a:r>
              <a:rPr lang="sr-Cyrl-RS" i="1" dirty="0"/>
              <a:t>, </a:t>
            </a:r>
            <a:r>
              <a:rPr lang="sr-Cyrl-RS" dirty="0"/>
              <a:t>бивша</a:t>
            </a:r>
            <a:r>
              <a:rPr lang="sr-Cyrl-RS" i="1" dirty="0"/>
              <a:t> </a:t>
            </a:r>
            <a:r>
              <a:rPr lang="sr-Latn-RS" i="1" dirty="0"/>
              <a:t>Competitive negotiated</a:t>
            </a:r>
            <a:r>
              <a:rPr lang="sr-Cyrl-RS" dirty="0"/>
              <a:t>)</a:t>
            </a:r>
            <a:r>
              <a:rPr lang="en-GB" dirty="0"/>
              <a:t>, </a:t>
            </a:r>
            <a:r>
              <a:rPr lang="sr-Cyrl-RS" dirty="0"/>
              <a:t>поред објављивања на веб страници Програма</a:t>
            </a:r>
            <a:r>
              <a:rPr lang="en-GB" dirty="0"/>
              <a:t>, </a:t>
            </a:r>
            <a:r>
              <a:rPr lang="sr-Cyrl-RS" dirty="0"/>
              <a:t>Уговорно тело (корисник пројекта тј. ви) мора </a:t>
            </a:r>
            <a:r>
              <a:rPr lang="sr-Cyrl-RS" b="1" dirty="0"/>
              <a:t>позвати </a:t>
            </a:r>
            <a:r>
              <a:rPr lang="sr-Cyrl-RS" dirty="0"/>
              <a:t>најмање три понуђача</a:t>
            </a:r>
          </a:p>
          <a:p>
            <a:pPr algn="just">
              <a:defRPr/>
            </a:pPr>
            <a:r>
              <a:rPr lang="sr-Cyrl-RS" dirty="0"/>
              <a:t>Код Локалне отворене тендерске процедуре (</a:t>
            </a:r>
            <a:r>
              <a:rPr lang="sr-Latn-RS" i="1" dirty="0"/>
              <a:t>L</a:t>
            </a:r>
            <a:r>
              <a:rPr lang="en-GB" i="1" dirty="0" err="1"/>
              <a:t>ocal</a:t>
            </a:r>
            <a:r>
              <a:rPr lang="en-GB" i="1" dirty="0"/>
              <a:t> open tender procedure</a:t>
            </a:r>
            <a:r>
              <a:rPr lang="sr-Latn-RS" i="1" dirty="0"/>
              <a:t>)</a:t>
            </a:r>
            <a:r>
              <a:rPr lang="sr-Cyrl-RS" i="1" dirty="0"/>
              <a:t> </a:t>
            </a:r>
            <a:r>
              <a:rPr lang="sr-Cyrl-RS" dirty="0"/>
              <a:t>објављује се обавештење </a:t>
            </a:r>
            <a:r>
              <a:rPr lang="en-GB" b="1" i="1" dirty="0"/>
              <a:t>Contract Notice</a:t>
            </a:r>
            <a:r>
              <a:rPr lang="sr-Cyrl-RS" b="1" i="1" dirty="0"/>
              <a:t> </a:t>
            </a:r>
            <a:r>
              <a:rPr lang="sr-Cyrl-RS" b="1" dirty="0"/>
              <a:t>(тј. </a:t>
            </a:r>
            <a:r>
              <a:rPr lang="en-US" b="1" dirty="0"/>
              <a:t>Summary Contract Notice)</a:t>
            </a:r>
            <a:r>
              <a:rPr lang="sr-Cyrl-RS" b="1" dirty="0"/>
              <a:t>-</a:t>
            </a:r>
            <a:r>
              <a:rPr lang="en-GB" b="1" i="1" dirty="0"/>
              <a:t> </a:t>
            </a:r>
            <a:r>
              <a:rPr lang="sr-Cyrl-RS" dirty="0"/>
              <a:t>најмање у службеном гласнику државе или еквивалентном штампаном медију са националном покривеношћу</a:t>
            </a:r>
            <a:endParaRPr lang="sr-Latn-RS" dirty="0"/>
          </a:p>
          <a:p>
            <a:pPr algn="just">
              <a:defRPr/>
            </a:pPr>
            <a:r>
              <a:rPr lang="sr-Cyrl-RS" dirty="0"/>
              <a:t>Међународни поступак </a:t>
            </a:r>
            <a:r>
              <a:rPr lang="en-US" i="1" dirty="0"/>
              <a:t>(International open procedure)- </a:t>
            </a:r>
            <a:r>
              <a:rPr lang="sr-Cyrl-RS" dirty="0"/>
              <a:t>објава у </a:t>
            </a:r>
            <a:r>
              <a:rPr lang="en-GB" i="1" dirty="0"/>
              <a:t>Official Journal of the EU (TED: </a:t>
            </a:r>
            <a:r>
              <a:rPr lang="en-US" dirty="0">
                <a:hlinkClick r:id="rId5"/>
              </a:rPr>
              <a:t>TED home - TED Tenders Electronic Daily (europa.eu)</a:t>
            </a:r>
            <a:r>
              <a:rPr lang="en-GB" i="1" dirty="0"/>
              <a:t>)</a:t>
            </a:r>
            <a:endParaRPr lang="sr-Cyrl-RS" alt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0" indent="0" algn="just">
              <a:buNone/>
              <a:defRPr/>
            </a:pPr>
            <a:endParaRPr lang="en-GB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4" name="image40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594677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26455" y="1053059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altLang="en-US" sz="3200" b="1" dirty="0">
                <a:latin typeface="+mn-lt"/>
              </a:rPr>
              <a:t>ОПШТА ПРАВИЛА</a:t>
            </a:r>
            <a:r>
              <a:rPr lang="sr-Cyrl-RS" altLang="en-US" sz="3200" b="1" dirty="0">
                <a:latin typeface="Arial" panose="020B0604020202020204" pitchFamily="34" charset="0"/>
              </a:rPr>
              <a:t> </a:t>
            </a:r>
            <a:endParaRPr lang="en-GB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36735" y="1134333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14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sr-Cyrl-RS" dirty="0"/>
            </a:br>
            <a:r>
              <a:rPr lang="en-US" dirty="0"/>
              <a:t>                    </a:t>
            </a:r>
            <a:r>
              <a:rPr lang="sr-Cyrl-RS" dirty="0"/>
              <a:t> </a:t>
            </a:r>
            <a:r>
              <a:rPr lang="sr-Cyrl-RS" sz="3200" b="1" dirty="0">
                <a:latin typeface="+mn-lt"/>
              </a:rPr>
              <a:t>ОПШТА ПРАВИЛА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4511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>
              <a:defRPr/>
            </a:pPr>
            <a:r>
              <a:rPr lang="sr-Cyrl-RS" dirty="0">
                <a:solidFill>
                  <a:schemeClr val="accent5">
                    <a:lumMod val="75000"/>
                  </a:schemeClr>
                </a:solidFill>
                <a:ea typeface="Open Sans" pitchFamily="34" charset="0"/>
                <a:cs typeface="Open Sans" pitchFamily="34" charset="0"/>
              </a:rPr>
              <a:t>Правило земље порекла понуђача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ea typeface="Open Sans" pitchFamily="34" charset="0"/>
                <a:cs typeface="Open Sans" pitchFamily="34" charset="0"/>
              </a:rPr>
              <a:t>: </a:t>
            </a:r>
            <a:r>
              <a:rPr lang="sr-Cyrl-RS" dirty="0">
                <a:ea typeface="Open Sans" pitchFamily="34" charset="0"/>
                <a:cs typeface="Open Sans" pitchFamily="34" charset="0"/>
              </a:rPr>
              <a:t>учешће је дозвољено свим физичким лицима из, као и свим правним лицима (индивидуално или у групи/конзорцијуму) која су основана у држави чланици ЕУ или државама или територијама наведеним </a:t>
            </a:r>
            <a:r>
              <a:rPr lang="sr-Cyrl-RS" dirty="0"/>
              <a:t>у Члану 11 Регулативе ЕУ број </a:t>
            </a:r>
            <a:r>
              <a:rPr lang="en-GB" dirty="0"/>
              <a:t>2021/1529</a:t>
            </a:r>
            <a:r>
              <a:rPr lang="sr-Cyrl-RS" dirty="0"/>
              <a:t> </a:t>
            </a:r>
            <a:r>
              <a:rPr lang="en-GB" dirty="0"/>
              <a:t>(</a:t>
            </a:r>
            <a:r>
              <a:rPr lang="sr-Cyrl-RS" dirty="0"/>
              <a:t>ИПА 3 Регулатива/</a:t>
            </a:r>
            <a:r>
              <a:rPr lang="en-GB" dirty="0"/>
              <a:t>IPA III).</a:t>
            </a:r>
            <a:r>
              <a:rPr lang="sr-Cyrl-RS" dirty="0"/>
              <a:t> </a:t>
            </a:r>
            <a:endParaRPr lang="en-US" dirty="0"/>
          </a:p>
          <a:p>
            <a:pPr marL="0" indent="0" algn="just">
              <a:buNone/>
              <a:defRPr/>
            </a:pPr>
            <a:endParaRPr lang="sr-Cyrl-RS" dirty="0">
              <a:solidFill>
                <a:srgbClr val="FF0000"/>
              </a:solidFill>
              <a:ea typeface="Open Sans" pitchFamily="34" charset="0"/>
              <a:cs typeface="Open Sans" pitchFamily="34" charset="0"/>
            </a:endParaRPr>
          </a:p>
          <a:p>
            <a:pPr algn="just">
              <a:defRPr/>
            </a:pPr>
            <a:r>
              <a:rPr lang="sr-Cyrl-RS" dirty="0">
                <a:solidFill>
                  <a:schemeClr val="accent5">
                    <a:lumMod val="75000"/>
                  </a:schemeClr>
                </a:solidFill>
                <a:ea typeface="Open Sans" pitchFamily="34" charset="0"/>
                <a:cs typeface="Open Sans" pitchFamily="34" charset="0"/>
              </a:rPr>
              <a:t>Правило о пореклу робе</a:t>
            </a:r>
            <a:r>
              <a:rPr lang="en-GB" dirty="0">
                <a:solidFill>
                  <a:schemeClr val="accent5">
                    <a:lumMod val="75000"/>
                  </a:schemeClr>
                </a:solidFill>
                <a:ea typeface="Open Sans" pitchFamily="34" charset="0"/>
                <a:cs typeface="Open Sans" pitchFamily="34" charset="0"/>
              </a:rPr>
              <a:t>: </a:t>
            </a:r>
            <a:r>
              <a:rPr lang="sr-Cyrl-RS" dirty="0">
                <a:ea typeface="Open Sans" pitchFamily="34" charset="0"/>
                <a:cs typeface="Open Sans" pitchFamily="34" charset="0"/>
              </a:rPr>
              <a:t>роба/опрема може водити порекло из било које државе, независно од вредности набавке, за све пројекте који се спроводе у оквиру Програма</a:t>
            </a:r>
            <a:r>
              <a:rPr lang="en-GB" dirty="0">
                <a:ea typeface="Open Sans" pitchFamily="34" charset="0"/>
                <a:cs typeface="Open Sans" pitchFamily="34" charset="0"/>
              </a:rPr>
              <a:t>.</a:t>
            </a:r>
            <a:endParaRPr lang="sr-Cyrl-RS" dirty="0">
              <a:ea typeface="Open Sans" pitchFamily="34" charset="0"/>
              <a:cs typeface="Open Sans" pitchFamily="34" charset="0"/>
            </a:endParaRPr>
          </a:p>
          <a:p>
            <a:pPr algn="just">
              <a:defRPr/>
            </a:pPr>
            <a:endParaRPr lang="sr-Cyrl-RS" dirty="0">
              <a:solidFill>
                <a:schemeClr val="accent5">
                  <a:lumMod val="75000"/>
                </a:schemeClr>
              </a:solidFill>
              <a:ea typeface="Open Sans" pitchFamily="34" charset="0"/>
              <a:cs typeface="Open Sans" pitchFamily="34" charset="0"/>
            </a:endParaRPr>
          </a:p>
          <a:p>
            <a:pPr algn="just">
              <a:defRPr/>
            </a:pPr>
            <a:r>
              <a:rPr lang="sr-Cyrl-RS" dirty="0">
                <a:solidFill>
                  <a:schemeClr val="accent5">
                    <a:lumMod val="75000"/>
                  </a:schemeClr>
                </a:solidFill>
                <a:ea typeface="Open Sans" pitchFamily="34" charset="0"/>
                <a:cs typeface="Open Sans" pitchFamily="34" charset="0"/>
              </a:rPr>
              <a:t>Правила у вези са употребом језика</a:t>
            </a:r>
            <a:r>
              <a:rPr lang="ro-RO" dirty="0">
                <a:solidFill>
                  <a:schemeClr val="accent5">
                    <a:lumMod val="75000"/>
                  </a:schemeClr>
                </a:solidFill>
                <a:ea typeface="Open Sans" pitchFamily="34" charset="0"/>
                <a:cs typeface="Open Sans" pitchFamily="34" charset="0"/>
              </a:rPr>
              <a:t>: </a:t>
            </a:r>
            <a:r>
              <a:rPr lang="sr-Cyrl-RS" dirty="0">
                <a:ea typeface="Open Sans" pitchFamily="34" charset="0"/>
                <a:cs typeface="Open Sans" pitchFamily="34" charset="0"/>
              </a:rPr>
              <a:t>Енглески језик за набавке преко 20.000 евра</a:t>
            </a:r>
            <a:endParaRPr lang="en-GB" dirty="0"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4" name="image40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594677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9036735" y="1134333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015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sr-Cyrl-RS" dirty="0"/>
            </a:br>
            <a:r>
              <a:rPr lang="en-US" dirty="0"/>
              <a:t>                    </a:t>
            </a:r>
            <a:r>
              <a:rPr lang="sr-Cyrl-RS" dirty="0"/>
              <a:t> </a:t>
            </a:r>
            <a:r>
              <a:rPr lang="sr-Cyrl-RS" sz="3200" b="1" dirty="0">
                <a:latin typeface="+mn-lt"/>
              </a:rPr>
              <a:t>ОПШТА ПРАВИЛА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45115"/>
            <a:ext cx="10515600" cy="4351338"/>
          </a:xfrm>
        </p:spPr>
        <p:txBody>
          <a:bodyPr>
            <a:normAutofit/>
          </a:bodyPr>
          <a:lstStyle/>
          <a:p>
            <a:pPr marL="285750" indent="-285750"/>
            <a:r>
              <a:rPr lang="sr-Cyrl-RS" dirty="0"/>
              <a:t>По потписивању уговора о финансирању пројекта корисници тј. партнерске организације на пројекту праве план јавних набавки</a:t>
            </a:r>
          </a:p>
          <a:p>
            <a:pPr marL="285750" indent="-285750"/>
            <a:r>
              <a:rPr lang="sr-Cyrl-RS" dirty="0"/>
              <a:t>Ако је набавка подељена на лотове/партије, вредност сваког лота се узима у обзир код одређивања вредности набавке да би се одабрала одговарајућа процедура;</a:t>
            </a:r>
          </a:p>
          <a:p>
            <a:pPr marL="285750" indent="-285750"/>
            <a:r>
              <a:rPr lang="sr-Cyrl-RS" dirty="0"/>
              <a:t>Набавке се не смеју вештачки делити како би се избегла </a:t>
            </a:r>
            <a:r>
              <a:rPr lang="sr-Cyrl-RS" dirty="0" err="1"/>
              <a:t>строжија</a:t>
            </a:r>
            <a:r>
              <a:rPr lang="sr-Cyrl-RS" dirty="0"/>
              <a:t> процедура;</a:t>
            </a:r>
          </a:p>
          <a:p>
            <a:pPr marL="285750" indent="-285750"/>
            <a:r>
              <a:rPr lang="sr-Cyrl-RS" dirty="0"/>
              <a:t>Током процедуре набавке, Уговорно тело (</a:t>
            </a:r>
            <a:r>
              <a:rPr lang="en-US" dirty="0"/>
              <a:t>Contracting Authority/ CA) </a:t>
            </a:r>
            <a:r>
              <a:rPr lang="sr-Cyrl-RS" dirty="0"/>
              <a:t>у обавези је да предузме све неопходне мере да би се избегао сукоб интереса и неравноправна конкуренција.</a:t>
            </a:r>
          </a:p>
          <a:p>
            <a:pPr algn="just">
              <a:defRPr/>
            </a:pPr>
            <a:endParaRPr lang="en-GB" dirty="0">
              <a:ea typeface="Open Sans" pitchFamily="34" charset="0"/>
              <a:cs typeface="Open Sans" pitchFamily="34" charset="0"/>
            </a:endParaRPr>
          </a:p>
        </p:txBody>
      </p:sp>
      <p:pic>
        <p:nvPicPr>
          <p:cNvPr id="4" name="image40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594677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9036735" y="1134333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91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r-Cyrl-RS" dirty="0"/>
              <a:t>Изузеће из поступка:</a:t>
            </a:r>
          </a:p>
          <a:p>
            <a:pPr marL="0" indent="0">
              <a:buNone/>
            </a:pPr>
            <a:r>
              <a:rPr lang="sr-Cyrl-RS" dirty="0"/>
              <a:t>А) учешће у поступку набавке:</a:t>
            </a:r>
          </a:p>
          <a:p>
            <a:pPr marL="0" indent="0">
              <a:buNone/>
            </a:pPr>
            <a:r>
              <a:rPr lang="sr-Cyrl-RS" sz="2000" dirty="0">
                <a:ea typeface="Open Sans" panose="020B0606030504020204" pitchFamily="34" charset="0"/>
                <a:cs typeface="Calibri" panose="020F0502020204030204" pitchFamily="34" charset="0"/>
              </a:rPr>
              <a:t>Ако је понуђач у некој од ситуација дефинисаних као </a:t>
            </a:r>
            <a:r>
              <a:rPr lang="sr-Cyrl-RS" sz="2000" dirty="0" err="1">
                <a:ea typeface="Open Sans" panose="020B0606030504020204" pitchFamily="34" charset="0"/>
                <a:cs typeface="Calibri" panose="020F0502020204030204" pitchFamily="34" charset="0"/>
              </a:rPr>
              <a:t>искључујуће</a:t>
            </a:r>
            <a:r>
              <a:rPr lang="sr-Cyrl-RS" sz="2000" dirty="0">
                <a:ea typeface="Open Sans" panose="020B0606030504020204" pitchFamily="34" charset="0"/>
                <a:cs typeface="Calibri" panose="020F0502020204030204" pitchFamily="34" charset="0"/>
              </a:rPr>
              <a:t> </a:t>
            </a:r>
            <a:r>
              <a:rPr lang="en-US" sz="2000" dirty="0">
                <a:ea typeface="Open Sans" panose="020B0606030504020204" pitchFamily="34" charset="0"/>
                <a:cs typeface="Calibri" panose="020F0502020204030204" pitchFamily="34" charset="0"/>
              </a:rPr>
              <a:t>(</a:t>
            </a:r>
            <a:r>
              <a:rPr lang="sr-Cyrl-RS" sz="2000" dirty="0">
                <a:ea typeface="Open Sans" panose="020B0606030504020204" pitchFamily="34" charset="0"/>
                <a:cs typeface="Calibri" panose="020F0502020204030204" pitchFamily="34" charset="0"/>
              </a:rPr>
              <a:t>банкрот, неиспуњење пореских обавеза и др</a:t>
            </a:r>
            <a:r>
              <a:rPr lang="en-US" sz="2000" dirty="0">
                <a:ea typeface="Open Sans" panose="020B0606030504020204" pitchFamily="34" charset="0"/>
                <a:cs typeface="Calibri" panose="020F0502020204030204" pitchFamily="34" charset="0"/>
              </a:rPr>
              <a:t> – </a:t>
            </a:r>
            <a:r>
              <a:rPr lang="sr-Cyrl-RS" sz="2000" dirty="0">
                <a:ea typeface="Open Sans" panose="020B0606030504020204" pitchFamily="34" charset="0"/>
                <a:cs typeface="Calibri" panose="020F0502020204030204" pitchFamily="34" charset="0"/>
              </a:rPr>
              <a:t>видети </a:t>
            </a:r>
            <a:r>
              <a:rPr lang="en-US" sz="2000" dirty="0">
                <a:ea typeface="Open Sans" panose="020B0606030504020204" pitchFamily="34" charset="0"/>
                <a:cs typeface="Calibri" panose="020F0502020204030204" pitchFamily="34" charset="0"/>
              </a:rPr>
              <a:t>PRAG </a:t>
            </a:r>
            <a:r>
              <a:rPr lang="sr-Cyrl-RS" sz="2000" dirty="0">
                <a:ea typeface="Open Sans" panose="020B0606030504020204" pitchFamily="34" charset="0"/>
                <a:cs typeface="Calibri" panose="020F0502020204030204" pitchFamily="34" charset="0"/>
              </a:rPr>
              <a:t>тачку</a:t>
            </a:r>
            <a:r>
              <a:rPr lang="en-US" sz="2000" dirty="0">
                <a:ea typeface="Open Sans" panose="020B0606030504020204" pitchFamily="34" charset="0"/>
                <a:cs typeface="Calibri" panose="020F0502020204030204" pitchFamily="34" charset="0"/>
              </a:rPr>
              <a:t> 2.6.10.1.1) </a:t>
            </a:r>
            <a:r>
              <a:rPr lang="sr-Cyrl-RS" sz="2000" dirty="0">
                <a:ea typeface="Open Sans" panose="020B0606030504020204" pitchFamily="34" charset="0"/>
                <a:cs typeface="Calibri" panose="020F0502020204030204" pitchFamily="34" charset="0"/>
              </a:rPr>
              <a:t>биће искључен из процедуре набавке.</a:t>
            </a:r>
          </a:p>
          <a:p>
            <a:pPr marL="0" indent="0">
              <a:buNone/>
            </a:pPr>
            <a:r>
              <a:rPr lang="sr-Cyrl-RS" sz="2000" dirty="0">
                <a:ea typeface="Open Sans" panose="020B0606030504020204" pitchFamily="34" charset="0"/>
                <a:cs typeface="Calibri" panose="020F0502020204030204" pitchFamily="34" charset="0"/>
              </a:rPr>
              <a:t>Понуђач ће потврдити да није у једној од ових ситуација</a:t>
            </a:r>
            <a:r>
              <a:rPr lang="en-US" sz="2000" dirty="0">
                <a:ea typeface="Open Sans" panose="020B060603050402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buNone/>
            </a:pPr>
            <a:r>
              <a:rPr lang="sr-Cyrl-RS" dirty="0"/>
              <a:t>Б) у току процедуре набавке:</a:t>
            </a:r>
          </a:p>
          <a:p>
            <a:pPr marL="0" lvl="0" indent="0">
              <a:buNone/>
            </a:pPr>
            <a:r>
              <a:rPr lang="sr-Cyrl-RS" sz="2100" dirty="0">
                <a:ea typeface="Open Sans" panose="020B0606030504020204" pitchFamily="34" charset="0"/>
                <a:cs typeface="Open Sans" panose="020B0606030504020204" pitchFamily="34" charset="0"/>
              </a:rPr>
              <a:t>Уговор се неће доделити понуђачима који</a:t>
            </a:r>
            <a:r>
              <a:rPr lang="en-US" sz="2100" dirty="0"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lvl="1"/>
            <a:r>
              <a:rPr lang="sr-Cyrl-RS" sz="2100" dirty="0">
                <a:ea typeface="Open Sans" panose="020B0606030504020204" pitchFamily="34" charset="0"/>
                <a:cs typeface="Open Sans" panose="020B0606030504020204" pitchFamily="34" charset="0"/>
              </a:rPr>
              <a:t>су у сукобу интереса</a:t>
            </a:r>
            <a:endParaRPr lang="en-US" sz="21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/>
            <a:r>
              <a:rPr lang="sr-Cyrl-RS" sz="2100" dirty="0">
                <a:ea typeface="Open Sans" panose="020B0606030504020204" pitchFamily="34" charset="0"/>
                <a:cs typeface="Open Sans" panose="020B0606030504020204" pitchFamily="34" charset="0"/>
              </a:rPr>
              <a:t>су криви за погрешну интерпретацију приликом достављања (или </a:t>
            </a:r>
            <a:r>
              <a:rPr lang="sr-Cyrl-RS" sz="2100" dirty="0" err="1">
                <a:ea typeface="Open Sans" panose="020B0606030504020204" pitchFamily="34" charset="0"/>
                <a:cs typeface="Open Sans" panose="020B0606030504020204" pitchFamily="34" charset="0"/>
              </a:rPr>
              <a:t>недостављањем</a:t>
            </a:r>
            <a:r>
              <a:rPr lang="sr-Cyrl-RS" sz="2100" dirty="0">
                <a:ea typeface="Open Sans" panose="020B0606030504020204" pitchFamily="34" charset="0"/>
                <a:cs typeface="Open Sans" panose="020B0606030504020204" pitchFamily="34" charset="0"/>
              </a:rPr>
              <a:t>) захтеваних информација као услов за учешће у процедури </a:t>
            </a:r>
            <a:endParaRPr lang="en-US" sz="21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/>
            <a:r>
              <a:rPr lang="sr-Cyrl-RS" sz="2100" dirty="0">
                <a:ea typeface="Open Sans" panose="020B0606030504020204" pitchFamily="34" charset="0"/>
                <a:cs typeface="Open Sans" panose="020B0606030504020204" pitchFamily="34" charset="0"/>
              </a:rPr>
              <a:t>су у некој од </a:t>
            </a:r>
            <a:r>
              <a:rPr lang="sr-Cyrl-RS" sz="2100" dirty="0" err="1">
                <a:ea typeface="Open Sans" panose="020B0606030504020204" pitchFamily="34" charset="0"/>
                <a:cs typeface="Open Sans" panose="020B0606030504020204" pitchFamily="34" charset="0"/>
              </a:rPr>
              <a:t>искључујућих</a:t>
            </a:r>
            <a:r>
              <a:rPr lang="sr-Cyrl-RS" sz="2100" dirty="0">
                <a:ea typeface="Open Sans" panose="020B0606030504020204" pitchFamily="34" charset="0"/>
                <a:cs typeface="Open Sans" panose="020B0606030504020204" pitchFamily="34" charset="0"/>
              </a:rPr>
              <a:t> ситуација</a:t>
            </a:r>
            <a:r>
              <a:rPr lang="en-US" sz="2100" dirty="0"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image40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594677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26455" y="1050607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altLang="en-US" sz="3200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36735" y="1207969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477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399"/>
            <a:ext cx="10515600" cy="3738563"/>
          </a:xfrm>
        </p:spPr>
        <p:txBody>
          <a:bodyPr numCol="2">
            <a:normAutofit/>
          </a:bodyPr>
          <a:lstStyle/>
          <a:p>
            <a:pPr fontAlgn="ctr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image40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594677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26455" y="1050607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altLang="en-US" sz="3200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36735" y="1207969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250825" y="1700213"/>
            <a:ext cx="8569325" cy="738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0638" algn="just">
              <a:buFont typeface="Arial" charset="0"/>
              <a:buNone/>
              <a:defRPr/>
            </a:pPr>
            <a:r>
              <a:rPr lang="sr-Cyrl-R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 зависности од природе набавке</a:t>
            </a:r>
            <a:r>
              <a:rPr lang="ro-RO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382918"/>
              </p:ext>
            </p:extLst>
          </p:nvPr>
        </p:nvGraphicFramePr>
        <p:xfrm>
          <a:off x="1927497" y="2921100"/>
          <a:ext cx="8128000" cy="3017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Cyrl-RS" b="0" dirty="0"/>
                        <a:t>Услуге</a:t>
                      </a:r>
                    </a:p>
                    <a:p>
                      <a:endParaRPr lang="en-US" b="0" dirty="0"/>
                    </a:p>
                  </a:txBody>
                  <a:tcPr>
                    <a:solidFill>
                      <a:schemeClr val="bg1">
                        <a:alpha val="6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b="0" dirty="0"/>
                        <a:t>Превод, организација догађаја, консултантске</a:t>
                      </a:r>
                      <a:r>
                        <a:rPr lang="sr-Cyrl-RS" sz="1800" b="0" baseline="0" dirty="0"/>
                        <a:t> услуге, обуке, </a:t>
                      </a:r>
                      <a:r>
                        <a:rPr lang="sr-Cyrl-RS" sz="1800" b="0" baseline="0" dirty="0" err="1"/>
                        <a:t>кетеринг</a:t>
                      </a:r>
                      <a:r>
                        <a:rPr lang="sr-Cyrl-RS" sz="1800" b="0" baseline="0" dirty="0"/>
                        <a:t>, израда студија, транспортне услуге итд.</a:t>
                      </a:r>
                      <a:endParaRPr lang="en-GB" sz="1800" b="0" dirty="0"/>
                    </a:p>
                    <a:p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dirty="0"/>
                        <a:t>Добра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dirty="0"/>
                        <a:t>Набавка намештаја,</a:t>
                      </a:r>
                      <a:r>
                        <a:rPr lang="sr-Cyrl-RS" sz="1800" baseline="0" dirty="0"/>
                        <a:t> опреме, материјала итд. </a:t>
                      </a:r>
                      <a:endParaRPr lang="en-GB" sz="1800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Cyrl-RS" dirty="0"/>
                        <a:t>Грађевински</a:t>
                      </a:r>
                      <a:r>
                        <a:rPr lang="sr-Cyrl-RS" baseline="0" dirty="0"/>
                        <a:t> радови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800" dirty="0"/>
                        <a:t>Пројектовање</a:t>
                      </a:r>
                      <a:r>
                        <a:rPr lang="sr-Cyrl-RS" sz="1800" baseline="0" dirty="0"/>
                        <a:t> и извођење радова: изградња, рехабилитација итд. </a:t>
                      </a:r>
                      <a:endParaRPr lang="en-GB" sz="1800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3058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399"/>
            <a:ext cx="10515600" cy="3738563"/>
          </a:xfrm>
        </p:spPr>
        <p:txBody>
          <a:bodyPr numCol="2">
            <a:normAutofit/>
          </a:bodyPr>
          <a:lstStyle/>
          <a:p>
            <a:pPr fontAlgn="ctr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image40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3239770" cy="973455"/>
          </a:xfrm>
          <a:prstGeom prst="rect">
            <a:avLst/>
          </a:prstGeom>
          <a:ln/>
        </p:spPr>
      </p:pic>
      <p:pic>
        <p:nvPicPr>
          <p:cNvPr id="5" name="Picture 2" descr="image0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4196" y="594677"/>
            <a:ext cx="3143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726455" y="1050607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altLang="en-US" sz="3200" b="1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36735" y="1207969"/>
            <a:ext cx="26292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                        РЕПУБЛИКА СРБИЈА</a:t>
            </a:r>
          </a:p>
          <a:p>
            <a:r>
              <a:rPr lang="sr-Cyrl-RS" altLang="en-US" sz="1000" dirty="0">
                <a:solidFill>
                  <a:schemeClr val="accent5">
                    <a:lumMod val="75000"/>
                  </a:schemeClr>
                </a:solidFill>
                <a:cs typeface="Arial" panose="020B0604020202020204" pitchFamily="34" charset="0"/>
              </a:rPr>
              <a:t>МИНИСТАРСТВО ЗА ЕВРОПСКЕ ИНТЕГРАЦИЈЕ</a:t>
            </a:r>
            <a:endParaRPr lang="en-GB" altLang="en-US" sz="1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250825" y="1700213"/>
            <a:ext cx="8569325" cy="738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20638" algn="just">
              <a:buFont typeface="Arial" charset="0"/>
              <a:buNone/>
              <a:defRPr/>
            </a:pPr>
            <a:endParaRPr lang="ro-RO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276350"/>
            <a:ext cx="8351837" cy="81948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sr-Cyrl-RS" altLang="en-US" sz="32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Граничне вредности набавки</a:t>
            </a:r>
            <a:r>
              <a:rPr lang="en-US" altLang="en-US" sz="32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3200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(thresholds</a:t>
            </a:r>
            <a:r>
              <a:rPr lang="en-US" altLang="en-US" sz="3200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r>
              <a:rPr lang="ro-RO" alt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lang="sr-Cyrl-RS" altLang="en-US" sz="3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Услуге</a:t>
            </a:r>
            <a:endParaRPr lang="ro-RO" altLang="en-US" sz="3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2" name="Group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9295876"/>
              </p:ext>
            </p:extLst>
          </p:nvPr>
        </p:nvGraphicFramePr>
        <p:xfrm>
          <a:off x="468313" y="2069306"/>
          <a:ext cx="8353425" cy="3822172"/>
        </p:xfrm>
        <a:graphic>
          <a:graphicData uri="http://schemas.openxmlformats.org/drawingml/2006/table">
            <a:tbl>
              <a:tblPr/>
              <a:tblGrid>
                <a:gridCol w="1436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3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84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3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4563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sr-Cyrl-RS" sz="2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УСЛУГЕ</a:t>
                      </a:r>
                      <a:endParaRPr kumimoji="0" lang="ro-RO" sz="2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o-RO" sz="2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5" marR="91445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≥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00.000</a:t>
                      </a:r>
                      <a:endParaRPr kumimoji="0" lang="ro-RO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&lt;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00.000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&gt;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0.000 </a:t>
                      </a:r>
                      <a:endParaRPr kumimoji="0" lang="ro-RO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≤ € </a:t>
                      </a:r>
                      <a:r>
                        <a:rPr kumimoji="0" lang="en-GB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r>
                        <a:rPr kumimoji="0" lang="ro-RO" sz="2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0.000</a:t>
                      </a: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4513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rebuchet MS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sr-Cyrl-R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Међународна ограничена или отворена</a:t>
                      </a:r>
                      <a:r>
                        <a:rPr lang="sr-Cyrl-RS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тендерска процедура (</a:t>
                      </a:r>
                      <a:r>
                        <a:rPr lang="en-GB" sz="18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</a:t>
                      </a:r>
                      <a:endParaRPr lang="en-US" sz="180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Restricted tender </a:t>
                      </a:r>
                      <a:endParaRPr lang="en-US" sz="1800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procedure  or International open tender procedure</a:t>
                      </a:r>
                      <a:r>
                        <a:rPr lang="sr-Cyrl-R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o-RO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lang="sr-Cyrl-R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Поједностављена процедура</a:t>
                      </a:r>
                      <a:r>
                        <a:rPr lang="sr-Cyrl-RS" sz="18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GB" sz="18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Simplified procedure</a:t>
                      </a:r>
                      <a:r>
                        <a:rPr lang="sr-Cyrl-R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ro-RO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o-RO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Single tender</a:t>
                      </a:r>
                      <a:r>
                        <a:rPr kumimoji="0" lang="en-US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*</a:t>
                      </a:r>
                      <a:endParaRPr kumimoji="0" lang="ro-RO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91445" marR="91445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55085" y="5865240"/>
            <a:ext cx="98534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 </a:t>
            </a:r>
            <a:r>
              <a:rPr lang="sr-Cyrl-RS" alt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 складу са правилима и обрасцима дефинисаним документом </a:t>
            </a:r>
            <a:r>
              <a:rPr lang="en-US" sz="1200" u="sng" dirty="0">
                <a:hlinkClick r:id="rId5"/>
              </a:rPr>
              <a:t>Public procurement procedure for Serbian</a:t>
            </a:r>
            <a:r>
              <a:rPr lang="sr-Cyrl-RS" sz="1200" u="sng" dirty="0">
                <a:hlinkClick r:id="rId5"/>
              </a:rPr>
              <a:t> </a:t>
            </a:r>
            <a:r>
              <a:rPr lang="en-US" sz="1200" u="sng" dirty="0">
                <a:hlinkClick r:id="rId5"/>
              </a:rPr>
              <a:t>beneficiaries and Romanian Private beneficiaries of the</a:t>
            </a:r>
            <a:r>
              <a:rPr lang="sr-Cyrl-RS" sz="1200" u="sng" dirty="0">
                <a:hlinkClick r:id="rId5"/>
              </a:rPr>
              <a:t> </a:t>
            </a:r>
            <a:r>
              <a:rPr lang="en-US" sz="1200" u="sng" dirty="0" err="1">
                <a:hlinkClick r:id="rId5"/>
              </a:rPr>
              <a:t>Interreg</a:t>
            </a:r>
            <a:r>
              <a:rPr lang="en-US" sz="1200" u="sng" dirty="0">
                <a:hlinkClick r:id="rId5"/>
              </a:rPr>
              <a:t>-IPA Romania-Serbia </a:t>
            </a:r>
            <a:r>
              <a:rPr lang="en-US" sz="1200" u="sng" dirty="0" err="1">
                <a:hlinkClick r:id="rId5"/>
              </a:rPr>
              <a:t>Programme</a:t>
            </a:r>
            <a:br>
              <a:rPr lang="en-US" sz="1200" u="sng" dirty="0"/>
            </a:br>
            <a:br>
              <a:rPr lang="en-US" alt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alt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**</a:t>
            </a:r>
            <a:r>
              <a:rPr lang="sr-Cyrl-RS" alt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Набавке у износу 2.500 евра или мањем, могу се плаћати на основу фактуре, без претходно прихваћене понуде </a:t>
            </a:r>
            <a:br>
              <a:rPr lang="en-GB" altLang="en-US" sz="1200" dirty="0">
                <a:latin typeface="Trebuchet MS" pitchFamily="34" charset="0"/>
              </a:rPr>
            </a:br>
            <a:endParaRPr lang="en-GB" altLang="en-US" sz="1200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201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2405</Words>
  <Application>Microsoft Office PowerPoint</Application>
  <PresentationFormat>Widescreen</PresentationFormat>
  <Paragraphs>363</Paragraphs>
  <Slides>25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Open Sans</vt:lpstr>
      <vt:lpstr>Trebuchet MS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                      ОПШТА ПРАВИЛА</vt:lpstr>
      <vt:lpstr>                      ОПШТА ПРАВИЛА</vt:lpstr>
      <vt:lpstr>PowerPoint Presentation</vt:lpstr>
      <vt:lpstr>PowerPoint Presentation</vt:lpstr>
      <vt:lpstr>Граничне вредности набавки (thresholds)– Услуге</vt:lpstr>
      <vt:lpstr>Граничне вредности набавки (thresholds)– Добра</vt:lpstr>
      <vt:lpstr>Граничне вредности набавки (thresholds)– Радови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Ministarstvo za evropske integracije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Stana</dc:creator>
  <cp:lastModifiedBy>Drago Babic</cp:lastModifiedBy>
  <cp:revision>108</cp:revision>
  <dcterms:created xsi:type="dcterms:W3CDTF">2023-11-20T08:12:56Z</dcterms:created>
  <dcterms:modified xsi:type="dcterms:W3CDTF">2025-02-10T17:31:35Z</dcterms:modified>
</cp:coreProperties>
</file>