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2" r:id="rId2"/>
    <p:sldId id="256" r:id="rId3"/>
    <p:sldId id="315" r:id="rId4"/>
    <p:sldId id="308" r:id="rId5"/>
    <p:sldId id="312" r:id="rId6"/>
    <p:sldId id="319" r:id="rId7"/>
    <p:sldId id="321" r:id="rId8"/>
    <p:sldId id="323" r:id="rId9"/>
    <p:sldId id="325" r:id="rId10"/>
    <p:sldId id="327" r:id="rId11"/>
    <p:sldId id="329" r:id="rId12"/>
    <p:sldId id="330" r:id="rId13"/>
    <p:sldId id="332" r:id="rId14"/>
    <p:sldId id="334" r:id="rId15"/>
    <p:sldId id="339" r:id="rId16"/>
    <p:sldId id="336" r:id="rId17"/>
    <p:sldId id="338" r:id="rId18"/>
    <p:sldId id="341" r:id="rId19"/>
    <p:sldId id="343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A853C-FFC2-4C1A-9A2F-8BE8602348D8}" v="1" dt="2024-03-07T19:59:11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86881-EC8F-42E1-9AC1-633DC12957DC}" type="datetimeFigureOut">
              <a:rPr lang="sr-Cyrl-RS" smtClean="0"/>
              <a:t>10.02.2025.</a:t>
            </a:fld>
            <a:endParaRPr lang="sr-Cyrl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06B04-DD89-4353-9B94-A9A2A8B6DFE6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7819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Cyrl-RS" altLang="sr-Latn-R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420CCA-240C-4C85-A358-5B1D24BD0CA3}" type="slidenum">
              <a:rPr lang="en-GB" altLang="sr-Latn-RS" smtClean="0"/>
              <a:pPr/>
              <a:t>7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28019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2451-A9C1-4789-B3A3-9F632A8DF818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6C4F-71D3-45E6-A171-42CEF30CB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80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FCF7-155A-4AD4-BD1D-D1D98DAE71AB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DEA32-2D98-4B1C-A5F4-EBD37EEF28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52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B1357-39CE-4233-8071-79596B6BBF63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E3FFE-75ED-4770-9F01-76EB1381D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24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03704-DB2C-4126-9E22-49AF244B16E1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F29D-A399-4D2E-9012-9E54A8998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49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3A176-F0DF-4215-A179-3E336CF33C0E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F576C-6A19-45DC-BD38-791C19A19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66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8DB55-4A55-4658-90CB-826C1F18C2C2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2318-CA05-4FD8-8017-908682A18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60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B49E-5F98-4A73-8DC9-DC112FECABE7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53CBA-06CB-42E8-A5FC-BDC2CAAC02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25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5862A-5BF3-4D92-9300-E4188114A2E6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0A56-F258-48B7-B341-B84CDBE948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59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1F000-F674-41A2-A73B-DEEF8E84A132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C6AC-75EF-4590-8FC5-3C97484C6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08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99C3-0976-4501-B471-ADD1707CFA48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9960B-44FD-417D-BE6F-0BE4AF24A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85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AA864-F1B6-45F1-8C39-C774FE8D096C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25FC8-FCF8-4E99-A4DA-4E61800B6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90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BC27B1-694B-430A-AF15-FAE2C0CE3784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A12BBF-4649-4466-AF0B-663604ADA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82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Одељење за сузбијање неправилности и превара у поступању са финансијским средствима Европске уније (АФКОС)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r-Cyrl-R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Машић</a:t>
            </a:r>
            <a:r>
              <a:rPr lang="sr-Cyrl-R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r-Cyrl-RS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руководилац Групе за селекцију пријављених неправилности и управљање ризицима у АФКОС-у</a:t>
            </a:r>
          </a:p>
          <a:p>
            <a:pPr marL="0" lvl="0" indent="0">
              <a:spcBef>
                <a:spcPts val="200"/>
              </a:spcBef>
              <a:buNone/>
            </a:pPr>
            <a:endParaRPr lang="sr-Cyrl-RS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200"/>
              </a:spcBef>
              <a:buNone/>
            </a:pPr>
            <a:r>
              <a:rPr lang="sr-Cyrl-R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фебруар 202</a:t>
            </a:r>
            <a:r>
              <a:rPr lang="sr-Latn-RS" sz="20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sz="20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године</a:t>
            </a:r>
            <a:endParaRPr lang="sr-Cyrl-R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981075"/>
            <a:ext cx="8229600" cy="1784350"/>
          </a:xfrm>
        </p:spPr>
      </p:pic>
      <p:pic>
        <p:nvPicPr>
          <p:cNvPr id="174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2717800"/>
            <a:ext cx="8329612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53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2350" y="765175"/>
            <a:ext cx="7799388" cy="5327650"/>
          </a:xfrm>
          <a:solidFill>
            <a:srgbClr val="3B2F5A"/>
          </a:solidFill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3629833" y="3481389"/>
            <a:ext cx="28811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altLang="sr-Latn-RS" sz="1800">
              <a:latin typeface="Arial" panose="020B0604020202020204" pitchFamily="34" charset="0"/>
            </a:endParaRPr>
          </a:p>
        </p:txBody>
      </p:sp>
      <p:sp>
        <p:nvSpPr>
          <p:cNvPr id="7" name="Double Wave 6"/>
          <p:cNvSpPr/>
          <p:nvPr/>
        </p:nvSpPr>
        <p:spPr>
          <a:xfrm rot="926562">
            <a:off x="3570289" y="3203575"/>
            <a:ext cx="612775" cy="146050"/>
          </a:xfrm>
          <a:prstGeom prst="doubleWav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41716" y="5444836"/>
            <a:ext cx="576235" cy="2161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3" name="Rectangle 2"/>
          <p:cNvSpPr/>
          <p:nvPr/>
        </p:nvSpPr>
        <p:spPr>
          <a:xfrm>
            <a:off x="3629833" y="2485505"/>
            <a:ext cx="648393" cy="2072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4" name="Oval 3"/>
          <p:cNvSpPr/>
          <p:nvPr/>
        </p:nvSpPr>
        <p:spPr>
          <a:xfrm>
            <a:off x="3341716" y="3674225"/>
            <a:ext cx="770427" cy="1770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2513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ЕПИЛОГ: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sr-Cyrl-R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је </a:t>
            </a:r>
            <a:r>
              <a:rPr lang="sr-Cyrl-R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прослеђен тужилаштву</a:t>
            </a:r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даљу надлежност и поступање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r-Cyrl-R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Уговор је раскинут</a:t>
            </a:r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 стране Министарства финансија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Извршен је </a:t>
            </a:r>
            <a:r>
              <a:rPr lang="sr-Cyrl-R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повраћај средстава </a:t>
            </a:r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износу од </a:t>
            </a:r>
            <a:r>
              <a:rPr lang="sr-Cyrl-R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227.659,44 ЕУР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sr-Cyrl-RS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9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135188" y="692151"/>
            <a:ext cx="8075612" cy="576263"/>
          </a:xfrm>
        </p:spPr>
        <p:txBody>
          <a:bodyPr/>
          <a:lstStyle/>
          <a:p>
            <a:r>
              <a:rPr lang="sr-Cyrl-RS" altLang="en-US" sz="1800" dirty="0">
                <a:solidFill>
                  <a:schemeClr val="tx2">
                    <a:lumMod val="75000"/>
                  </a:schemeClr>
                </a:solidFill>
              </a:rPr>
              <a:t>Радови изведени од 19. новембра до 4. децембра 2019. године</a:t>
            </a:r>
            <a:endParaRPr lang="en-US" alt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55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363286"/>
            <a:ext cx="8512233" cy="5234365"/>
          </a:xfrm>
        </p:spPr>
      </p:pic>
    </p:spTree>
    <p:extLst>
      <p:ext uri="{BB962C8B-B14F-4D97-AF65-F5344CB8AC3E}">
        <p14:creationId xmlns:p14="http://schemas.microsoft.com/office/powerpoint/2010/main" val="32148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765176"/>
            <a:ext cx="8229600" cy="652463"/>
          </a:xfrm>
        </p:spPr>
        <p:txBody>
          <a:bodyPr/>
          <a:lstStyle/>
          <a:p>
            <a:pPr algn="just"/>
            <a:r>
              <a:rPr lang="sr-Cyrl-RS" altLang="en-US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Фотографије уз Периодични извештај</a:t>
            </a:r>
            <a:endParaRPr lang="en-US" altLang="en-US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3426" y="1417638"/>
            <a:ext cx="8340725" cy="5035550"/>
          </a:xfrm>
        </p:spPr>
      </p:pic>
    </p:spTree>
    <p:extLst>
      <p:ext uri="{BB962C8B-B14F-4D97-AF65-F5344CB8AC3E}">
        <p14:creationId xmlns:p14="http://schemas.microsoft.com/office/powerpoint/2010/main" val="2359808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 предвиђене и понуђене цене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307284"/>
              </p:ext>
            </p:extLst>
          </p:nvPr>
        </p:nvGraphicFramePr>
        <p:xfrm>
          <a:off x="1230283" y="1600205"/>
          <a:ext cx="8636923" cy="4525952"/>
        </p:xfrm>
        <a:graphic>
          <a:graphicData uri="http://schemas.openxmlformats.org/drawingml/2006/table">
            <a:tbl>
              <a:tblPr firstRow="1" firstCol="1" bandRow="1"/>
              <a:tblGrid>
                <a:gridCol w="1025332">
                  <a:extLst>
                    <a:ext uri="{9D8B030D-6E8A-4147-A177-3AD203B41FA5}">
                      <a16:colId xmlns:a16="http://schemas.microsoft.com/office/drawing/2014/main" val="944421469"/>
                    </a:ext>
                  </a:extLst>
                </a:gridCol>
                <a:gridCol w="2775619">
                  <a:extLst>
                    <a:ext uri="{9D8B030D-6E8A-4147-A177-3AD203B41FA5}">
                      <a16:colId xmlns:a16="http://schemas.microsoft.com/office/drawing/2014/main" val="514535109"/>
                    </a:ext>
                  </a:extLst>
                </a:gridCol>
                <a:gridCol w="2378346">
                  <a:extLst>
                    <a:ext uri="{9D8B030D-6E8A-4147-A177-3AD203B41FA5}">
                      <a16:colId xmlns:a16="http://schemas.microsoft.com/office/drawing/2014/main" val="1119989693"/>
                    </a:ext>
                  </a:extLst>
                </a:gridCol>
                <a:gridCol w="2457626">
                  <a:extLst>
                    <a:ext uri="{9D8B030D-6E8A-4147-A177-3AD203B41FA5}">
                      <a16:colId xmlns:a16="http://schemas.microsoft.com/office/drawing/2014/main" val="3423310872"/>
                    </a:ext>
                  </a:extLst>
                </a:gridCol>
              </a:tblGrid>
              <a:tr h="4525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Позиција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 позиције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 предвиђена цена Општине Трговиште у ЕУР</a:t>
                      </a:r>
                      <a:endParaRPr lang="sr-Cyrl-R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 понуђена цена </a:t>
                      </a:r>
                      <a:r>
                        <a:rPr lang="sr-Cyrl-R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привредног друштва „</a:t>
                      </a:r>
                      <a:r>
                        <a:rPr lang="sr-Cyrl-R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Eurodomus</a:t>
                      </a:r>
                      <a:r>
                        <a:rPr lang="sr-Cyrl-R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doо</a:t>
                      </a:r>
                      <a:r>
                        <a:rPr lang="sr-Cyrl-R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у ЕУР</a:t>
                      </a:r>
                      <a:endParaRPr lang="sr-Cyrl-R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043273"/>
                  </a:ext>
                </a:extLst>
              </a:tr>
              <a:tr h="150865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1.6.5.1 </a:t>
                      </a:r>
                      <a:r>
                        <a:rPr lang="sr-Cyrl-R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Површински радови и радови на бетонско-каменој брани у Вучјем Долу - П1</a:t>
                      </a:r>
                      <a:endParaRPr lang="sr-Cyrl-R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31573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Припремни радови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2.599,06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2.600,00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99055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Земљани радови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2.237,13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2.230,00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219959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Камени и бетонски радови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26.298,18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26.290,00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006770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Биостимулација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6.034,32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6.030,00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158520"/>
                  </a:ext>
                </a:extLst>
              </a:tr>
              <a:tr h="15086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Укупно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37.168,69</a:t>
                      </a:r>
                      <a:endParaRPr lang="sr-Cyrl-R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37.150,00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70648"/>
                  </a:ext>
                </a:extLst>
              </a:tr>
              <a:tr h="150865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1.6.5.1 </a:t>
                      </a: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Површински радови и радови на бетонско-каменој брани на реци Пролесјачка - П2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790044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Припремни радови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2.433,82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2.430,00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56297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Земљани радови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2.245,24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2.245,00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07944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Камени и бетонски радови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21.044,84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21.040,00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75891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Биостимулација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4.985,13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4.985,00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951848"/>
                  </a:ext>
                </a:extLst>
              </a:tr>
              <a:tr h="150865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Укупно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30.707,76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30.700,00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170271"/>
                  </a:ext>
                </a:extLst>
              </a:tr>
              <a:tr h="150865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1.6.6.1 </a:t>
                      </a: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Површински радови и радови на бетонско-каменој брани у Падиском потоку - П3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260066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Припремни радови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2.343,49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2.340,00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63997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Земљани радови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4.127,50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4.120,00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205409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Камени и бетонски радови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24.352,51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24.350,00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3404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Биостимулација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5.855,08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5.855,00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462886"/>
                  </a:ext>
                </a:extLst>
              </a:tr>
              <a:tr h="150865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Укупно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36.678,58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36.665,00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123514"/>
                  </a:ext>
                </a:extLst>
              </a:tr>
              <a:tr h="452596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1.6.5.1 </a:t>
                      </a:r>
                      <a:r>
                        <a:rPr lang="sr-Cyrl-R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Површински радови и радови на бетонско-каменој брани на реци </a:t>
                      </a:r>
                      <a:r>
                        <a:rPr lang="sr-Cyrl-R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Рибна</a:t>
                      </a:r>
                      <a:r>
                        <a:rPr lang="sr-Cyrl-R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П7 (у понуди привредног друштва </a:t>
                      </a:r>
                      <a:r>
                        <a:rPr lang="sr-Cyrl-RS" sz="9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sr-Cyrl-RS" sz="9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Eurodomus</a:t>
                      </a:r>
                      <a:r>
                        <a:rPr lang="sr-Cyrl-RS" sz="9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9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doо</a:t>
                      </a:r>
                      <a:r>
                        <a:rPr lang="sr-Cyrl-R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име позиције је наведено као 1.6.5.1  Површински радови и радови на бетонско-каменој брани у Вучјем Долу - П1)</a:t>
                      </a:r>
                      <a:endParaRPr lang="sr-Cyrl-R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351589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Припремни радови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3.860,86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3.860,00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143330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Земљани радови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3.358.78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3.350,00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03773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Камени и бетонски радови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19.482,23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19.480,00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01885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Биостимулација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5.855,08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5.855,00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750026"/>
                  </a:ext>
                </a:extLst>
              </a:tr>
              <a:tr h="150865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Укупно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32.556,95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32.545,00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205658"/>
                  </a:ext>
                </a:extLst>
              </a:tr>
              <a:tr h="150865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Укупно П1+П2+П3+П7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137.111,98</a:t>
                      </a:r>
                      <a:endParaRPr lang="sr-Cyrl-R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137.060,00</a:t>
                      </a:r>
                      <a:endParaRPr lang="sr-Cyrl-R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26223"/>
                  </a:ext>
                </a:extLst>
              </a:tr>
            </a:tbl>
          </a:graphicData>
        </a:graphic>
      </p:graphicFrame>
      <p:sp>
        <p:nvSpPr>
          <p:cNvPr id="5" name="Round Single Corner Rectangle 4"/>
          <p:cNvSpPr/>
          <p:nvPr/>
        </p:nvSpPr>
        <p:spPr>
          <a:xfrm>
            <a:off x="6824748" y="1600205"/>
            <a:ext cx="532015" cy="145467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6" name="Round Single Corner Rectangle 5"/>
          <p:cNvSpPr/>
          <p:nvPr/>
        </p:nvSpPr>
        <p:spPr>
          <a:xfrm>
            <a:off x="7531331" y="1745672"/>
            <a:ext cx="698269" cy="124692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7" name="Round Single Corner Rectangle 6"/>
          <p:cNvSpPr/>
          <p:nvPr/>
        </p:nvSpPr>
        <p:spPr>
          <a:xfrm>
            <a:off x="3266902" y="2069869"/>
            <a:ext cx="1870363" cy="99753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9" name="Round Single Corner Rectangle 8"/>
          <p:cNvSpPr/>
          <p:nvPr/>
        </p:nvSpPr>
        <p:spPr>
          <a:xfrm>
            <a:off x="3266903" y="2992582"/>
            <a:ext cx="2194560" cy="74809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0" name="Round Single Corner Rectangle 9"/>
          <p:cNvSpPr/>
          <p:nvPr/>
        </p:nvSpPr>
        <p:spPr>
          <a:xfrm flipV="1">
            <a:off x="3266902" y="3890352"/>
            <a:ext cx="2128059" cy="91443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2" name="Round Single Corner Rectangle 11"/>
          <p:cNvSpPr/>
          <p:nvPr/>
        </p:nvSpPr>
        <p:spPr>
          <a:xfrm>
            <a:off x="3341716" y="4804756"/>
            <a:ext cx="6442364" cy="257695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15900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RS" dirty="0">
                <a:solidFill>
                  <a:schemeClr val="accent2">
                    <a:lumMod val="75000"/>
                  </a:schemeClr>
                </a:solidFill>
              </a:rPr>
              <a:t>РИЗИЦИ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8435975" cy="4525963"/>
          </a:xfrm>
        </p:spPr>
        <p:txBody>
          <a:bodyPr/>
          <a:lstStyle/>
          <a:p>
            <a:pPr algn="just">
              <a:defRPr/>
            </a:pPr>
            <a:endParaRPr lang="sr-Cyrl-R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sr-Cyrl-R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ЕКСТЕРНО АНГАЖОВАНИ ЧЛАНОВИ ПРОЈЕКТНОГ ТИМА</a:t>
            </a:r>
          </a:p>
          <a:p>
            <a:pPr algn="just">
              <a:defRPr/>
            </a:pPr>
            <a:r>
              <a:rPr lang="sr-Cyrl-R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НЕАДЕКВАТНО ИСТРАЖИВАЊЕ ТРЖИШТА</a:t>
            </a:r>
          </a:p>
          <a:p>
            <a:pPr algn="just">
              <a:defRPr/>
            </a:pPr>
            <a:r>
              <a:rPr lang="sr-Cyrl-R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НЕАДЕКВАТНИ ЧЛАНОВИ КОМИСИЈЕ ЗА ОЦЕЊИВАЊЕ ПОНУДА</a:t>
            </a:r>
          </a:p>
          <a:p>
            <a:pPr algn="just">
              <a:defRPr/>
            </a:pPr>
            <a:r>
              <a:rPr lang="sr-Cyrl-R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ИЗБОР ИЗРШИОЦА РАДОВА, ДОБАВЉАЧА И ВРШИОЦА УСЛУГА</a:t>
            </a:r>
          </a:p>
          <a:p>
            <a:pPr>
              <a:defRPr/>
            </a:pP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78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r="24518" b="46004"/>
          <a:stretch>
            <a:fillRect/>
          </a:stretch>
        </p:blipFill>
        <p:spPr>
          <a:xfrm>
            <a:off x="1836739" y="1628776"/>
            <a:ext cx="8580437" cy="5040313"/>
          </a:xfrm>
        </p:spPr>
      </p:pic>
      <p:sp>
        <p:nvSpPr>
          <p:cNvPr id="5" name="Right Arrow 4"/>
          <p:cNvSpPr/>
          <p:nvPr/>
        </p:nvSpPr>
        <p:spPr>
          <a:xfrm rot="13195981">
            <a:off x="4676775" y="2317750"/>
            <a:ext cx="1614488" cy="4270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4857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r-Cyrl-RS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ПРИЈАВЉИВАЊЕ НЕПРАВИЛНОСТИ</a:t>
            </a:r>
            <a:endParaRPr lang="en-GB" sz="2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07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10056" r="21204" b="31441"/>
          <a:stretch>
            <a:fillRect/>
          </a:stretch>
        </p:blipFill>
        <p:spPr>
          <a:xfrm>
            <a:off x="1631950" y="1557339"/>
            <a:ext cx="8928100" cy="5184775"/>
          </a:xfrm>
        </p:spPr>
      </p:pic>
      <p:sp>
        <p:nvSpPr>
          <p:cNvPr id="5" name="Right Arrow 4"/>
          <p:cNvSpPr/>
          <p:nvPr/>
        </p:nvSpPr>
        <p:spPr>
          <a:xfrm rot="10800000">
            <a:off x="4079875" y="5084763"/>
            <a:ext cx="1614488" cy="4254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4857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r-Cyrl-RS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ПРИЈАВЉИВАЊЕ НЕПРАВИЛНОСТИ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801680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1" r="1674" b="59593"/>
          <a:stretch>
            <a:fillRect/>
          </a:stretch>
        </p:blipFill>
        <p:spPr>
          <a:xfrm>
            <a:off x="1631951" y="2176464"/>
            <a:ext cx="8894763" cy="3844925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7016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r-Cyrl-RS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ПРИЈАВЉИВАЊЕ НЕПРАВИЛНОСТИ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9064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6D615AD-7A94-DF4E-F62F-FB9E306A3E0C}"/>
              </a:ext>
            </a:extLst>
          </p:cNvPr>
          <p:cNvSpPr/>
          <p:nvPr/>
        </p:nvSpPr>
        <p:spPr>
          <a:xfrm>
            <a:off x="783771" y="847649"/>
            <a:ext cx="10366523" cy="549797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6E944E-8C19-1FC8-8483-94FD912E3E89}"/>
              </a:ext>
            </a:extLst>
          </p:cNvPr>
          <p:cNvSpPr/>
          <p:nvPr/>
        </p:nvSpPr>
        <p:spPr>
          <a:xfrm>
            <a:off x="5082425" y="2263478"/>
            <a:ext cx="1796143" cy="51934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Министар финансија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12F7F5-DB2A-1D06-87C2-6C8A18A13A1A}"/>
              </a:ext>
            </a:extLst>
          </p:cNvPr>
          <p:cNvSpPr/>
          <p:nvPr/>
        </p:nvSpPr>
        <p:spPr>
          <a:xfrm>
            <a:off x="2218278" y="2415878"/>
            <a:ext cx="1796143" cy="51934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министра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97EEDF-938B-8E81-38E6-73EA208E1075}"/>
              </a:ext>
            </a:extLst>
          </p:cNvPr>
          <p:cNvSpPr/>
          <p:nvPr/>
        </p:nvSpPr>
        <p:spPr>
          <a:xfrm>
            <a:off x="7946572" y="2415877"/>
            <a:ext cx="1796143" cy="51934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АФКОС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596BD-2AC4-4E83-C575-B8AC3DD91C6B}"/>
              </a:ext>
            </a:extLst>
          </p:cNvPr>
          <p:cNvSpPr/>
          <p:nvPr/>
        </p:nvSpPr>
        <p:spPr>
          <a:xfrm>
            <a:off x="5082425" y="3182639"/>
            <a:ext cx="1796143" cy="51934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Државни секретар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FF49BA-241D-619D-2ECE-F7785350E99F}"/>
              </a:ext>
            </a:extLst>
          </p:cNvPr>
          <p:cNvSpPr/>
          <p:nvPr/>
        </p:nvSpPr>
        <p:spPr>
          <a:xfrm>
            <a:off x="4757057" y="3974578"/>
            <a:ext cx="2446878" cy="7556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Организационе јединице министарства у саставу сектора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EE9281-495A-72CB-6C02-4BE3D2D779C9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V="1">
            <a:off x="4014421" y="2523149"/>
            <a:ext cx="1068004" cy="15240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729D95-0031-402B-C19A-06FDC5319FDC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flipH="1" flipV="1">
            <a:off x="6878568" y="2523149"/>
            <a:ext cx="1068004" cy="152399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207F8E-A29C-5934-4BB5-A30412AB6139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flipV="1">
            <a:off x="5980497" y="2782819"/>
            <a:ext cx="0" cy="39982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780A21F-B548-98D2-7B53-E8613E23318B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5980496" y="3701980"/>
            <a:ext cx="1" cy="272598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A39726C-8008-583D-A7DF-BF7B07656159}"/>
              </a:ext>
            </a:extLst>
          </p:cNvPr>
          <p:cNvSpPr txBox="1"/>
          <p:nvPr/>
        </p:nvSpPr>
        <p:spPr>
          <a:xfrm>
            <a:off x="914400" y="4848382"/>
            <a:ext cx="1023589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r-Cyrl-RS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свом саставу АФКОС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1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Anti-fraud coordination service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има три уже унутрашње јединице: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sr-Cyrl-RS" alt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Групу за селекцију пријављених неправилности и управљање ризицима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sr-Cyrl-RS" alt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Групу за поступање по пријављеним неправилностима и сумњама на превару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sr-Cyrl-RS" alt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Групу за студијско-аналитичке послове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9FE631-1458-5312-02FA-83F93BC5A106}"/>
              </a:ext>
            </a:extLst>
          </p:cNvPr>
          <p:cNvSpPr txBox="1"/>
          <p:nvPr/>
        </p:nvSpPr>
        <p:spPr>
          <a:xfrm>
            <a:off x="914400" y="857188"/>
            <a:ext cx="102358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r-Cyrl-R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Одељење за сузбијање неправилности и превара у поступању са финансијским средствима Европске уније (АФКОС) је </a:t>
            </a:r>
            <a:r>
              <a:rPr lang="sr-Cyrl-RS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систематизовано као унутрашња јединица изван састава сектора, Секретаријата и Кабинета министра, под директном надлежношћу министра финансија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Cyrl-RS" altLang="en-US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7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102" y="2963916"/>
            <a:ext cx="10972800" cy="1882403"/>
          </a:xfrm>
        </p:spPr>
        <p:txBody>
          <a:bodyPr/>
          <a:lstStyle/>
          <a:p>
            <a:pPr marL="0" indent="0" algn="ctr">
              <a:buNone/>
            </a:pPr>
            <a:r>
              <a:rPr lang="sr-Cyrl-RS" sz="4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1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0645"/>
            <a:ext cx="10972800" cy="1143000"/>
          </a:xfrm>
        </p:spPr>
        <p:txBody>
          <a:bodyPr/>
          <a:lstStyle/>
          <a:p>
            <a:br>
              <a:rPr lang="sr-Cyrl-RS" altLang="en-US" sz="32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НАДЛЕЖНОСТИ АФКОС-а</a:t>
            </a:r>
            <a:endParaRPr lang="sr-Cyrl-R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6044"/>
            <a:ext cx="10972800" cy="4829694"/>
          </a:xfrm>
        </p:spPr>
        <p:txBody>
          <a:bodyPr/>
          <a:lstStyle/>
          <a:p>
            <a:pPr marL="0" indent="0" algn="just" defTabSz="457200" eaLnBrk="1" hangingPunct="1">
              <a:spcBef>
                <a:spcPts val="1000"/>
              </a:spcBef>
              <a:buClr>
                <a:srgbClr val="02027E"/>
              </a:buClr>
              <a:buSzPct val="80000"/>
              <a:buNone/>
            </a:pPr>
            <a:endParaRPr lang="ru-RU" altLang="en-US" sz="2800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eaLnBrk="1" hangingPunct="1">
              <a:spcBef>
                <a:spcPts val="1000"/>
              </a:spcBef>
              <a:buClr>
                <a:srgbClr val="02027E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en-US" sz="2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координација</a:t>
            </a:r>
            <a:r>
              <a:rPr lang="ru-RU" altLang="en-US" sz="28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у случајевима неправилности и сумње на превару са органима управе и правосудним органима у циљу сузбијања неправилности и превара у поступању са финансијским средствима Европске уније;</a:t>
            </a:r>
          </a:p>
          <a:p>
            <a:pPr algn="just" defTabSz="457200" eaLnBrk="1" hangingPunct="1">
              <a:spcBef>
                <a:spcPts val="1000"/>
              </a:spcBef>
              <a:buClr>
                <a:srgbClr val="02027E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en-US" sz="2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координација правне, оперативне и техничке сарадње са Европском канцеларијом за борбу против превара и другим надлежним телима и службама Европске комисије; и</a:t>
            </a:r>
          </a:p>
          <a:p>
            <a:pPr algn="just" defTabSz="457200" eaLnBrk="1" hangingPunct="1">
              <a:spcBef>
                <a:spcPts val="1000"/>
              </a:spcBef>
              <a:buClr>
                <a:srgbClr val="02027E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en-US" sz="2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административне провере пријављених неправилности у поступању са финансијским средствима Европске уније.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19738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79417" y="681643"/>
            <a:ext cx="9337965" cy="876157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sr-Cyrl-RS" altLang="en-US" sz="2800" b="1" dirty="0">
                <a:solidFill>
                  <a:srgbClr val="2038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r-Cyrl-R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ПОСТУПАК СПРОВОЂЕЊА АДМИНИСТРАТИВНИХ ПРОВЕРА</a:t>
            </a:r>
            <a:endParaRPr lang="en-US" alt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893" y="1832986"/>
            <a:ext cx="10681855" cy="5399086"/>
          </a:xfrm>
        </p:spPr>
        <p:txBody>
          <a:bodyPr/>
          <a:lstStyle/>
          <a:p>
            <a:pPr marL="0" indent="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80000"/>
              <a:buNone/>
              <a:defRPr/>
            </a:pPr>
            <a:r>
              <a:rPr lang="sr-Cyrl-RS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Покреће се:</a:t>
            </a:r>
          </a:p>
          <a:p>
            <a:pPr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u="sng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подношењем пријаве од стране</a:t>
            </a:r>
            <a:r>
              <a:rPr lang="ru-RU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80000"/>
              <a:defRPr/>
            </a:pPr>
            <a:r>
              <a:rPr lang="en-US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физичког или правног лица, анонимног или представљеног;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80000"/>
              <a:defRPr/>
            </a:pPr>
            <a:r>
              <a:rPr lang="ru-RU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организационих јединица министарстава;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80000"/>
              <a:defRPr/>
            </a:pPr>
            <a:r>
              <a:rPr lang="en-US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Националног службеника за одобравање (НАО); и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80000"/>
              <a:defRPr/>
            </a:pPr>
            <a:r>
              <a:rPr lang="en-US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међународних субјеката и институција;</a:t>
            </a:r>
          </a:p>
          <a:p>
            <a:pPr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sz="18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захтеву тужилаштва</a:t>
            </a:r>
            <a:r>
              <a:rPr lang="sr-Cyrl-RS" sz="18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sz="1800" b="1" u="sng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Европске канцеларије за борбу против превара (ОЛАФ)</a:t>
            </a:r>
          </a:p>
          <a:p>
            <a:pPr marL="0" indent="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80000"/>
              <a:buNone/>
              <a:defRPr/>
            </a:pPr>
            <a:endParaRPr lang="sr-Cyrl-RS" sz="1800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sz="1800" b="1" u="sng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Административне провере </a:t>
            </a:r>
            <a:r>
              <a:rPr lang="ru-RU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радње провера, службених контрола, надзора и других мера ради утврђивања природе неправилности у циљу заштите финансијских интереса ЕУ, а самим тим и финансијских интереса Републике Србије.</a:t>
            </a:r>
          </a:p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sr-Cyrl-RS" sz="1800" b="1" u="sng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Фазе административне провере</a:t>
            </a:r>
            <a:r>
              <a:rPr lang="sr-Cyrl-RS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80000"/>
              <a:defRPr/>
            </a:pPr>
            <a:r>
              <a:rPr lang="sr-Cyrl-RS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Канцеларијска провера</a:t>
            </a:r>
          </a:p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80000"/>
              <a:defRPr/>
            </a:pPr>
            <a:r>
              <a:rPr lang="sr-Cyrl-RS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Теренска провера </a:t>
            </a:r>
          </a:p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ru-RU" sz="1800" b="1" dirty="0">
              <a:solidFill>
                <a:srgbClr val="4472C4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609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r>
              <a:rPr lang="sr-Cyrl-R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ВРСТА ОДЛУКА</a:t>
            </a:r>
            <a:endParaRPr lang="sr-Cyrl-R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Cyrl-RS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Одлука о обустављању поступка за утврђивање неправилности </a:t>
            </a:r>
            <a:r>
              <a:rPr lang="sr-Cyrl-RS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када, из садржине Извештаја о извршеној административној провери, </a:t>
            </a:r>
            <a:r>
              <a:rPr lang="sr-Cyrl-RS" sz="1800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није утврђено постојање било какве неправилности или сумње на превару</a:t>
            </a:r>
            <a:r>
              <a:rPr lang="sr-Cyrl-RS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sr-Cyrl-RS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Cyrl-RS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Одлука о утврђеној неправилности</a:t>
            </a:r>
            <a:r>
              <a:rPr lang="sr-Cyrl-RS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која може садржати и препоруку за повраћај финансијских средстава, када је из садржине Извештаја о извршеној административној провери, </a:t>
            </a:r>
            <a:r>
              <a:rPr lang="sr-Cyrl-RS" sz="1800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неспорно утврђено постојање неправилности;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sr-Cyrl-RS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Cyrl-RS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Одлука о достављању обавештења надлежном тужилаштву на даље поступање </a:t>
            </a:r>
            <a:r>
              <a:rPr lang="sr-Cyrl-RS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 је, из садржине Извештаја о извршеној административној провери, </a:t>
            </a:r>
            <a:r>
              <a:rPr lang="sr-Cyrl-RS" sz="1800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утврђено постојање </a:t>
            </a:r>
            <a:r>
              <a:rPr lang="sr-Cyrl-RS" sz="18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сумње</a:t>
            </a:r>
            <a:r>
              <a:rPr lang="sr-Cyrl-RS" sz="1800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је дошло до извршења кривичног дела </a:t>
            </a:r>
            <a:r>
              <a:rPr lang="sr-Cyrl-RS" sz="18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преваре</a:t>
            </a:r>
            <a:r>
              <a:rPr lang="sr-Cyrl-RS" sz="1800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корупције и сличних кривичних дела у вези са финансијским средствима ЕУ у РС.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sr-Cyrl-RS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sr-Cyrl-RS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Начелник АФКОС-а је дужан да одлуку са образложењем, заједно са Извештајем о извршеној административној провери, достави министру финансија на сагласност.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sr-Cyrl-RS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Одлука ступа на снагу са датумом сагласности министра.</a:t>
            </a:r>
          </a:p>
        </p:txBody>
      </p:sp>
    </p:spTree>
    <p:extLst>
      <p:ext uri="{BB962C8B-B14F-4D97-AF65-F5344CB8AC3E}">
        <p14:creationId xmlns:p14="http://schemas.microsoft.com/office/powerpoint/2010/main" val="195119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135188" y="557213"/>
            <a:ext cx="8229600" cy="1143000"/>
          </a:xfrm>
        </p:spPr>
        <p:txBody>
          <a:bodyPr/>
          <a:lstStyle/>
          <a:p>
            <a:r>
              <a:rPr lang="sr-Cyrl-RS" altLang="sr-Latn-RS" sz="3200" b="1" dirty="0">
                <a:solidFill>
                  <a:schemeClr val="tx2">
                    <a:lumMod val="75000"/>
                  </a:schemeClr>
                </a:solidFill>
              </a:rPr>
              <a:t>Одлуке након завршене административне провере</a:t>
            </a:r>
          </a:p>
        </p:txBody>
      </p:sp>
      <p:graphicFrame>
        <p:nvGraphicFramePr>
          <p:cNvPr id="14339" name="Chart 13"/>
          <p:cNvGraphicFramePr>
            <a:graphicFrameLocks/>
          </p:cNvGraphicFramePr>
          <p:nvPr/>
        </p:nvGraphicFramePr>
        <p:xfrm>
          <a:off x="2300289" y="1649413"/>
          <a:ext cx="3851275" cy="412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hart" r:id="rId3" imgW="3859102" imgH="4133446" progId="Excel.Chart.8">
                  <p:embed/>
                </p:oleObj>
              </mc:Choice>
              <mc:Fallback>
                <p:oleObj name="Chart" r:id="rId3" imgW="3859102" imgH="4133446" progId="Excel.Chart.8">
                  <p:embed/>
                  <p:pic>
                    <p:nvPicPr>
                      <p:cNvPr id="14339" name="Char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9" y="1649413"/>
                        <a:ext cx="3851275" cy="412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Chart 19"/>
          <p:cNvGraphicFramePr>
            <a:graphicFrameLocks/>
          </p:cNvGraphicFramePr>
          <p:nvPr/>
        </p:nvGraphicFramePr>
        <p:xfrm>
          <a:off x="6477000" y="1290638"/>
          <a:ext cx="3557588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hart" r:id="rId5" imgW="3566469" imgH="4139543" progId="Excel.Chart.8">
                  <p:embed/>
                </p:oleObj>
              </mc:Choice>
              <mc:Fallback>
                <p:oleObj name="Chart" r:id="rId5" imgW="3566469" imgH="4139543" progId="Excel.Chart.8">
                  <p:embed/>
                  <p:pic>
                    <p:nvPicPr>
                      <p:cNvPr id="14340" name="Char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290638"/>
                        <a:ext cx="3557588" cy="413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54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0989" y="836614"/>
            <a:ext cx="8961437" cy="532923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</a:rPr>
              <a:t>16. мај 2018. године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6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0575" y="1268414"/>
            <a:ext cx="7754938" cy="5113337"/>
          </a:xfrm>
        </p:spPr>
      </p:pic>
    </p:spTree>
    <p:extLst>
      <p:ext uri="{BB962C8B-B14F-4D97-AF65-F5344CB8AC3E}">
        <p14:creationId xmlns:p14="http://schemas.microsoft.com/office/powerpoint/2010/main" val="219041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268414"/>
            <a:ext cx="8321675" cy="4865687"/>
          </a:xfrm>
        </p:spPr>
      </p:pic>
    </p:spTree>
    <p:extLst>
      <p:ext uri="{BB962C8B-B14F-4D97-AF65-F5344CB8AC3E}">
        <p14:creationId xmlns:p14="http://schemas.microsoft.com/office/powerpoint/2010/main" val="42717445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2258</TotalTime>
  <Words>728</Words>
  <Application>Microsoft Office PowerPoint</Application>
  <PresentationFormat>Widescreen</PresentationFormat>
  <Paragraphs>153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Times New Roman</vt:lpstr>
      <vt:lpstr>Wingdings</vt:lpstr>
      <vt:lpstr>1_Office Theme</vt:lpstr>
      <vt:lpstr>Chart</vt:lpstr>
      <vt:lpstr>PowerPoint Presentation</vt:lpstr>
      <vt:lpstr>PowerPoint Presentation</vt:lpstr>
      <vt:lpstr> НАДЛЕЖНОСТИ АФКОС-а</vt:lpstr>
      <vt:lpstr>  ПОСТУПАК СПРОВОЂЕЊА АДМИНИСТРАТИВНИХ ПРОВЕРА</vt:lpstr>
      <vt:lpstr>ВРСТА ОДЛУКА</vt:lpstr>
      <vt:lpstr>Одлуке након завршене административне провере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ЕПИЛОГ:</vt:lpstr>
      <vt:lpstr>Радови изведени од 19. новембра до 4. децембра 2019. године</vt:lpstr>
      <vt:lpstr>Фотографије уз Периодични извештај</vt:lpstr>
      <vt:lpstr>Однос предвиђене и понуђене цене</vt:lpstr>
      <vt:lpstr>РИЗИЦИ</vt:lpstr>
      <vt:lpstr>ПРИЈАВЉИВАЊЕ НЕПРАВИЛНОСТИ</vt:lpstr>
      <vt:lpstr>ПРИЈАВЉИВАЊЕ НЕПРАВИЛНОСТИ</vt:lpstr>
      <vt:lpstr>ПРИЈАВЉИВАЊЕ НЕПРАВИЛНОСТИ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АФКОС је систематизован као унутрашња јединица изван састава сектора, Секретаријата и Кабинета министра, под директном надлежношћу министра финансија, што указује на оптимални ниво функционалне самосталности, чиме се обезбеђује несметано обављање оперативних задатака.  У свом саставу има три уже унутрашње јединице:  - Групу за селекцију пријављених неправилности и управљање ризицима; - Групу за поступање по пријављеним неправилностима и сумњама на превару; и - Групу за студијско-аналитичке послове</dc:title>
  <dc:creator>Jelena Beloica</dc:creator>
  <cp:lastModifiedBy>Drago Babic</cp:lastModifiedBy>
  <cp:revision>175</cp:revision>
  <dcterms:created xsi:type="dcterms:W3CDTF">2024-03-04T10:08:06Z</dcterms:created>
  <dcterms:modified xsi:type="dcterms:W3CDTF">2025-02-10T17:35:30Z</dcterms:modified>
</cp:coreProperties>
</file>