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87" r:id="rId2"/>
    <p:sldId id="288" r:id="rId3"/>
    <p:sldId id="263" r:id="rId4"/>
    <p:sldId id="264" r:id="rId5"/>
    <p:sldId id="286" r:id="rId6"/>
    <p:sldId id="270" r:id="rId7"/>
    <p:sldId id="305" r:id="rId8"/>
    <p:sldId id="289" r:id="rId9"/>
    <p:sldId id="290" r:id="rId10"/>
    <p:sldId id="306" r:id="rId11"/>
    <p:sldId id="271" r:id="rId12"/>
    <p:sldId id="291" r:id="rId13"/>
    <p:sldId id="307" r:id="rId14"/>
    <p:sldId id="308" r:id="rId15"/>
    <p:sldId id="309" r:id="rId16"/>
    <p:sldId id="272" r:id="rId17"/>
    <p:sldId id="292" r:id="rId18"/>
    <p:sldId id="273" r:id="rId19"/>
    <p:sldId id="310" r:id="rId20"/>
    <p:sldId id="283" r:id="rId21"/>
    <p:sldId id="293" r:id="rId22"/>
    <p:sldId id="294" r:id="rId23"/>
    <p:sldId id="295" r:id="rId24"/>
    <p:sldId id="274" r:id="rId25"/>
    <p:sldId id="312" r:id="rId2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FDCAA8-293D-40A8-BFC2-AF943D7A73F1}">
          <p14:sldIdLst/>
        </p14:section>
        <p14:section name="Untitled Section" id="{6C937DB3-AE80-4550-9EFE-E170ECB6AD0F}">
          <p14:sldIdLst>
            <p14:sldId id="287"/>
            <p14:sldId id="288"/>
            <p14:sldId id="263"/>
            <p14:sldId id="264"/>
            <p14:sldId id="286"/>
            <p14:sldId id="270"/>
            <p14:sldId id="305"/>
            <p14:sldId id="289"/>
            <p14:sldId id="290"/>
            <p14:sldId id="306"/>
            <p14:sldId id="271"/>
            <p14:sldId id="291"/>
            <p14:sldId id="307"/>
            <p14:sldId id="308"/>
            <p14:sldId id="309"/>
            <p14:sldId id="272"/>
            <p14:sldId id="292"/>
            <p14:sldId id="273"/>
            <p14:sldId id="310"/>
            <p14:sldId id="283"/>
            <p14:sldId id="293"/>
            <p14:sldId id="294"/>
            <p14:sldId id="295"/>
            <p14:sldId id="274"/>
            <p14:sldId id="312"/>
          </p14:sldIdLst>
        </p14:section>
        <p14:section name="Untitled Section" id="{58DD5A08-C63A-4121-8891-583B73B5861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120" d="100"/>
          <a:sy n="120" d="100"/>
        </p:scale>
        <p:origin x="1326" y="96"/>
      </p:cViewPr>
      <p:guideLst>
        <p:guide orient="horz" pos="2160"/>
        <p:guide pos="2880"/>
      </p:guideLst>
    </p:cSldViewPr>
  </p:slideViewPr>
  <p:notesTextViewPr>
    <p:cViewPr>
      <p:scale>
        <a:sx n="1" d="1"/>
        <a:sy n="1" d="1"/>
      </p:scale>
      <p:origin x="0" y="0"/>
    </p:cViewPr>
  </p:notesTextViewPr>
  <p:notesViewPr>
    <p:cSldViewPr snapToGrid="0">
      <p:cViewPr varScale="1">
        <p:scale>
          <a:sx n="80" d="100"/>
          <a:sy n="80" d="100"/>
        </p:scale>
        <p:origin x="39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A42DC753-5732-4908-A416-A2FB9F2F0CBB}" type="datetimeFigureOut">
              <a:rPr lang="ro-RO" smtClean="0"/>
              <a:t>03.02.2025</a:t>
            </a:fld>
            <a:endParaRPr lang="ro-RO"/>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209ADC9-87DD-42B5-B3C3-727E19485060}" type="slidenum">
              <a:rPr lang="ro-RO" smtClean="0"/>
              <a:t>‹#›</a:t>
            </a:fld>
            <a:endParaRPr lang="ro-RO"/>
          </a:p>
        </p:txBody>
      </p:sp>
    </p:spTree>
    <p:extLst>
      <p:ext uri="{BB962C8B-B14F-4D97-AF65-F5344CB8AC3E}">
        <p14:creationId xmlns:p14="http://schemas.microsoft.com/office/powerpoint/2010/main" val="2006214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5D76FA42-2472-407B-9325-BB89AA513ECF}" type="datetimeFigureOut">
              <a:rPr lang="ro-RO" smtClean="0"/>
              <a:t>03.02.2025</a:t>
            </a:fld>
            <a:endParaRPr lang="ro-RO"/>
          </a:p>
        </p:txBody>
      </p:sp>
      <p:sp>
        <p:nvSpPr>
          <p:cNvPr id="4" name="Slide Image Placeholder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D7B0BE1B-1AC7-420A-B451-E4A4BBA1E97A}" type="slidenum">
              <a:rPr lang="ro-RO" smtClean="0"/>
              <a:t>‹#›</a:t>
            </a:fld>
            <a:endParaRPr lang="ro-RO"/>
          </a:p>
        </p:txBody>
      </p:sp>
    </p:spTree>
    <p:extLst>
      <p:ext uri="{BB962C8B-B14F-4D97-AF65-F5344CB8AC3E}">
        <p14:creationId xmlns:p14="http://schemas.microsoft.com/office/powerpoint/2010/main" val="221248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6" name="Date Placeholder 5"/>
          <p:cNvSpPr>
            <a:spLocks noGrp="1"/>
          </p:cNvSpPr>
          <p:nvPr>
            <p:ph type="dt" idx="10"/>
          </p:nvPr>
        </p:nvSpPr>
        <p:spPr/>
        <p:txBody>
          <a:bodyPr/>
          <a:lstStyle/>
          <a:p>
            <a:fld id="{9112E088-0246-4483-8CC8-5405C54CBE06}" type="datetime1">
              <a:rPr lang="ro-RO" smtClean="0"/>
              <a:t>03.02.2025</a:t>
            </a:fld>
            <a:endParaRPr lang="en-GB"/>
          </a:p>
        </p:txBody>
      </p:sp>
    </p:spTree>
    <p:extLst>
      <p:ext uri="{BB962C8B-B14F-4D97-AF65-F5344CB8AC3E}">
        <p14:creationId xmlns:p14="http://schemas.microsoft.com/office/powerpoint/2010/main" val="265811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318406-B4C4-466B-BB56-EA8E559DF376}"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8FCE7-6B9A-4ACB-AAEB-314E0591AD78}" type="slidenum">
              <a:rPr lang="en-US" smtClean="0"/>
              <a:t>‹#›</a:t>
            </a:fld>
            <a:endParaRPr lang="en-US"/>
          </a:p>
        </p:txBody>
      </p:sp>
      <p:sp>
        <p:nvSpPr>
          <p:cNvPr id="7" name="Rectangle 8">
            <a:extLst>
              <a:ext uri="{FF2B5EF4-FFF2-40B4-BE49-F238E27FC236}">
                <a16:creationId xmlns:a16="http://schemas.microsoft.com/office/drawing/2014/main" id="{2A092260-6CF6-8094-3E6F-A0FA5E889B9B}"/>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44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18406-B4C4-466B-BB56-EA8E559DF376}"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8FCE7-6B9A-4ACB-AAEB-314E0591AD78}" type="slidenum">
              <a:rPr lang="en-US" smtClean="0"/>
              <a:t>‹#›</a:t>
            </a:fld>
            <a:endParaRPr lang="en-US"/>
          </a:p>
        </p:txBody>
      </p:sp>
      <p:pic>
        <p:nvPicPr>
          <p:cNvPr id="8" name="Picture 7">
            <a:extLst>
              <a:ext uri="{FF2B5EF4-FFF2-40B4-BE49-F238E27FC236}">
                <a16:creationId xmlns:a16="http://schemas.microsoft.com/office/drawing/2014/main" id="{CBB9AEB8-4B98-B2BD-02DE-551A87E32D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9" name="Rectangle 8">
            <a:extLst>
              <a:ext uri="{FF2B5EF4-FFF2-40B4-BE49-F238E27FC236}">
                <a16:creationId xmlns:a16="http://schemas.microsoft.com/office/drawing/2014/main" id="{1B9D3B22-819D-D4FE-18EF-2F873091F651}"/>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64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18406-B4C4-466B-BB56-EA8E559DF376}"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8FCE7-6B9A-4ACB-AAEB-314E0591AD78}" type="slidenum">
              <a:rPr lang="en-US" smtClean="0"/>
              <a:t>‹#›</a:t>
            </a:fld>
            <a:endParaRPr lang="en-US"/>
          </a:p>
        </p:txBody>
      </p:sp>
      <p:pic>
        <p:nvPicPr>
          <p:cNvPr id="8" name="Picture 7">
            <a:extLst>
              <a:ext uri="{FF2B5EF4-FFF2-40B4-BE49-F238E27FC236}">
                <a16:creationId xmlns:a16="http://schemas.microsoft.com/office/drawing/2014/main" id="{84D547E8-CD47-2FF2-FEB0-7D3467D269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9" name="Rectangle 8">
            <a:extLst>
              <a:ext uri="{FF2B5EF4-FFF2-40B4-BE49-F238E27FC236}">
                <a16:creationId xmlns:a16="http://schemas.microsoft.com/office/drawing/2014/main" id="{DCA03E60-91D0-981F-2DD2-C4A0B836516C}"/>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2991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18406-B4C4-466B-BB56-EA8E559DF376}"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8FCE7-6B9A-4ACB-AAEB-314E0591AD78}" type="slidenum">
              <a:rPr lang="en-US" smtClean="0"/>
              <a:t>‹#›</a:t>
            </a:fld>
            <a:endParaRPr lang="en-US"/>
          </a:p>
        </p:txBody>
      </p:sp>
      <p:pic>
        <p:nvPicPr>
          <p:cNvPr id="8" name="Picture 7">
            <a:extLst>
              <a:ext uri="{FF2B5EF4-FFF2-40B4-BE49-F238E27FC236}">
                <a16:creationId xmlns:a16="http://schemas.microsoft.com/office/drawing/2014/main" id="{11426085-6D2C-A6EE-6EF5-FFDD38D689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9" name="Rectangle 8">
            <a:extLst>
              <a:ext uri="{FF2B5EF4-FFF2-40B4-BE49-F238E27FC236}">
                <a16:creationId xmlns:a16="http://schemas.microsoft.com/office/drawing/2014/main" id="{1F825AEA-A496-EDC6-1CA1-D3EE81015C00}"/>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4207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18406-B4C4-466B-BB56-EA8E559DF376}"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8FCE7-6B9A-4ACB-AAEB-314E0591AD78}" type="slidenum">
              <a:rPr lang="en-US" smtClean="0"/>
              <a:t>‹#›</a:t>
            </a:fld>
            <a:endParaRPr lang="en-US"/>
          </a:p>
        </p:txBody>
      </p:sp>
      <p:pic>
        <p:nvPicPr>
          <p:cNvPr id="8" name="Picture 7">
            <a:extLst>
              <a:ext uri="{FF2B5EF4-FFF2-40B4-BE49-F238E27FC236}">
                <a16:creationId xmlns:a16="http://schemas.microsoft.com/office/drawing/2014/main" id="{C9CE298A-97A8-D3BA-5EE1-CDC6A015D3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9" name="Rectangle 8">
            <a:extLst>
              <a:ext uri="{FF2B5EF4-FFF2-40B4-BE49-F238E27FC236}">
                <a16:creationId xmlns:a16="http://schemas.microsoft.com/office/drawing/2014/main" id="{7B2D8E75-83FE-2B9D-3216-BD010CDA00F1}"/>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173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18406-B4C4-466B-BB56-EA8E559DF376}"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8FCE7-6B9A-4ACB-AAEB-314E0591AD78}" type="slidenum">
              <a:rPr lang="en-US" smtClean="0"/>
              <a:t>‹#›</a:t>
            </a:fld>
            <a:endParaRPr lang="en-US"/>
          </a:p>
        </p:txBody>
      </p:sp>
      <p:pic>
        <p:nvPicPr>
          <p:cNvPr id="9" name="Picture 8">
            <a:extLst>
              <a:ext uri="{FF2B5EF4-FFF2-40B4-BE49-F238E27FC236}">
                <a16:creationId xmlns:a16="http://schemas.microsoft.com/office/drawing/2014/main" id="{B1C5524D-6C1A-D80F-DB87-802392B6B2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10" name="Rectangle 8">
            <a:extLst>
              <a:ext uri="{FF2B5EF4-FFF2-40B4-BE49-F238E27FC236}">
                <a16:creationId xmlns:a16="http://schemas.microsoft.com/office/drawing/2014/main" id="{045F99D0-9E76-7F99-A0B3-60356F4A4E65}"/>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946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318406-B4C4-466B-BB56-EA8E559DF376}"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8FCE7-6B9A-4ACB-AAEB-314E0591AD78}" type="slidenum">
              <a:rPr lang="en-US" smtClean="0"/>
              <a:t>‹#›</a:t>
            </a:fld>
            <a:endParaRPr lang="en-US"/>
          </a:p>
        </p:txBody>
      </p:sp>
      <p:pic>
        <p:nvPicPr>
          <p:cNvPr id="11" name="Picture 10">
            <a:extLst>
              <a:ext uri="{FF2B5EF4-FFF2-40B4-BE49-F238E27FC236}">
                <a16:creationId xmlns:a16="http://schemas.microsoft.com/office/drawing/2014/main" id="{AFDFB926-7F91-10DA-B648-CA784D1687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12" name="Rectangle 8">
            <a:extLst>
              <a:ext uri="{FF2B5EF4-FFF2-40B4-BE49-F238E27FC236}">
                <a16:creationId xmlns:a16="http://schemas.microsoft.com/office/drawing/2014/main" id="{0814A288-1B30-C5E8-0E2C-C34B30D57CB8}"/>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0146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318406-B4C4-466B-BB56-EA8E559DF376}"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8FCE7-6B9A-4ACB-AAEB-314E0591AD78}" type="slidenum">
              <a:rPr lang="en-US" smtClean="0"/>
              <a:t>‹#›</a:t>
            </a:fld>
            <a:endParaRPr lang="en-US"/>
          </a:p>
        </p:txBody>
      </p:sp>
      <p:pic>
        <p:nvPicPr>
          <p:cNvPr id="7" name="Picture 6">
            <a:extLst>
              <a:ext uri="{FF2B5EF4-FFF2-40B4-BE49-F238E27FC236}">
                <a16:creationId xmlns:a16="http://schemas.microsoft.com/office/drawing/2014/main" id="{DB913213-0B3A-FDB2-3F4D-FD1A560BB6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8" name="Rectangle 8">
            <a:extLst>
              <a:ext uri="{FF2B5EF4-FFF2-40B4-BE49-F238E27FC236}">
                <a16:creationId xmlns:a16="http://schemas.microsoft.com/office/drawing/2014/main" id="{1A7ADCBE-39CB-1063-B1C5-1368FD07DA3C}"/>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308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18406-B4C4-466B-BB56-EA8E559DF376}"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8FCE7-6B9A-4ACB-AAEB-314E0591AD78}" type="slidenum">
              <a:rPr lang="en-US" smtClean="0"/>
              <a:t>‹#›</a:t>
            </a:fld>
            <a:endParaRPr lang="en-US"/>
          </a:p>
        </p:txBody>
      </p:sp>
      <p:pic>
        <p:nvPicPr>
          <p:cNvPr id="6" name="Picture 5">
            <a:extLst>
              <a:ext uri="{FF2B5EF4-FFF2-40B4-BE49-F238E27FC236}">
                <a16:creationId xmlns:a16="http://schemas.microsoft.com/office/drawing/2014/main" id="{4F312159-A366-588C-36BE-F1C6DC0CD3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7" name="Rectangle 8">
            <a:extLst>
              <a:ext uri="{FF2B5EF4-FFF2-40B4-BE49-F238E27FC236}">
                <a16:creationId xmlns:a16="http://schemas.microsoft.com/office/drawing/2014/main" id="{8EAF8474-7BD7-B958-09B2-9A42099DE2F1}"/>
              </a:ext>
            </a:extLst>
          </p:cNvPr>
          <p:cNvSpPr/>
          <p:nvPr userDrawn="1"/>
        </p:nvSpPr>
        <p:spPr>
          <a:xfrm>
            <a:off x="0" y="6457459"/>
            <a:ext cx="9144000"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340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318406-B4C4-466B-BB56-EA8E559DF376}"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8FCE7-6B9A-4ACB-AAEB-314E0591AD78}" type="slidenum">
              <a:rPr lang="en-US" smtClean="0"/>
              <a:t>‹#›</a:t>
            </a:fld>
            <a:endParaRPr lang="en-US"/>
          </a:p>
        </p:txBody>
      </p:sp>
      <p:pic>
        <p:nvPicPr>
          <p:cNvPr id="9" name="Picture 8">
            <a:extLst>
              <a:ext uri="{FF2B5EF4-FFF2-40B4-BE49-F238E27FC236}">
                <a16:creationId xmlns:a16="http://schemas.microsoft.com/office/drawing/2014/main" id="{28BC482A-196F-FF6D-5D80-29C1E6EC1B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10" name="Rectangle 8">
            <a:extLst>
              <a:ext uri="{FF2B5EF4-FFF2-40B4-BE49-F238E27FC236}">
                <a16:creationId xmlns:a16="http://schemas.microsoft.com/office/drawing/2014/main" id="{1123505C-ACEB-95EA-CE89-82D14E03AD77}"/>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755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318406-B4C4-466B-BB56-EA8E559DF376}"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8FCE7-6B9A-4ACB-AAEB-314E0591AD78}" type="slidenum">
              <a:rPr lang="en-US" smtClean="0"/>
              <a:t>‹#›</a:t>
            </a:fld>
            <a:endParaRPr lang="en-US"/>
          </a:p>
        </p:txBody>
      </p:sp>
      <p:pic>
        <p:nvPicPr>
          <p:cNvPr id="9" name="Picture 8">
            <a:extLst>
              <a:ext uri="{FF2B5EF4-FFF2-40B4-BE49-F238E27FC236}">
                <a16:creationId xmlns:a16="http://schemas.microsoft.com/office/drawing/2014/main" id="{73DE2334-7377-1CA3-675B-BF07A6062D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10" name="Rectangle 8">
            <a:extLst>
              <a:ext uri="{FF2B5EF4-FFF2-40B4-BE49-F238E27FC236}">
                <a16:creationId xmlns:a16="http://schemas.microsoft.com/office/drawing/2014/main" id="{0810DCC1-DB1B-B69A-E6F6-36D21D7F6187}"/>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864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18406-B4C4-466B-BB56-EA8E559DF376}" type="datetimeFigureOut">
              <a:rPr lang="en-US" smtClean="0"/>
              <a:t>2/3/2025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8FCE7-6B9A-4ACB-AAEB-314E0591AD78}" type="slidenum">
              <a:rPr lang="en-US" smtClean="0"/>
              <a:t>‹#›</a:t>
            </a:fld>
            <a:endParaRPr lang="en-US"/>
          </a:p>
        </p:txBody>
      </p:sp>
      <p:pic>
        <p:nvPicPr>
          <p:cNvPr id="9" name="Picture 8">
            <a:extLst>
              <a:ext uri="{FF2B5EF4-FFF2-40B4-BE49-F238E27FC236}">
                <a16:creationId xmlns:a16="http://schemas.microsoft.com/office/drawing/2014/main" id="{6B481CCB-9482-DABE-4788-A82EB3E1FC7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10" name="Rectangle 8">
            <a:extLst>
              <a:ext uri="{FF2B5EF4-FFF2-40B4-BE49-F238E27FC236}">
                <a16:creationId xmlns:a16="http://schemas.microsoft.com/office/drawing/2014/main" id="{78DB92DC-0BB4-3903-7E29-919BDF77BB01}"/>
              </a:ext>
            </a:extLst>
          </p:cNvPr>
          <p:cNvSpPr/>
          <p:nvPr userDrawn="1"/>
        </p:nvSpPr>
        <p:spPr>
          <a:xfrm>
            <a:off x="-115911" y="6593983"/>
            <a:ext cx="9453093" cy="264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2461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jems.scrollhelp.site/manual/v12/project-privilege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jems.scrollhelp.site/manual/v12/project-privilege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jems.scrollhelp.site/manual/v12/partner-report-procurement"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ipacbc@brct-timisoara.r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romania-serbia.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7">
            <a:extLst>
              <a:ext uri="{FF2B5EF4-FFF2-40B4-BE49-F238E27FC236}">
                <a16:creationId xmlns:a16="http://schemas.microsoft.com/office/drawing/2014/main" id="{9A534299-35E4-DB4E-0A06-71777A84C2D2}"/>
              </a:ext>
            </a:extLst>
          </p:cNvPr>
          <p:cNvSpPr txBox="1">
            <a:spLocks/>
          </p:cNvSpPr>
          <p:nvPr/>
        </p:nvSpPr>
        <p:spPr>
          <a:xfrm>
            <a:off x="0" y="1955605"/>
            <a:ext cx="9144000" cy="1152129"/>
          </a:xfrm>
          <a:prstGeom prst="rect">
            <a:avLst/>
          </a:prstGeom>
          <a:gradFill flip="none" rotWithShape="1">
            <a:gsLst>
              <a:gs pos="90000">
                <a:srgbClr val="034B77"/>
              </a:gs>
              <a:gs pos="40000">
                <a:srgbClr val="3471B8"/>
              </a:gs>
            </a:gsLst>
            <a:lin ang="2400000" scaled="0"/>
            <a:tileRect/>
          </a:gradFill>
          <a:ln>
            <a:noFill/>
          </a:ln>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10000"/>
              </a:lnSpc>
            </a:pPr>
            <a:r>
              <a:rPr lang="it-IT" sz="2400" b="1" dirty="0">
                <a:solidFill>
                  <a:srgbClr val="FFFFFF"/>
                </a:solidFill>
              </a:rPr>
              <a:t>Interreg IPA </a:t>
            </a:r>
            <a:endParaRPr lang="ro-RO" sz="2400" b="1" dirty="0">
              <a:solidFill>
                <a:srgbClr val="FFFFFF"/>
              </a:solidFill>
            </a:endParaRPr>
          </a:p>
          <a:p>
            <a:pPr>
              <a:lnSpc>
                <a:spcPct val="110000"/>
              </a:lnSpc>
            </a:pPr>
            <a:r>
              <a:rPr lang="it-IT" sz="2400" b="1" dirty="0">
                <a:solidFill>
                  <a:srgbClr val="FFFFFF"/>
                </a:solidFill>
              </a:rPr>
              <a:t>Romania</a:t>
            </a:r>
            <a:r>
              <a:rPr lang="ro-RO" sz="2400" b="1" dirty="0">
                <a:solidFill>
                  <a:srgbClr val="FFFFFF"/>
                </a:solidFill>
              </a:rPr>
              <a:t>-</a:t>
            </a:r>
            <a:r>
              <a:rPr lang="it-IT" sz="2400" b="1" dirty="0">
                <a:solidFill>
                  <a:srgbClr val="FFFFFF"/>
                </a:solidFill>
              </a:rPr>
              <a:t>Serbia</a:t>
            </a:r>
            <a:r>
              <a:rPr lang="ro-RO" sz="2400" b="1" dirty="0">
                <a:solidFill>
                  <a:srgbClr val="FFFFFF"/>
                </a:solidFill>
              </a:rPr>
              <a:t> Programme</a:t>
            </a:r>
          </a:p>
        </p:txBody>
      </p:sp>
      <p:sp>
        <p:nvSpPr>
          <p:cNvPr id="3" name="TextBox 2">
            <a:extLst>
              <a:ext uri="{FF2B5EF4-FFF2-40B4-BE49-F238E27FC236}">
                <a16:creationId xmlns:a16="http://schemas.microsoft.com/office/drawing/2014/main" id="{43B2CA48-A790-AAF1-0EB5-A7389D7A8618}"/>
              </a:ext>
            </a:extLst>
          </p:cNvPr>
          <p:cNvSpPr txBox="1"/>
          <p:nvPr/>
        </p:nvSpPr>
        <p:spPr>
          <a:xfrm>
            <a:off x="0" y="3107734"/>
            <a:ext cx="9144000" cy="410882"/>
          </a:xfrm>
          <a:prstGeom prst="rect">
            <a:avLst/>
          </a:prstGeom>
          <a:solidFill>
            <a:srgbClr val="9ACA3C"/>
          </a:solidFill>
        </p:spPr>
        <p:txBody>
          <a:bodyPr wrap="square">
            <a:spAutoFit/>
          </a:bodyPr>
          <a:lstStyle/>
          <a:p>
            <a:pPr algn="ctr">
              <a:lnSpc>
                <a:spcPct val="115000"/>
              </a:lnSpc>
              <a:spcAft>
                <a:spcPts val="100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Reporting in </a:t>
            </a:r>
            <a:r>
              <a:rPr lang="en-US" sz="1800" b="1" dirty="0" err="1">
                <a:effectLst/>
                <a:latin typeface="Open Sans" panose="020B0606030504020204" pitchFamily="34" charset="0"/>
                <a:ea typeface="Open Sans" panose="020B0606030504020204" pitchFamily="34" charset="0"/>
                <a:cs typeface="Open Sans" panose="020B0606030504020204" pitchFamily="34" charset="0"/>
              </a:rPr>
              <a:t>Jems</a:t>
            </a:r>
            <a:r>
              <a:rPr lang="en-US" sz="1800" b="1" dirty="0">
                <a:effectLst/>
                <a:latin typeface="Open Sans" panose="020B0606030504020204" pitchFamily="34" charset="0"/>
                <a:ea typeface="Open Sans" panose="020B0606030504020204" pitchFamily="34" charset="0"/>
                <a:cs typeface="Open Sans" panose="020B0606030504020204" pitchFamily="34" charset="0"/>
              </a:rPr>
              <a:t> – Partner Report</a:t>
            </a:r>
            <a:endParaRPr lang="en-GB" sz="1600" b="1"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422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6529" y="2142823"/>
            <a:ext cx="8259419" cy="1661993"/>
          </a:xfrm>
          <a:prstGeom prst="rect">
            <a:avLst/>
          </a:prstGeom>
        </p:spPr>
        <p:txBody>
          <a:bodyPr wrap="square">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Attachments</a:t>
            </a:r>
          </a:p>
          <a:p>
            <a:pPr algn="ctr"/>
            <a:endParaRPr lang="en-US" sz="8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dirty="0">
                <a:latin typeface="Open Sans" panose="020B0606030504020204" pitchFamily="34" charset="0"/>
                <a:ea typeface="Open Sans" panose="020B0606030504020204" pitchFamily="34" charset="0"/>
                <a:cs typeface="Open Sans" panose="020B0606030504020204" pitchFamily="34" charset="0"/>
              </a:rPr>
              <a:t>Procurement related attachments can also be added in this section. Attachments can be added in any draft partner report after procurement was created, but uploads from previously submitted reports are locked for editing/deletion.</a:t>
            </a:r>
            <a:endParaRPr lang="en-US" b="0" i="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566529" y="3804816"/>
            <a:ext cx="8259419" cy="1200329"/>
          </a:xfrm>
          <a:prstGeom prst="rect">
            <a:avLst/>
          </a:prstGeom>
        </p:spPr>
        <p:txBody>
          <a:bodyPr wrap="square">
            <a:spAutoFit/>
          </a:bodyPr>
          <a:lstStyle/>
          <a:p>
            <a:pPr algn="just"/>
            <a:r>
              <a:rPr lang="en-US" dirty="0">
                <a:latin typeface="Open Sans" panose="020B0606030504020204" pitchFamily="34" charset="0"/>
                <a:ea typeface="Open Sans" panose="020B0606030504020204" pitchFamily="34" charset="0"/>
                <a:cs typeface="Open Sans" panose="020B0606030504020204" pitchFamily="34" charset="0"/>
              </a:rPr>
              <a:t>GDPR sensitive data can be uploaded in section GDPR Attachment(s). Visibility of this section can be configured in </a:t>
            </a:r>
            <a:r>
              <a:rPr lang="en-US" dirty="0">
                <a:latin typeface="Open Sans" panose="020B0606030504020204" pitchFamily="34" charset="0"/>
                <a:ea typeface="Open Sans" panose="020B0606030504020204" pitchFamily="34" charset="0"/>
                <a:cs typeface="Open Sans" panose="020B0606030504020204" pitchFamily="34" charset="0"/>
                <a:hlinkClick r:id="rId2"/>
              </a:rPr>
              <a:t>Project privileges</a:t>
            </a:r>
            <a:r>
              <a:rPr lang="en-US" dirty="0">
                <a:latin typeface="Open Sans" panose="020B0606030504020204" pitchFamily="34" charset="0"/>
                <a:ea typeface="Open Sans" panose="020B0606030504020204" pitchFamily="34" charset="0"/>
                <a:cs typeface="Open Sans" panose="020B0606030504020204" pitchFamily="34" charset="0"/>
              </a:rPr>
              <a:t>. A user without privilege to view sensitive data cannot download a file in this section and can also not see File name and Description.</a:t>
            </a:r>
            <a:endParaRPr lang="ro-RO"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596348" y="5387885"/>
            <a:ext cx="8229600" cy="769441"/>
          </a:xfrm>
          <a:prstGeom prst="rect">
            <a:avLst/>
          </a:prstGeom>
          <a:noFill/>
        </p:spPr>
        <p:txBody>
          <a:bodyPr wrap="square" rtlCol="0">
            <a:spAutoFit/>
          </a:bodyPr>
          <a:lstStyle/>
          <a:p>
            <a:pPr algn="just"/>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user should save any information recorded in </a:t>
            </a:r>
            <a:r>
              <a:rPr lang="en-US" sz="2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Jems</a:t>
            </a:r>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after each operation made by pressing the “SAVE”!</a:t>
            </a:r>
          </a:p>
        </p:txBody>
      </p:sp>
      <p:sp>
        <p:nvSpPr>
          <p:cNvPr id="6" name="Rectangle 5">
            <a:extLst>
              <a:ext uri="{FF2B5EF4-FFF2-40B4-BE49-F238E27FC236}">
                <a16:creationId xmlns:a16="http://schemas.microsoft.com/office/drawing/2014/main" id="{4A354F62-3A0F-B5A7-7C2D-CD3254F54A26}"/>
              </a:ext>
            </a:extLst>
          </p:cNvPr>
          <p:cNvSpPr/>
          <p:nvPr/>
        </p:nvSpPr>
        <p:spPr>
          <a:xfrm>
            <a:off x="470084" y="1204275"/>
            <a:ext cx="8482128" cy="646331"/>
          </a:xfrm>
          <a:prstGeom prst="rect">
            <a:avLst/>
          </a:prstGeom>
        </p:spPr>
        <p:txBody>
          <a:bodyPr wrap="square">
            <a:spAutoFit/>
          </a:bodyPr>
          <a:lstStyle/>
          <a:p>
            <a:pPr algn="ctr" eaLnBrk="0" fontAlgn="base" hangingPunct="0">
              <a:spcBef>
                <a:spcPct val="0"/>
              </a:spcBef>
              <a:spcAft>
                <a:spcPct val="0"/>
              </a:spcAft>
              <a:defRPr/>
            </a:pPr>
            <a:r>
              <a:rPr lang="en-US" sz="36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 Public Procurements</a:t>
            </a:r>
          </a:p>
        </p:txBody>
      </p:sp>
    </p:spTree>
    <p:extLst>
      <p:ext uri="{BB962C8B-B14F-4D97-AF65-F5344CB8AC3E}">
        <p14:creationId xmlns:p14="http://schemas.microsoft.com/office/powerpoint/2010/main" val="106809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58747" y="889316"/>
            <a:ext cx="6120133"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List of Expenditures</a:t>
            </a:r>
          </a:p>
        </p:txBody>
      </p:sp>
      <p:sp>
        <p:nvSpPr>
          <p:cNvPr id="4" name="TextBox 3"/>
          <p:cNvSpPr txBox="1"/>
          <p:nvPr/>
        </p:nvSpPr>
        <p:spPr>
          <a:xfrm>
            <a:off x="160637" y="1795893"/>
            <a:ext cx="8619564" cy="1323439"/>
          </a:xfrm>
          <a:prstGeom prst="rect">
            <a:avLst/>
          </a:prstGeom>
          <a:noFill/>
        </p:spPr>
        <p:txBody>
          <a:bodyPr wrap="square" rtlCol="0">
            <a:spAutoFit/>
          </a:bodyPr>
          <a:lstStyle/>
          <a:p>
            <a:pPr marL="457200" lvl="2" indent="-457200" algn="just">
              <a:buFont typeface="Arial"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The list of expenditure section is the place where partners list incurred costs in original currency. When first coming to this section, it looks as below. By clicking the +add expenditure button, the partner can add expenditure items, one by one</a:t>
            </a: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a:extLst>
              <a:ext uri="{FF2B5EF4-FFF2-40B4-BE49-F238E27FC236}">
                <a16:creationId xmlns:a16="http://schemas.microsoft.com/office/drawing/2014/main" id="{29587DD3-7F5F-55E8-C037-10420D4495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113" y="3242443"/>
            <a:ext cx="7689403" cy="22909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0601" y="5656493"/>
            <a:ext cx="8229600" cy="769441"/>
          </a:xfrm>
          <a:prstGeom prst="rect">
            <a:avLst/>
          </a:prstGeom>
          <a:noFill/>
        </p:spPr>
        <p:txBody>
          <a:bodyPr wrap="square" rtlCol="0">
            <a:spAutoFit/>
          </a:bodyPr>
          <a:lstStyle/>
          <a:p>
            <a:pPr algn="just"/>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user should save any information recorded in </a:t>
            </a:r>
            <a:r>
              <a:rPr lang="en-US" sz="2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Jems</a:t>
            </a:r>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after each operation made by pressing the “SAVE”!</a:t>
            </a:r>
          </a:p>
        </p:txBody>
      </p:sp>
    </p:spTree>
    <p:extLst>
      <p:ext uri="{BB962C8B-B14F-4D97-AF65-F5344CB8AC3E}">
        <p14:creationId xmlns:p14="http://schemas.microsoft.com/office/powerpoint/2010/main" val="272984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E430C-9AE6-0684-84A2-A7C324282009}"/>
              </a:ext>
            </a:extLst>
          </p:cNvPr>
          <p:cNvSpPr txBox="1"/>
          <p:nvPr/>
        </p:nvSpPr>
        <p:spPr>
          <a:xfrm>
            <a:off x="0" y="1094144"/>
            <a:ext cx="8619564" cy="830997"/>
          </a:xfrm>
          <a:prstGeom prst="rect">
            <a:avLst/>
          </a:prstGeom>
          <a:noFill/>
        </p:spPr>
        <p:txBody>
          <a:bodyPr wrap="square" rtlCol="0">
            <a:spAutoFit/>
          </a:bodyPr>
          <a:lstStyle/>
          <a:p>
            <a:pPr marL="457200" lvl="2" indent="-457200" algn="just">
              <a:buFont typeface="Arial" pitchFamily="34" charset="0"/>
              <a:buChar char="•"/>
            </a:pPr>
            <a:r>
              <a:rPr lang="en-GB" sz="24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When adding an expenditure item, the options columns available in the Application Form are showing up.</a:t>
            </a:r>
            <a:endParaRPr lang="en-US" sz="2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a:extLst>
              <a:ext uri="{FF2B5EF4-FFF2-40B4-BE49-F238E27FC236}">
                <a16:creationId xmlns:a16="http://schemas.microsoft.com/office/drawing/2014/main" id="{00B99FA9-7724-CFD1-7739-3FAA3CAF1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055175"/>
            <a:ext cx="8102039" cy="3350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9723" y="5637267"/>
            <a:ext cx="8229600" cy="769441"/>
          </a:xfrm>
          <a:prstGeom prst="rect">
            <a:avLst/>
          </a:prstGeom>
          <a:noFill/>
        </p:spPr>
        <p:txBody>
          <a:bodyPr wrap="square" rtlCol="0">
            <a:spAutoFit/>
          </a:bodyPr>
          <a:lstStyle/>
          <a:p>
            <a:pPr algn="just"/>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user should save any information recorded in </a:t>
            </a:r>
            <a:r>
              <a:rPr lang="en-US" sz="2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Jems</a:t>
            </a:r>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after each operation made by pressing the “SAVE”!</a:t>
            </a:r>
          </a:p>
        </p:txBody>
      </p:sp>
    </p:spTree>
    <p:extLst>
      <p:ext uri="{BB962C8B-B14F-4D97-AF65-F5344CB8AC3E}">
        <p14:creationId xmlns:p14="http://schemas.microsoft.com/office/powerpoint/2010/main" val="397413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739" y="912816"/>
            <a:ext cx="7697147" cy="584775"/>
          </a:xfrm>
          <a:prstGeom prst="rect">
            <a:avLst/>
          </a:prstGeom>
        </p:spPr>
        <p:txBody>
          <a:bodyPr wrap="square">
            <a:spAutoFit/>
          </a:bodyPr>
          <a:lstStyle/>
          <a:p>
            <a:r>
              <a:rPr lang="ro-RO" sz="32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Input </a:t>
            </a:r>
            <a:r>
              <a:rPr lang="ro-RO" sz="3200"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fields</a:t>
            </a:r>
            <a:endParaRPr lang="ro-RO" sz="3200" i="0" dirty="0">
              <a:solidFill>
                <a:schemeClr val="accent1">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695739" y="1638907"/>
            <a:ext cx="8319052" cy="4585871"/>
          </a:xfrm>
          <a:prstGeom prst="rect">
            <a:avLst/>
          </a:prstGeom>
        </p:spPr>
        <p:txBody>
          <a:bodyPr wrap="square">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ID</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This running number is always in the format </a:t>
            </a:r>
            <a:r>
              <a:rPr lang="en-US" sz="1600" i="1" dirty="0">
                <a:latin typeface="Open Sans" panose="020B0606030504020204" pitchFamily="34" charset="0"/>
                <a:ea typeface="Open Sans" panose="020B0606030504020204" pitchFamily="34" charset="0"/>
                <a:cs typeface="Open Sans" panose="020B0606030504020204" pitchFamily="34" charset="0"/>
              </a:rPr>
              <a:t>R[report number].X</a:t>
            </a:r>
            <a:r>
              <a:rPr lang="en-US" sz="1600" dirty="0">
                <a:latin typeface="Open Sans" panose="020B0606030504020204" pitchFamily="34" charset="0"/>
                <a:ea typeface="Open Sans" panose="020B0606030504020204" pitchFamily="34" charset="0"/>
                <a:cs typeface="Open Sans" panose="020B0606030504020204" pitchFamily="34" charset="0"/>
              </a:rPr>
              <a:t>. The ID is dynamic in draft status (reports created have seamless consecutive numbering, even if a report is deleted), however it will be frozen upon submission of the report. The number will be used later on to identify cost items coming from another (previous) report (through parking of expenditure).</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GDPR flag</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Partner user with privilege Sensitive data set to active in </a:t>
            </a:r>
            <a:r>
              <a:rPr lang="en-US" sz="1600" dirty="0">
                <a:latin typeface="Open Sans" panose="020B0606030504020204" pitchFamily="34" charset="0"/>
                <a:ea typeface="Open Sans" panose="020B0606030504020204" pitchFamily="34" charset="0"/>
                <a:cs typeface="Open Sans" panose="020B0606030504020204" pitchFamily="34" charset="0"/>
                <a:hlinkClick r:id="rId2"/>
              </a:rPr>
              <a:t>Project privileges</a:t>
            </a:r>
            <a:r>
              <a:rPr lang="en-US" sz="1600" dirty="0">
                <a:latin typeface="Open Sans" panose="020B0606030504020204" pitchFamily="34" charset="0"/>
                <a:ea typeface="Open Sans" panose="020B0606030504020204" pitchFamily="34" charset="0"/>
                <a:cs typeface="Open Sans" panose="020B0606030504020204" pitchFamily="34" charset="0"/>
              </a:rPr>
              <a:t> can flag expenditure items that are GDPR sensitive. In this case, users without Sensitive data privilege active will not be able to see Description, Comment and Attachment.</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Previously parked by</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Displays either Control or JS/MA - depending on the level of verification where the item was last parked, namely control of partner report or verification of project report. An item shall keep it’s label throughout the system.</a:t>
            </a:r>
          </a:p>
          <a:p>
            <a:pPr algn="just"/>
            <a:endParaRPr lang="en-US" sz="1600" b="0" i="0" dirty="0">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sz="1600" b="0" i="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399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443" y="1050330"/>
            <a:ext cx="8319052" cy="5170646"/>
          </a:xfrm>
          <a:prstGeom prst="rect">
            <a:avLst/>
          </a:prstGeom>
        </p:spPr>
        <p:txBody>
          <a:bodyPr wrap="square">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Cost category</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This field links the cost item to a cost category. Cost categories available in the Application form budget can be selected here. If cost categories are switched off in the call settings, they will also not show up in the list of expenditure.</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Investment No.</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This field links expenditure to investment items in the Application Form, if the project has investments. If the project has no investments this field is hidden in the report.</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600" b="1" dirty="0">
                <a:latin typeface="Open Sans" panose="020B0606030504020204" pitchFamily="34" charset="0"/>
                <a:ea typeface="Open Sans" panose="020B0606030504020204" pitchFamily="34" charset="0"/>
                <a:cs typeface="Open Sans" panose="020B0606030504020204" pitchFamily="34" charset="0"/>
              </a:rPr>
              <a:t>Procurement</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This field is used to link expenditure to public procurements (for more info see </a:t>
            </a:r>
            <a:r>
              <a:rPr lang="en-US" sz="1600" dirty="0">
                <a:latin typeface="Open Sans" panose="020B0606030504020204" pitchFamily="34" charset="0"/>
                <a:ea typeface="Open Sans" panose="020B0606030504020204" pitchFamily="34" charset="0"/>
                <a:cs typeface="Open Sans" panose="020B0606030504020204" pitchFamily="34" charset="0"/>
                <a:hlinkClick r:id="rId2"/>
              </a:rPr>
              <a:t>Partner report procurement</a:t>
            </a:r>
            <a:r>
              <a:rPr lang="en-US" sz="1600" dirty="0">
                <a:latin typeface="Open Sans" panose="020B0606030504020204" pitchFamily="34" charset="0"/>
                <a:ea typeface="Open Sans" panose="020B0606030504020204" pitchFamily="34" charset="0"/>
                <a:cs typeface="Open Sans" panose="020B0606030504020204" pitchFamily="34" charset="0"/>
              </a:rPr>
              <a:t>). All contract names created by the partner in the public procurement section show up here.</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Internal reference no. &amp; Invoice no.</a:t>
            </a:r>
          </a:p>
          <a:p>
            <a:r>
              <a:rPr lang="en-US" sz="1600" dirty="0">
                <a:latin typeface="Open Sans" panose="020B0606030504020204" pitchFamily="34" charset="0"/>
                <a:ea typeface="Open Sans" panose="020B0606030504020204" pitchFamily="34" charset="0"/>
                <a:cs typeface="Open Sans" panose="020B0606030504020204" pitchFamily="34" charset="0"/>
              </a:rPr>
              <a:t>These input fields can be used to identify the expenditure.</a:t>
            </a:r>
          </a:p>
          <a:p>
            <a:pPr algn="just"/>
            <a:endParaRPr lang="en-US" sz="1600" b="0" i="0" dirty="0">
              <a:effectLst/>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Invoice Date &amp; Date of Payment</a:t>
            </a:r>
          </a:p>
          <a:p>
            <a:r>
              <a:rPr lang="en-US" sz="1600" dirty="0">
                <a:latin typeface="Open Sans" panose="020B0606030504020204" pitchFamily="34" charset="0"/>
                <a:ea typeface="Open Sans" panose="020B0606030504020204" pitchFamily="34" charset="0"/>
                <a:cs typeface="Open Sans" panose="020B0606030504020204" pitchFamily="34" charset="0"/>
              </a:rPr>
              <a:t>Dates to be entered by the partner.</a:t>
            </a:r>
          </a:p>
          <a:p>
            <a:pPr algn="just"/>
            <a:endParaRPr lang="en-US" sz="1600" b="0" i="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8923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504" y="901243"/>
            <a:ext cx="8319052" cy="5824671"/>
          </a:xfrm>
          <a:prstGeom prst="rect">
            <a:avLst/>
          </a:prstGeom>
        </p:spPr>
        <p:txBody>
          <a:bodyPr wrap="square">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Description &amp; Comment</a:t>
            </a:r>
          </a:p>
          <a:p>
            <a:r>
              <a:rPr lang="en-US" sz="1600" dirty="0">
                <a:latin typeface="Open Sans" panose="020B0606030504020204" pitchFamily="34" charset="0"/>
                <a:ea typeface="Open Sans" panose="020B0606030504020204" pitchFamily="34" charset="0"/>
                <a:cs typeface="Open Sans" panose="020B0606030504020204" pitchFamily="34" charset="0"/>
              </a:rPr>
              <a:t>Here the partner can provide further justification on the cost item. In the Comment section add the Activity which cost is linked to.</a:t>
            </a:r>
          </a:p>
          <a:p>
            <a:endParaRPr lang="en-US" sz="105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Total invoice value &amp; VAT</a:t>
            </a:r>
          </a:p>
          <a:p>
            <a:r>
              <a:rPr lang="en-US" sz="1600" dirty="0">
                <a:latin typeface="Open Sans" panose="020B0606030504020204" pitchFamily="34" charset="0"/>
                <a:ea typeface="Open Sans" panose="020B0606030504020204" pitchFamily="34" charset="0"/>
                <a:cs typeface="Open Sans" panose="020B0606030504020204" pitchFamily="34" charset="0"/>
              </a:rPr>
              <a:t>Here the partner can add the invoice value and VAT value. Also a negative amount can be entered as Total invoice value by entering a “-” after the number has been entered.</a:t>
            </a: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Declared amount</a:t>
            </a:r>
          </a:p>
          <a:p>
            <a:r>
              <a:rPr lang="en-US" sz="1600" dirty="0">
                <a:latin typeface="Open Sans" panose="020B0606030504020204" pitchFamily="34" charset="0"/>
                <a:ea typeface="Open Sans" panose="020B0606030504020204" pitchFamily="34" charset="0"/>
                <a:cs typeface="Open Sans" panose="020B0606030504020204" pitchFamily="34" charset="0"/>
              </a:rPr>
              <a:t>The Declared amount is based on Total invoice value and VAT. It is the value the partner claims as basis for reimbursement, i.e. this amount will be checked by the controller for eligibility. If in foreign currency, this value is the basis for calculation of the Declared amount in EUR. </a:t>
            </a:r>
          </a:p>
          <a:p>
            <a:endParaRPr lang="en-US" sz="6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Currency &amp; Conversion rate &amp; Declared amount in EUR</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The currency field is the only input field of these 3 fields. The other fields are automatically calculated. Exchange rates are applied when expenditure items in other currencies than Euro are declared. If a report is in draft, exchange rates are updated constantly. Once a report is submitted, the exchange rates shall be taken from the month of submission and frozen.</a:t>
            </a: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r>
              <a:rPr lang="en-US" sz="1400" b="1" dirty="0">
                <a:latin typeface="Open Sans" panose="020B0606030504020204" pitchFamily="34" charset="0"/>
                <a:ea typeface="Open Sans" panose="020B0606030504020204" pitchFamily="34" charset="0"/>
                <a:cs typeface="Open Sans" panose="020B0606030504020204" pitchFamily="34" charset="0"/>
              </a:rPr>
              <a:t>Attachments</a:t>
            </a:r>
          </a:p>
          <a:p>
            <a:pPr algn="just"/>
            <a:r>
              <a:rPr lang="en-US" sz="1600" dirty="0">
                <a:latin typeface="Open Sans" panose="020B0606030504020204" pitchFamily="34" charset="0"/>
                <a:ea typeface="Open Sans" panose="020B0606030504020204" pitchFamily="34" charset="0"/>
                <a:cs typeface="Open Sans" panose="020B0606030504020204" pitchFamily="34" charset="0"/>
              </a:rPr>
              <a:t>Upon creation of an expenditure item it is not possible to add attachments. After the item has been saved for the first time, </a:t>
            </a:r>
            <a:r>
              <a:rPr lang="en-US" sz="1600" b="1" dirty="0">
                <a:latin typeface="Open Sans" panose="020B0606030504020204" pitchFamily="34" charset="0"/>
                <a:ea typeface="Open Sans" panose="020B0606030504020204" pitchFamily="34" charset="0"/>
                <a:cs typeface="Open Sans" panose="020B0606030504020204" pitchFamily="34" charset="0"/>
              </a:rPr>
              <a:t>one file can be uploaded to each item</a:t>
            </a:r>
            <a:r>
              <a:rPr lang="en-US" sz="1600" dirty="0">
                <a:latin typeface="Open Sans" panose="020B0606030504020204" pitchFamily="34" charset="0"/>
                <a:ea typeface="Open Sans" panose="020B0606030504020204" pitchFamily="34" charset="0"/>
                <a:cs typeface="Open Sans" panose="020B0606030504020204" pitchFamily="34" charset="0"/>
              </a:rPr>
              <a:t>.</a:t>
            </a:r>
          </a:p>
          <a:p>
            <a:pPr algn="just"/>
            <a:endParaRPr lang="en-US" sz="1600" b="0" i="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233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965" y="1000952"/>
            <a:ext cx="8015800"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-Contribution</a:t>
            </a:r>
          </a:p>
        </p:txBody>
      </p:sp>
      <p:sp>
        <p:nvSpPr>
          <p:cNvPr id="4" name="TextBox 3"/>
          <p:cNvSpPr txBox="1"/>
          <p:nvPr/>
        </p:nvSpPr>
        <p:spPr>
          <a:xfrm>
            <a:off x="285273" y="1658762"/>
            <a:ext cx="8375294" cy="1446550"/>
          </a:xfrm>
          <a:prstGeom prst="rect">
            <a:avLst/>
          </a:prstGeom>
          <a:noFill/>
        </p:spPr>
        <p:txBody>
          <a:bodyPr wrap="square" rtlCol="0">
            <a:spAutoFit/>
          </a:bodyPr>
          <a:lstStyle/>
          <a:p>
            <a:pPr marL="342900" indent="-342900" algn="just">
              <a:buFont typeface="Arial" pitchFamily="34" charset="0"/>
              <a:buChar char="•"/>
            </a:pP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Contributions section is the place where partners should follow-up </a:t>
            </a:r>
            <a:r>
              <a:rPr lang="en-GB" sz="22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partner contributions they received. This is a cumulative section, which records amounts received per report and adds them up in next reports</a:t>
            </a:r>
            <a:r>
              <a:rPr lang="en-US" sz="2200" dirty="0">
                <a:latin typeface="Open Sans" panose="020B0606030504020204" pitchFamily="34" charset="0"/>
                <a:ea typeface="Open Sans" panose="020B0606030504020204" pitchFamily="34" charset="0"/>
                <a:cs typeface="Open Sans" panose="020B0606030504020204" pitchFamily="34" charset="0"/>
              </a:rPr>
              <a:t>.</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098" name="Picture 2">
            <a:extLst>
              <a:ext uri="{FF2B5EF4-FFF2-40B4-BE49-F238E27FC236}">
                <a16:creationId xmlns:a16="http://schemas.microsoft.com/office/drawing/2014/main" id="{51CBB112-A2FB-5B2B-231D-1269F3230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66" y="3105312"/>
            <a:ext cx="8011981" cy="2370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5466" y="5612329"/>
            <a:ext cx="8229600" cy="769441"/>
          </a:xfrm>
          <a:prstGeom prst="rect">
            <a:avLst/>
          </a:prstGeom>
          <a:noFill/>
        </p:spPr>
        <p:txBody>
          <a:bodyPr wrap="square" rtlCol="0">
            <a:spAutoFit/>
          </a:bodyPr>
          <a:lstStyle/>
          <a:p>
            <a:pPr algn="just"/>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user should save any information recorded in </a:t>
            </a:r>
            <a:r>
              <a:rPr lang="en-US" sz="2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Jems</a:t>
            </a:r>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after each operation made by pressing the “SAVE”!</a:t>
            </a:r>
          </a:p>
        </p:txBody>
      </p:sp>
    </p:spTree>
    <p:extLst>
      <p:ext uri="{BB962C8B-B14F-4D97-AF65-F5344CB8AC3E}">
        <p14:creationId xmlns:p14="http://schemas.microsoft.com/office/powerpoint/2010/main" val="64784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798193-038F-B4E7-A6A6-A62279A6BB0B}"/>
              </a:ext>
            </a:extLst>
          </p:cNvPr>
          <p:cNvSpPr txBox="1"/>
          <p:nvPr/>
        </p:nvSpPr>
        <p:spPr>
          <a:xfrm>
            <a:off x="168315" y="1031441"/>
            <a:ext cx="8375294" cy="4832092"/>
          </a:xfrm>
          <a:prstGeom prst="rect">
            <a:avLst/>
          </a:prstGeom>
          <a:noFill/>
        </p:spPr>
        <p:txBody>
          <a:bodyPr wrap="square" rtlCol="0">
            <a:spAutoFit/>
          </a:bodyPr>
          <a:lstStyle/>
          <a:p>
            <a:pPr marL="342900" indent="-342900" algn="just">
              <a:buFont typeface="Arial" pitchFamily="34" charset="0"/>
              <a:buChar char="•"/>
            </a:pP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The Source of contributions from the last approved Application form is automatically displayed on this page. The first row is always the partner organisation’s own contribution.</a:t>
            </a:r>
          </a:p>
          <a:p>
            <a:pPr marL="342900" indent="-342900" algn="just">
              <a:buFont typeface="Arial" pitchFamily="34" charset="0"/>
              <a:buChar char="•"/>
            </a:pP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A partner can also add Sources of contributions by clicking the “</a:t>
            </a:r>
            <a:r>
              <a:rPr lang="en-GB" sz="22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a:t>
            </a: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 button which will add a row, allowing them to indicate new contributions received.</a:t>
            </a:r>
          </a:p>
          <a:p>
            <a:pPr marL="342900" indent="-342900" algn="just">
              <a:buFont typeface="Arial" pitchFamily="34" charset="0"/>
              <a:buChar char="•"/>
            </a:pP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For each Source of contribution an amount can be entered in the column Current report. For negative amounts, a </a:t>
            </a:r>
            <a:r>
              <a:rPr lang="en-GB" sz="22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a:t>
            </a: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 has to be entered after the number has been entered.</a:t>
            </a:r>
          </a:p>
          <a:p>
            <a:pPr marL="342900" indent="-342900" algn="just">
              <a:buFont typeface="Arial" pitchFamily="34" charset="0"/>
              <a:buChar char="•"/>
            </a:pPr>
            <a:r>
              <a:rPr lang="en-GB"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All Sources of contribution are transferred to the next Partner report created and the amounts entered in the field Current report from all previous reports will be summed up in the field Previously reported.</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9216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52549" y="823828"/>
            <a:ext cx="6877320"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rPr>
              <a:t>Partner report - Annexes</a:t>
            </a:r>
          </a:p>
        </p:txBody>
      </p:sp>
      <p:sp>
        <p:nvSpPr>
          <p:cNvPr id="4" name="TextBox 3"/>
          <p:cNvSpPr txBox="1"/>
          <p:nvPr/>
        </p:nvSpPr>
        <p:spPr>
          <a:xfrm>
            <a:off x="311507" y="1423148"/>
            <a:ext cx="8520985" cy="2800767"/>
          </a:xfrm>
          <a:prstGeom prst="rect">
            <a:avLst/>
          </a:prstGeom>
          <a:noFill/>
        </p:spPr>
        <p:txBody>
          <a:bodyPr wrap="square" rtlCol="0">
            <a:spAutoFit/>
          </a:bodyPr>
          <a:lstStyle/>
          <a:p>
            <a:pPr marL="342900" indent="-342900" algn="just">
              <a:buFont typeface="Arial" pitchFamily="34" charset="0"/>
              <a:buChar char="•"/>
            </a:pPr>
            <a:r>
              <a:rPr lang="en-GB" sz="2200" b="0" i="0" dirty="0">
                <a:solidFill>
                  <a:srgbClr val="000C34"/>
                </a:solidFill>
                <a:effectLst/>
              </a:rPr>
              <a:t>This section shows all files uploaded in the partner report.</a:t>
            </a:r>
          </a:p>
          <a:p>
            <a:pPr marL="342900" indent="-342900" algn="just">
              <a:buFont typeface="Arial" pitchFamily="34" charset="0"/>
              <a:buChar char="•"/>
            </a:pPr>
            <a:r>
              <a:rPr lang="en-GB" sz="2200" b="0" i="0" dirty="0">
                <a:solidFill>
                  <a:srgbClr val="000C34"/>
                </a:solidFill>
                <a:effectLst/>
              </a:rPr>
              <a:t>The tree structure represents the places within that report where files can be uploaded. All uploads from all sections are shown.</a:t>
            </a:r>
          </a:p>
          <a:p>
            <a:pPr marL="342900" indent="-342900" algn="just">
              <a:buFont typeface="Arial" pitchFamily="34" charset="0"/>
              <a:buChar char="•"/>
            </a:pPr>
            <a:r>
              <a:rPr lang="en-GB" sz="2200" b="0" i="0" dirty="0">
                <a:solidFill>
                  <a:srgbClr val="000C34"/>
                </a:solidFill>
                <a:effectLst/>
              </a:rPr>
              <a:t>Partner organisations have the possibility to upload additional files.</a:t>
            </a:r>
          </a:p>
          <a:p>
            <a:pPr marL="342900" indent="-342900" algn="just">
              <a:buFont typeface="Arial" pitchFamily="34" charset="0"/>
              <a:buChar char="•"/>
            </a:pPr>
            <a:r>
              <a:rPr lang="en-GB" sz="2200" b="0" i="0" dirty="0">
                <a:solidFill>
                  <a:srgbClr val="000C34"/>
                </a:solidFill>
                <a:effectLst/>
              </a:rPr>
              <a:t>Since it is not always possible to add descriptions to files in the dedicated sections (due to the chip style upload), users with edit right are also allowed to add descriptions in this section.</a:t>
            </a:r>
          </a:p>
          <a:p>
            <a:pPr marL="342900" indent="-342900" algn="just">
              <a:buFont typeface="Arial" pitchFamily="34" charset="0"/>
              <a:buChar char="•"/>
            </a:pPr>
            <a:r>
              <a:rPr lang="en-GB" sz="2200" b="0" i="0" dirty="0">
                <a:solidFill>
                  <a:srgbClr val="000C34"/>
                </a:solidFill>
                <a:effectLst/>
              </a:rPr>
              <a:t>Files uploaded in this section can be deleted here</a:t>
            </a:r>
            <a:r>
              <a:rPr lang="en-US" sz="2200" dirty="0"/>
              <a:t>.</a:t>
            </a:r>
            <a:endParaRPr lang="en-US" sz="3200" b="1" dirty="0"/>
          </a:p>
        </p:txBody>
      </p:sp>
      <p:pic>
        <p:nvPicPr>
          <p:cNvPr id="5122" name="Picture 2">
            <a:extLst>
              <a:ext uri="{FF2B5EF4-FFF2-40B4-BE49-F238E27FC236}">
                <a16:creationId xmlns:a16="http://schemas.microsoft.com/office/drawing/2014/main" id="{A0EB715D-207D-E1F8-9405-C8E3F476B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886" y="4219969"/>
            <a:ext cx="6485863" cy="220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27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2549" y="823828"/>
            <a:ext cx="6877320"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 Export</a:t>
            </a:r>
          </a:p>
        </p:txBody>
      </p:sp>
      <p:sp>
        <p:nvSpPr>
          <p:cNvPr id="4" name="TextBox 3"/>
          <p:cNvSpPr txBox="1"/>
          <p:nvPr/>
        </p:nvSpPr>
        <p:spPr>
          <a:xfrm>
            <a:off x="477017" y="5327070"/>
            <a:ext cx="8351297" cy="1107996"/>
          </a:xfrm>
          <a:prstGeom prst="rect">
            <a:avLst/>
          </a:prstGeom>
          <a:noFill/>
        </p:spPr>
        <p:txBody>
          <a:bodyPr wrap="square" rtlCol="0">
            <a:spAutoFit/>
          </a:bodyPr>
          <a:lstStyle/>
          <a:p>
            <a:pPr algn="ctr"/>
            <a:r>
              <a:rPr lang="en-US"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In this section you can export Partner report export in PDF format or Global Partner List of Expenditure in Microsoft Excel format.</a:t>
            </a:r>
          </a:p>
        </p:txBody>
      </p:sp>
      <p:pic>
        <p:nvPicPr>
          <p:cNvPr id="7170" name="Picture 2" descr="image-20241213-1126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131" y="1604420"/>
            <a:ext cx="7121211" cy="372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91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27137-2A8B-6B69-4EB9-8A5054D1D75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7490585-E043-C547-5652-E233E348452F}"/>
              </a:ext>
            </a:extLst>
          </p:cNvPr>
          <p:cNvSpPr/>
          <p:nvPr/>
        </p:nvSpPr>
        <p:spPr>
          <a:xfrm>
            <a:off x="325225" y="916884"/>
            <a:ext cx="8639690" cy="2616101"/>
          </a:xfrm>
          <a:prstGeom prst="rect">
            <a:avLst/>
          </a:prstGeom>
        </p:spPr>
        <p:txBody>
          <a:bodyPr wrap="square">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Reporting process</a:t>
            </a:r>
            <a:r>
              <a:rPr lang="ro-RO" sz="2400" b="1" dirty="0">
                <a:latin typeface="Open Sans" panose="020B0606030504020204" pitchFamily="34" charset="0"/>
                <a:ea typeface="Open Sans" panose="020B0606030504020204" pitchFamily="34" charset="0"/>
                <a:cs typeface="Open Sans" panose="020B0606030504020204" pitchFamily="34" charset="0"/>
              </a:rPr>
              <a:t>:</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Step  1 </a:t>
            </a:r>
            <a:r>
              <a:rPr lang="en-US" sz="2000" dirty="0">
                <a:latin typeface="Open Sans" panose="020B0606030504020204" pitchFamily="34" charset="0"/>
                <a:ea typeface="Open Sans" panose="020B0606030504020204" pitchFamily="34" charset="0"/>
                <a:cs typeface="Open Sans" panose="020B0606030504020204" pitchFamily="34" charset="0"/>
              </a:rPr>
              <a:t>- Each partner has to fill in and submit his own report to the FLC in </a:t>
            </a:r>
            <a:r>
              <a:rPr lang="en-US" sz="2000" dirty="0" err="1">
                <a:latin typeface="Open Sans" panose="020B0606030504020204" pitchFamily="34" charset="0"/>
                <a:ea typeface="Open Sans" panose="020B0606030504020204" pitchFamily="34" charset="0"/>
                <a:cs typeface="Open Sans" panose="020B0606030504020204" pitchFamily="34" charset="0"/>
              </a:rPr>
              <a:t>Jems</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Step 2 </a:t>
            </a:r>
            <a:r>
              <a:rPr lang="en-US" sz="2000" dirty="0">
                <a:latin typeface="Open Sans" panose="020B0606030504020204" pitchFamily="34" charset="0"/>
                <a:ea typeface="Open Sans" panose="020B0606030504020204" pitchFamily="34" charset="0"/>
                <a:cs typeface="Open Sans" panose="020B0606030504020204" pitchFamily="34" charset="0"/>
              </a:rPr>
              <a:t>- First Level Controllers (FLC) will verify the reports and  certify the expenditures in the system;</a:t>
            </a: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Step 3 </a:t>
            </a:r>
            <a:r>
              <a:rPr lang="en-US" sz="2000" dirty="0">
                <a:latin typeface="Open Sans" panose="020B0606030504020204" pitchFamily="34" charset="0"/>
                <a:ea typeface="Open Sans" panose="020B0606030504020204" pitchFamily="34" charset="0"/>
                <a:cs typeface="Open Sans" panose="020B0606030504020204" pitchFamily="34" charset="0"/>
              </a:rPr>
              <a:t>- The Lead Partner (LP) will prepare a consolidated project report, include the FLC certificates of the partners and submit it to Joint Secretariat (JS).</a:t>
            </a:r>
          </a:p>
        </p:txBody>
      </p:sp>
      <p:pic>
        <p:nvPicPr>
          <p:cNvPr id="11" name="Picture 10">
            <a:extLst>
              <a:ext uri="{FF2B5EF4-FFF2-40B4-BE49-F238E27FC236}">
                <a16:creationId xmlns:a16="http://schemas.microsoft.com/office/drawing/2014/main" id="{C85636D5-AA55-92A3-BFE0-F868CE244483}"/>
              </a:ext>
            </a:extLst>
          </p:cNvPr>
          <p:cNvPicPr>
            <a:picLocks noChangeAspect="1"/>
          </p:cNvPicPr>
          <p:nvPr/>
        </p:nvPicPr>
        <p:blipFill>
          <a:blip r:embed="rId2"/>
          <a:stretch>
            <a:fillRect/>
          </a:stretch>
        </p:blipFill>
        <p:spPr>
          <a:xfrm>
            <a:off x="1368608" y="3435476"/>
            <a:ext cx="6558842" cy="2860634"/>
          </a:xfrm>
          <a:prstGeom prst="rect">
            <a:avLst/>
          </a:prstGeom>
        </p:spPr>
      </p:pic>
    </p:spTree>
    <p:extLst>
      <p:ext uri="{BB962C8B-B14F-4D97-AF65-F5344CB8AC3E}">
        <p14:creationId xmlns:p14="http://schemas.microsoft.com/office/powerpoint/2010/main" val="956941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68940" y="890325"/>
            <a:ext cx="8269004"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report-Financial overview</a:t>
            </a:r>
          </a:p>
        </p:txBody>
      </p:sp>
      <p:sp>
        <p:nvSpPr>
          <p:cNvPr id="3" name="TextBox 2"/>
          <p:cNvSpPr txBox="1"/>
          <p:nvPr/>
        </p:nvSpPr>
        <p:spPr>
          <a:xfrm>
            <a:off x="376529" y="1525182"/>
            <a:ext cx="8053826" cy="769441"/>
          </a:xfrm>
          <a:prstGeom prst="rect">
            <a:avLst/>
          </a:prstGeom>
          <a:noFill/>
        </p:spPr>
        <p:txBody>
          <a:bodyPr wrap="square" rtlCol="0">
            <a:spAutoFit/>
          </a:bodyPr>
          <a:lstStyle/>
          <a:p>
            <a:pPr algn="ctr"/>
            <a:r>
              <a:rPr lang="en-GB"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partner report financial overview section comes with 5 different financial overview tables</a:t>
            </a:r>
            <a:r>
              <a:rPr lang="en-US"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 name="TextBox 1">
            <a:extLst>
              <a:ext uri="{FF2B5EF4-FFF2-40B4-BE49-F238E27FC236}">
                <a16:creationId xmlns:a16="http://schemas.microsoft.com/office/drawing/2014/main" id="{BC167A2E-3591-C0EB-5D05-B022A52593D8}"/>
              </a:ext>
            </a:extLst>
          </p:cNvPr>
          <p:cNvSpPr txBox="1"/>
          <p:nvPr/>
        </p:nvSpPr>
        <p:spPr>
          <a:xfrm>
            <a:off x="376529" y="2402180"/>
            <a:ext cx="8269003" cy="1754326"/>
          </a:xfrm>
          <a:prstGeom prst="rect">
            <a:avLst/>
          </a:prstGeom>
          <a:noFill/>
        </p:spPr>
        <p:txBody>
          <a:bodyPr wrap="square" rtlCol="0">
            <a:spAutoFit/>
          </a:bodyPr>
          <a:lstStyle/>
          <a:p>
            <a:pPr algn="just"/>
            <a:r>
              <a:rPr lang="en-GB"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Partner Expenditure - summary (in Euro)</a:t>
            </a:r>
          </a:p>
          <a:p>
            <a:pPr algn="just"/>
            <a:r>
              <a:rPr lang="en-GB"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This section shows the partner budget - approved in application form, previously reported, current report, previously validated, previously paid - divided per fund and contribution type (public/private/automatic public) - at the moment of creation of current partner report, and also shows some calculations using figures from the table.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7170" name="Picture 2">
            <a:extLst>
              <a:ext uri="{FF2B5EF4-FFF2-40B4-BE49-F238E27FC236}">
                <a16:creationId xmlns:a16="http://schemas.microsoft.com/office/drawing/2014/main" id="{A50D6999-3239-04E6-71A7-3DF692FFD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57" y="4270175"/>
            <a:ext cx="7623545" cy="209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09681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EFE4C4-DBFD-584D-B6F5-A2FB3277EAF6}"/>
              </a:ext>
            </a:extLst>
          </p:cNvPr>
          <p:cNvSpPr txBox="1"/>
          <p:nvPr/>
        </p:nvSpPr>
        <p:spPr>
          <a:xfrm>
            <a:off x="227673" y="898119"/>
            <a:ext cx="8269003" cy="2862322"/>
          </a:xfrm>
          <a:prstGeom prst="rect">
            <a:avLst/>
          </a:prstGeom>
          <a:noFill/>
        </p:spPr>
        <p:txBody>
          <a:bodyPr wrap="square" rtlCol="0">
            <a:spAutoFit/>
          </a:bodyPr>
          <a:lstStyle/>
          <a:p>
            <a:pPr algn="l"/>
            <a:r>
              <a:rPr lang="en-GB" sz="20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Partner Expenditure - breakdown per cost category (in Euro)</a:t>
            </a:r>
          </a:p>
          <a:p>
            <a:pPr algn="just"/>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This table shows the partner budget - approved in application form, previously reported and current report - split per cost category. The table behaves quite similar as the other tables with similar columns.</a:t>
            </a:r>
          </a:p>
          <a:p>
            <a:pPr algn="just"/>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 There are however a few unique elements that are important to note in regard to the Simplified Cost Options:</a:t>
            </a:r>
          </a:p>
          <a:p>
            <a:pPr marL="342900" indent="-342900" algn="l">
              <a:buFontTx/>
              <a:buChar char="-"/>
            </a:pPr>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Flat rates;</a:t>
            </a:r>
          </a:p>
          <a:p>
            <a:pPr marL="342900" indent="-342900" algn="l">
              <a:buFontTx/>
              <a:buChar char="-"/>
            </a:pPr>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Lump sums &amp; unit costs; </a:t>
            </a:r>
          </a:p>
          <a:p>
            <a:pPr marL="342900" indent="-342900" algn="l">
              <a:buFontTx/>
              <a:buChar char="-"/>
            </a:pPr>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Unit costs covering single cost categories.</a:t>
            </a:r>
          </a:p>
        </p:txBody>
      </p:sp>
      <p:pic>
        <p:nvPicPr>
          <p:cNvPr id="8194" name="Picture 2">
            <a:extLst>
              <a:ext uri="{FF2B5EF4-FFF2-40B4-BE49-F238E27FC236}">
                <a16:creationId xmlns:a16="http://schemas.microsoft.com/office/drawing/2014/main" id="{92BCABEC-2695-AA74-7AB7-98E1818C6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23" y="3703484"/>
            <a:ext cx="7590227" cy="257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06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A1E7E5-D5F7-2B06-71BD-5C356D1CA759}"/>
              </a:ext>
            </a:extLst>
          </p:cNvPr>
          <p:cNvSpPr txBox="1"/>
          <p:nvPr/>
        </p:nvSpPr>
        <p:spPr>
          <a:xfrm>
            <a:off x="244297" y="1253440"/>
            <a:ext cx="8448494" cy="2077492"/>
          </a:xfrm>
          <a:prstGeom prst="rect">
            <a:avLst/>
          </a:prstGeom>
          <a:noFill/>
        </p:spPr>
        <p:txBody>
          <a:bodyPr wrap="square" rtlCol="0">
            <a:spAutoFit/>
          </a:bodyPr>
          <a:lstStyle/>
          <a:p>
            <a:pPr algn="l"/>
            <a:r>
              <a:rPr lang="en-GB" sz="20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Partner Expenditure - breakdown per Lump sum (in Euro)</a:t>
            </a:r>
          </a:p>
          <a:p>
            <a:pPr algn="l"/>
            <a:endParaRPr lang="en-GB" sz="9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This table shows the Lump sums and their partner share. Lump sums declared in the list of expenditure show up in the </a:t>
            </a:r>
            <a:r>
              <a:rPr lang="en-GB" sz="2000" b="0" i="0" u="sng"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Current report</a:t>
            </a:r>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 column.</a:t>
            </a:r>
          </a:p>
          <a:p>
            <a:pPr algn="just"/>
            <a:r>
              <a:rPr lang="en-GB"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At the end, this table shows which lump sums are approved in Application Form and which are already reported.</a:t>
            </a:r>
          </a:p>
        </p:txBody>
      </p:sp>
      <p:pic>
        <p:nvPicPr>
          <p:cNvPr id="9218" name="Picture 2">
            <a:extLst>
              <a:ext uri="{FF2B5EF4-FFF2-40B4-BE49-F238E27FC236}">
                <a16:creationId xmlns:a16="http://schemas.microsoft.com/office/drawing/2014/main" id="{1FDCD678-5FBF-8C9C-2D81-FBB42AD1B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0" y="3711632"/>
            <a:ext cx="8160489" cy="258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17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ACBB97-54B7-A0E1-8F4E-C14B45633281}"/>
              </a:ext>
            </a:extLst>
          </p:cNvPr>
          <p:cNvSpPr txBox="1"/>
          <p:nvPr/>
        </p:nvSpPr>
        <p:spPr>
          <a:xfrm>
            <a:off x="393927" y="970807"/>
            <a:ext cx="8512290" cy="3170099"/>
          </a:xfrm>
          <a:prstGeom prst="rect">
            <a:avLst/>
          </a:prstGeom>
          <a:noFill/>
        </p:spPr>
        <p:txBody>
          <a:bodyPr wrap="square" rtlCol="0">
            <a:spAutoFit/>
          </a:bodyPr>
          <a:lstStyle/>
          <a:p>
            <a:pPr algn="l"/>
            <a:r>
              <a:rPr lang="en-GB" sz="22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Partner Expenditure - breakdown per investment (in Euro)</a:t>
            </a:r>
          </a:p>
          <a:p>
            <a:pPr algn="l"/>
            <a:endParaRPr lang="en-GB" sz="1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GB" sz="24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In this overview table all cost items linked to an investment are summed up.</a:t>
            </a:r>
          </a:p>
          <a:p>
            <a:pPr algn="just"/>
            <a:r>
              <a:rPr lang="en-GB" sz="24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What is important to note is what is described in the info bubble: no Simplified cost items are added up to this table, as they are automatically calculated on top. Only real costs linked to the investment in the List of expenditure are displayed in this overview table.</a:t>
            </a:r>
          </a:p>
        </p:txBody>
      </p:sp>
      <p:pic>
        <p:nvPicPr>
          <p:cNvPr id="10242" name="Picture 2">
            <a:extLst>
              <a:ext uri="{FF2B5EF4-FFF2-40B4-BE49-F238E27FC236}">
                <a16:creationId xmlns:a16="http://schemas.microsoft.com/office/drawing/2014/main" id="{EF6C92AC-7F71-7130-7A97-054C818E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20" y="4268336"/>
            <a:ext cx="8275504" cy="147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5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3693" y="794692"/>
            <a:ext cx="7354215" cy="1446550"/>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 Submit</a:t>
            </a:r>
          </a:p>
          <a:p>
            <a:pPr marL="0" lvl="2" algn="ctr" eaLnBrk="0" fontAlgn="base" hangingPunct="0">
              <a:spcBef>
                <a:spcPct val="0"/>
              </a:spcBef>
              <a:spcAft>
                <a:spcPct val="0"/>
              </a:spcAft>
              <a:defRPr/>
            </a:pPr>
            <a:endParaRPr lang="en-US" sz="4400" dirty="0">
              <a:solidFill>
                <a:srgbClr val="5B9BD5">
                  <a:lumMod val="75000"/>
                </a:srgbClr>
              </a:solidFill>
            </a:endParaRPr>
          </a:p>
        </p:txBody>
      </p:sp>
      <p:sp>
        <p:nvSpPr>
          <p:cNvPr id="4" name="TextBox 3"/>
          <p:cNvSpPr txBox="1"/>
          <p:nvPr/>
        </p:nvSpPr>
        <p:spPr>
          <a:xfrm>
            <a:off x="620395" y="1934535"/>
            <a:ext cx="7892233" cy="1107996"/>
          </a:xfrm>
          <a:prstGeom prst="rect">
            <a:avLst/>
          </a:prstGeom>
          <a:noFill/>
        </p:spPr>
        <p:txBody>
          <a:bodyPr wrap="square" rtlCol="0">
            <a:spAutoFit/>
          </a:bodyPr>
          <a:lstStyle/>
          <a:p>
            <a:pPr algn="just"/>
            <a:r>
              <a:rPr lang="en-GB" sz="22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In this section the partner report can be submitted. After submission, the partner report is frozen and the control work can be started.</a:t>
            </a:r>
          </a:p>
        </p:txBody>
      </p:sp>
      <p:pic>
        <p:nvPicPr>
          <p:cNvPr id="11266" name="Picture 2">
            <a:extLst>
              <a:ext uri="{FF2B5EF4-FFF2-40B4-BE49-F238E27FC236}">
                <a16:creationId xmlns:a16="http://schemas.microsoft.com/office/drawing/2014/main" id="{6DD133FB-E96C-E3A5-2433-61E858E09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12" y="3381085"/>
            <a:ext cx="8523685" cy="259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554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7544" y="1399951"/>
            <a:ext cx="3569204" cy="2519164"/>
          </a:xfrm>
          <a:solidFill>
            <a:srgbClr val="00B0F0"/>
          </a:solidFill>
        </p:spPr>
        <p:txBody>
          <a:bodyPr anchor="ctr">
            <a:normAutofit/>
          </a:bodyPr>
          <a:lstStyle/>
          <a:p>
            <a:pPr marL="0" indent="0" algn="ctr">
              <a:buNone/>
            </a:pPr>
            <a:r>
              <a:rPr lang="en-U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Thank you!</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e 7"/>
          <p:cNvGraphicFramePr>
            <a:graphicFrameLocks noGrp="1"/>
          </p:cNvGraphicFramePr>
          <p:nvPr/>
        </p:nvGraphicFramePr>
        <p:xfrm>
          <a:off x="4067944" y="1416690"/>
          <a:ext cx="4536504" cy="4388574"/>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tblGrid>
              <a:tr h="768000">
                <a:tc>
                  <a:txBody>
                    <a:bodyPr/>
                    <a:lstStyle/>
                    <a:p>
                      <a:pPr algn="ctr"/>
                      <a:r>
                        <a:rPr lang="en-US" sz="24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Contact</a:t>
                      </a:r>
                    </a:p>
                  </a:txBody>
                  <a:tcPr marL="68580" marR="68580" anchor="ctr"/>
                </a:tc>
                <a:extLst>
                  <a:ext uri="{0D108BD9-81ED-4DB2-BD59-A6C34878D82A}">
                    <a16:rowId xmlns:a16="http://schemas.microsoft.com/office/drawing/2014/main" val="10000"/>
                  </a:ext>
                </a:extLst>
              </a:tr>
              <a:tr h="548572">
                <a:tc>
                  <a:txBody>
                    <a:bodyPr/>
                    <a:lstStyle/>
                    <a:p>
                      <a:pPr algn="just"/>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a:t>
                      </a:r>
                      <a:r>
                        <a:rPr lang="ro-RO"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a:t>
                      </a:r>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r>
                        <a:rPr lang="en-US" sz="1800" b="1" baseline="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1800" baseline="0" dirty="0">
                          <a:latin typeface="Open Sans" panose="020B0606030504020204" pitchFamily="34" charset="0"/>
                          <a:ea typeface="Open Sans" panose="020B0606030504020204" pitchFamily="34" charset="0"/>
                          <a:cs typeface="Open Sans" panose="020B0606030504020204" pitchFamily="34" charset="0"/>
                        </a:rPr>
                        <a:t>+40 356.426.360</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1"/>
                  </a:ext>
                </a:extLst>
              </a:tr>
              <a:tr h="54857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Fax: </a:t>
                      </a:r>
                      <a:r>
                        <a:rPr lang="en-US" sz="1800" baseline="0" dirty="0">
                          <a:latin typeface="Open Sans" panose="020B0606030504020204" pitchFamily="34" charset="0"/>
                          <a:ea typeface="Open Sans" panose="020B0606030504020204" pitchFamily="34" charset="0"/>
                          <a:cs typeface="Open Sans" panose="020B0606030504020204" pitchFamily="34" charset="0"/>
                        </a:rPr>
                        <a:t>+40 356.426.361</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2"/>
                  </a:ext>
                </a:extLst>
              </a:tr>
              <a:tr h="548572">
                <a:tc>
                  <a:txBody>
                    <a:bodyPr/>
                    <a:lstStyle/>
                    <a:p>
                      <a:pPr algn="just"/>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E-mail: </a:t>
                      </a:r>
                      <a:r>
                        <a:rPr lang="ro-RO" sz="1800" b="0" dirty="0" err="1">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hlinkClick r:id="rId3"/>
                        </a:rPr>
                        <a:t>ipacbc</a:t>
                      </a:r>
                      <a:r>
                        <a:rPr lang="en-US" sz="1800" b="0" baseline="0" dirty="0">
                          <a:latin typeface="Open Sans" panose="020B0606030504020204" pitchFamily="34" charset="0"/>
                          <a:ea typeface="Open Sans" panose="020B0606030504020204" pitchFamily="34" charset="0"/>
                          <a:cs typeface="Open Sans" panose="020B0606030504020204" pitchFamily="34" charset="0"/>
                          <a:hlinkClick r:id="rId3"/>
                        </a:rPr>
                        <a:t>@brct-timisoara.ro</a:t>
                      </a:r>
                      <a:r>
                        <a:rPr lang="ro-RO" sz="1800" b="0" baseline="0" dirty="0">
                          <a:latin typeface="Open Sans" panose="020B0606030504020204" pitchFamily="34" charset="0"/>
                          <a:ea typeface="Open Sans" panose="020B0606030504020204" pitchFamily="34" charset="0"/>
                          <a:cs typeface="Open Sans" panose="020B0606030504020204" pitchFamily="34" charset="0"/>
                        </a:rPr>
                        <a:t> </a:t>
                      </a:r>
                      <a:endParaRPr lang="en-US" sz="1800" b="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3"/>
                  </a:ext>
                </a:extLst>
              </a:tr>
              <a:tr h="548572">
                <a:tc>
                  <a:txBody>
                    <a:bodyPr/>
                    <a:lstStyle/>
                    <a:p>
                      <a:pPr algn="just"/>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Website: </a:t>
                      </a:r>
                      <a:r>
                        <a:rPr lang="en-US" sz="1800" dirty="0">
                          <a:latin typeface="Open Sans" panose="020B0606030504020204" pitchFamily="34" charset="0"/>
                          <a:ea typeface="Open Sans" panose="020B0606030504020204" pitchFamily="34" charset="0"/>
                          <a:cs typeface="Open Sans" panose="020B0606030504020204" pitchFamily="34" charset="0"/>
                          <a:hlinkClick r:id="rId4"/>
                        </a:rPr>
                        <a:t>www.romania-serbia.net</a:t>
                      </a:r>
                      <a:r>
                        <a:rPr lang="en-US" sz="1800" dirty="0">
                          <a:latin typeface="Open Sans" panose="020B0606030504020204" pitchFamily="34" charset="0"/>
                          <a:ea typeface="Open Sans" panose="020B0606030504020204" pitchFamily="34" charset="0"/>
                          <a:cs typeface="Open Sans" panose="020B0606030504020204" pitchFamily="34" charset="0"/>
                        </a:rPr>
                        <a:t> </a:t>
                      </a:r>
                    </a:p>
                  </a:txBody>
                  <a:tcPr marL="68580" marR="68580" anchor="ctr"/>
                </a:tc>
                <a:extLst>
                  <a:ext uri="{0D108BD9-81ED-4DB2-BD59-A6C34878D82A}">
                    <a16:rowId xmlns:a16="http://schemas.microsoft.com/office/drawing/2014/main" val="10004"/>
                  </a:ext>
                </a:extLst>
              </a:tr>
              <a:tr h="1426286">
                <a:tc>
                  <a:txBody>
                    <a:bodyPr/>
                    <a:lstStyle/>
                    <a:p>
                      <a:pPr algn="just"/>
                      <a:r>
                        <a:rPr lang="en-US" sz="1800" b="1" baseline="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Joint Secretariat: </a:t>
                      </a:r>
                    </a:p>
                    <a:p>
                      <a:pPr algn="just"/>
                      <a:r>
                        <a:rPr lang="ro-RO" sz="1800" i="0" baseline="0" dirty="0">
                          <a:latin typeface="Open Sans" panose="020B0606030504020204" pitchFamily="34" charset="0"/>
                          <a:ea typeface="Open Sans" panose="020B0606030504020204" pitchFamily="34" charset="0"/>
                          <a:cs typeface="Open Sans" panose="020B0606030504020204" pitchFamily="34" charset="0"/>
                        </a:rPr>
                        <a:t>BRCT Timişoara</a:t>
                      </a:r>
                      <a:endParaRPr lang="en-US" sz="1800" i="0" baseline="0" dirty="0">
                        <a:latin typeface="Open Sans" panose="020B0606030504020204" pitchFamily="34" charset="0"/>
                        <a:ea typeface="Open Sans" panose="020B0606030504020204" pitchFamily="34" charset="0"/>
                        <a:cs typeface="Open Sans" panose="020B0606030504020204" pitchFamily="34" charset="0"/>
                      </a:endParaRPr>
                    </a:p>
                    <a:p>
                      <a:pPr algn="just"/>
                      <a:r>
                        <a:rPr lang="en-US" sz="1800" i="0" baseline="0" dirty="0">
                          <a:latin typeface="Open Sans" panose="020B0606030504020204" pitchFamily="34" charset="0"/>
                          <a:ea typeface="Open Sans" panose="020B0606030504020204" pitchFamily="34" charset="0"/>
                          <a:cs typeface="Open Sans" panose="020B0606030504020204" pitchFamily="34" charset="0"/>
                        </a:rPr>
                        <a:t>Str. Proclamaţia de la Timisoara n</a:t>
                      </a:r>
                      <a:r>
                        <a:rPr lang="ro-RO" sz="1800" i="0" baseline="0" dirty="0">
                          <a:latin typeface="Open Sans" panose="020B0606030504020204" pitchFamily="34" charset="0"/>
                          <a:ea typeface="Open Sans" panose="020B0606030504020204" pitchFamily="34" charset="0"/>
                          <a:cs typeface="Open Sans" panose="020B0606030504020204" pitchFamily="34" charset="0"/>
                        </a:rPr>
                        <a:t>r.</a:t>
                      </a:r>
                      <a:r>
                        <a:rPr lang="en-US" sz="1800" i="0" baseline="0" dirty="0">
                          <a:latin typeface="Open Sans" panose="020B0606030504020204" pitchFamily="34" charset="0"/>
                          <a:ea typeface="Open Sans" panose="020B0606030504020204" pitchFamily="34" charset="0"/>
                          <a:cs typeface="Open Sans" panose="020B0606030504020204" pitchFamily="34" charset="0"/>
                        </a:rPr>
                        <a:t> 5, </a:t>
                      </a:r>
                    </a:p>
                    <a:p>
                      <a:pPr algn="just"/>
                      <a:r>
                        <a:rPr lang="en-US" sz="1800" i="0" baseline="0" dirty="0">
                          <a:latin typeface="Open Sans" panose="020B0606030504020204" pitchFamily="34" charset="0"/>
                          <a:ea typeface="Open Sans" panose="020B0606030504020204" pitchFamily="34" charset="0"/>
                          <a:cs typeface="Open Sans" panose="020B0606030504020204" pitchFamily="34" charset="0"/>
                        </a:rPr>
                        <a:t>300054, </a:t>
                      </a:r>
                      <a:r>
                        <a:rPr lang="en-US" sz="1800" i="0" baseline="0" dirty="0" err="1">
                          <a:latin typeface="Open Sans" panose="020B0606030504020204" pitchFamily="34" charset="0"/>
                          <a:ea typeface="Open Sans" panose="020B0606030504020204" pitchFamily="34" charset="0"/>
                          <a:cs typeface="Open Sans" panose="020B0606030504020204" pitchFamily="34" charset="0"/>
                        </a:rPr>
                        <a:t>Timi</a:t>
                      </a:r>
                      <a:r>
                        <a:rPr lang="ro-RO" sz="1800" i="0" baseline="0" dirty="0">
                          <a:latin typeface="Open Sans" panose="020B0606030504020204" pitchFamily="34" charset="0"/>
                          <a:ea typeface="Open Sans" panose="020B0606030504020204" pitchFamily="34" charset="0"/>
                          <a:cs typeface="Open Sans" panose="020B0606030504020204" pitchFamily="34" charset="0"/>
                        </a:rPr>
                        <a:t>ș</a:t>
                      </a:r>
                      <a:r>
                        <a:rPr lang="en-US" sz="1800" i="0" baseline="0" dirty="0" err="1">
                          <a:latin typeface="Open Sans" panose="020B0606030504020204" pitchFamily="34" charset="0"/>
                          <a:ea typeface="Open Sans" panose="020B0606030504020204" pitchFamily="34" charset="0"/>
                          <a:cs typeface="Open Sans" panose="020B0606030504020204" pitchFamily="34" charset="0"/>
                        </a:rPr>
                        <a:t>oara</a:t>
                      </a:r>
                      <a:r>
                        <a:rPr lang="en-US" sz="1800" i="0" baseline="0" dirty="0">
                          <a:latin typeface="Open Sans" panose="020B0606030504020204" pitchFamily="34" charset="0"/>
                          <a:ea typeface="Open Sans" panose="020B0606030504020204" pitchFamily="34" charset="0"/>
                          <a:cs typeface="Open Sans" panose="020B0606030504020204" pitchFamily="34" charset="0"/>
                        </a:rPr>
                        <a:t>, Romania</a:t>
                      </a:r>
                      <a:endParaRPr lang="en-US" sz="1800" i="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0695" y="4279154"/>
            <a:ext cx="1152843" cy="1152353"/>
          </a:xfrm>
          <a:prstGeom prst="rect">
            <a:avLst/>
          </a:prstGeom>
        </p:spPr>
      </p:pic>
      <p:sp>
        <p:nvSpPr>
          <p:cNvPr id="3" name="Rectangle 2"/>
          <p:cNvSpPr/>
          <p:nvPr/>
        </p:nvSpPr>
        <p:spPr>
          <a:xfrm>
            <a:off x="467544" y="1399950"/>
            <a:ext cx="8136904" cy="440531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387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637" y="904406"/>
            <a:ext cx="8736227" cy="769441"/>
          </a:xfrm>
          <a:prstGeom prst="rect">
            <a:avLst/>
          </a:prstGeom>
        </p:spPr>
        <p:txBody>
          <a:bodyPr wrap="square">
            <a:spAutoFit/>
          </a:bodyPr>
          <a:lstStyle/>
          <a:p>
            <a:pPr lvl="0" algn="ctr" eaLnBrk="0" fontAlgn="base" hangingPunct="0">
              <a:spcBef>
                <a:spcPct val="0"/>
              </a:spcBef>
              <a:spcAft>
                <a:spcPct val="0"/>
              </a:spcAft>
              <a:defRPr/>
            </a:pPr>
            <a:r>
              <a:rPr lang="en-US" alt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in </a:t>
            </a:r>
            <a:r>
              <a:rPr lang="en-US" altLang="en-US" sz="4400" dirty="0" err="1">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Jems</a:t>
            </a:r>
            <a:endParaRPr lang="en-US" alt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323849" y="1567025"/>
            <a:ext cx="4204901" cy="4339650"/>
          </a:xfrm>
          <a:prstGeom prst="rect">
            <a:avLst/>
          </a:prstGeom>
          <a:noFill/>
        </p:spPr>
        <p:txBody>
          <a:bodyPr wrap="square" rtlCol="0">
            <a:spAutoFit/>
          </a:bodyPr>
          <a:lstStyle/>
          <a:p>
            <a:pPr marL="342900" indent="-342900" algn="just">
              <a:buFont typeface="Arial" pitchFamily="34" charset="0"/>
              <a:buChar char="•"/>
            </a:pPr>
            <a:r>
              <a:rPr lang="en-US" sz="2300" dirty="0">
                <a:latin typeface="Open Sans" panose="020B0606030504020204" pitchFamily="34" charset="0"/>
                <a:ea typeface="Open Sans" panose="020B0606030504020204" pitchFamily="34" charset="0"/>
                <a:cs typeface="Open Sans" panose="020B0606030504020204" pitchFamily="34" charset="0"/>
              </a:rPr>
              <a:t>In order for a partner to access the reporting section, the Lead Partner has to assign a user in the </a:t>
            </a:r>
            <a:r>
              <a:rPr lang="en-US" sz="2300" b="1" i="1" dirty="0">
                <a:latin typeface="Open Sans" panose="020B0606030504020204" pitchFamily="34" charset="0"/>
                <a:ea typeface="Open Sans" panose="020B0606030504020204" pitchFamily="34" charset="0"/>
                <a:cs typeface="Open Sans" panose="020B0606030504020204" pitchFamily="34" charset="0"/>
              </a:rPr>
              <a:t>Project privileges</a:t>
            </a:r>
            <a:r>
              <a:rPr lang="en-US" sz="2300" dirty="0">
                <a:latin typeface="Open Sans" panose="020B0606030504020204" pitchFamily="34" charset="0"/>
                <a:ea typeface="Open Sans" panose="020B0606030504020204" pitchFamily="34" charset="0"/>
                <a:cs typeface="Open Sans" panose="020B0606030504020204" pitchFamily="34" charset="0"/>
              </a:rPr>
              <a:t> section to a partner recorded in the Application Form.</a:t>
            </a:r>
          </a:p>
          <a:p>
            <a:pPr marL="342900" indent="-342900" algn="just">
              <a:buFont typeface="Arial" pitchFamily="34" charset="0"/>
              <a:buChar char="•"/>
            </a:pPr>
            <a:r>
              <a:rPr lang="en-US" sz="2300" dirty="0">
                <a:latin typeface="Open Sans" panose="020B0606030504020204" pitchFamily="34" charset="0"/>
                <a:ea typeface="Open Sans" panose="020B0606030504020204" pitchFamily="34" charset="0"/>
                <a:cs typeface="Open Sans" panose="020B0606030504020204" pitchFamily="34" charset="0"/>
              </a:rPr>
              <a:t>Only users assigned to a Project Partner (PP) are allowed to create and submit reports for partner reports.</a:t>
            </a:r>
          </a:p>
        </p:txBody>
      </p:sp>
      <p:sp>
        <p:nvSpPr>
          <p:cNvPr id="7" name="TextBox 6"/>
          <p:cNvSpPr txBox="1"/>
          <p:nvPr/>
        </p:nvSpPr>
        <p:spPr>
          <a:xfrm>
            <a:off x="431783" y="5741951"/>
            <a:ext cx="8481228" cy="707886"/>
          </a:xfrm>
          <a:prstGeom prst="rect">
            <a:avLst/>
          </a:prstGeom>
          <a:noFill/>
        </p:spPr>
        <p:txBody>
          <a:bodyPr wrap="square" rtlCol="0">
            <a:spAutoFit/>
          </a:bodyPr>
          <a:lstStyle/>
          <a:p>
            <a:pPr algn="ct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In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Jems</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all the reports that have not been “Submitted” to FLC are deleted in case any Modification Request is asked by LP or JS!</a:t>
            </a:r>
            <a:endParaRPr lang="en-US" sz="2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416C99C5-8580-B6F1-976F-616FCA5D2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397" y="1863066"/>
            <a:ext cx="4128187" cy="330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0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638" y="1042886"/>
            <a:ext cx="8736227" cy="769441"/>
          </a:xfrm>
          <a:prstGeom prst="rect">
            <a:avLst/>
          </a:prstGeom>
        </p:spPr>
        <p:txBody>
          <a:bodyPr wrap="square">
            <a:spAutoFit/>
          </a:bodyPr>
          <a:lstStyle/>
          <a:p>
            <a:pPr lvl="0" algn="ctr" eaLnBrk="0" fontAlgn="base" hangingPunct="0">
              <a:spcBef>
                <a:spcPct val="0"/>
              </a:spcBef>
              <a:spcAft>
                <a:spcPct val="0"/>
              </a:spcAft>
              <a:defRPr/>
            </a:pPr>
            <a:r>
              <a:rPr lang="en-US" alt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Create Partner Report in </a:t>
            </a:r>
            <a:r>
              <a:rPr lang="en-US" altLang="en-US" sz="4400" dirty="0" err="1">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Jems</a:t>
            </a:r>
            <a:endParaRPr lang="en-US" alt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318652" y="1680318"/>
            <a:ext cx="8578213" cy="2123658"/>
          </a:xfrm>
          <a:prstGeom prst="rect">
            <a:avLst/>
          </a:prstGeom>
          <a:noFill/>
        </p:spPr>
        <p:txBody>
          <a:bodyPr wrap="square" rtlCol="0">
            <a:spAutoFit/>
          </a:bodyPr>
          <a:lstStyle/>
          <a:p>
            <a:pPr marL="342900" indent="-342900" algn="just">
              <a:buFont typeface="Arial"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For creating a new Partner Report, you need to click “</a:t>
            </a:r>
            <a:r>
              <a:rPr lang="en-US" sz="2200" b="1" i="1" dirty="0">
                <a:latin typeface="Open Sans" panose="020B0606030504020204" pitchFamily="34" charset="0"/>
                <a:ea typeface="Open Sans" panose="020B0606030504020204" pitchFamily="34" charset="0"/>
                <a:cs typeface="Open Sans" panose="020B0606030504020204" pitchFamily="34" charset="0"/>
              </a:rPr>
              <a:t>+Add partner report</a:t>
            </a:r>
            <a:r>
              <a:rPr lang="en-US" sz="2200" dirty="0">
                <a:latin typeface="Open Sans" panose="020B0606030504020204" pitchFamily="34" charset="0"/>
                <a:ea typeface="Open Sans" panose="020B0606030504020204" pitchFamily="34" charset="0"/>
                <a:cs typeface="Open Sans" panose="020B0606030504020204" pitchFamily="34" charset="0"/>
              </a:rPr>
              <a:t>” under the table displaying an overview of partner reports.</a:t>
            </a:r>
          </a:p>
          <a:p>
            <a:pPr marL="342900" indent="-342900" algn="just">
              <a:buFont typeface="Arial" pitchFamily="34" charset="0"/>
              <a:buChar char="•"/>
            </a:pPr>
            <a:r>
              <a:rPr lang="en-US" sz="2200" b="1" dirty="0">
                <a:latin typeface="Open Sans" panose="020B0606030504020204" pitchFamily="34" charset="0"/>
                <a:ea typeface="Open Sans" panose="020B0606030504020204" pitchFamily="34" charset="0"/>
                <a:cs typeface="Open Sans" panose="020B0606030504020204" pitchFamily="34" charset="0"/>
              </a:rPr>
              <a:t>The Lead partners must create their own partner reports as “PP” role, not as “LP” role. The LP role is exclusively for creating Project reports.</a:t>
            </a:r>
          </a:p>
        </p:txBody>
      </p:sp>
      <p:pic>
        <p:nvPicPr>
          <p:cNvPr id="2050" name="Picture 2">
            <a:extLst>
              <a:ext uri="{FF2B5EF4-FFF2-40B4-BE49-F238E27FC236}">
                <a16:creationId xmlns:a16="http://schemas.microsoft.com/office/drawing/2014/main" id="{C64EA908-988C-F4AF-4C9E-9D4D3C38C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 y="3803976"/>
            <a:ext cx="8658326" cy="2666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59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631" y="1431998"/>
            <a:ext cx="8229600" cy="2708434"/>
          </a:xfrm>
          <a:prstGeom prst="rect">
            <a:avLst/>
          </a:prstGeom>
          <a:noFill/>
        </p:spPr>
        <p:txBody>
          <a:bodyPr wrap="square" rtlCol="0">
            <a:spAutoFit/>
          </a:bodyPr>
          <a:lstStyle/>
          <a:p>
            <a:pPr marL="285750" indent="-285750" algn="just">
              <a:buFontTx/>
              <a:buChar char="-"/>
            </a:pPr>
            <a:r>
              <a:rPr lang="en-US" sz="1700" dirty="0">
                <a:latin typeface="Open Sans" panose="020B0606030504020204" pitchFamily="34" charset="0"/>
                <a:ea typeface="Open Sans" panose="020B0606030504020204" pitchFamily="34" charset="0"/>
                <a:cs typeface="Open Sans" panose="020B0606030504020204" pitchFamily="34" charset="0"/>
              </a:rPr>
              <a:t>When the </a:t>
            </a:r>
            <a:r>
              <a:rPr lang="en-US" sz="1700" b="1" dirty="0">
                <a:latin typeface="Open Sans" panose="020B0606030504020204" pitchFamily="34" charset="0"/>
                <a:ea typeface="Open Sans" panose="020B0606030504020204" pitchFamily="34" charset="0"/>
                <a:cs typeface="Open Sans" panose="020B0606030504020204" pitchFamily="34" charset="0"/>
              </a:rPr>
              <a:t>“+Add partner report” </a:t>
            </a:r>
            <a:r>
              <a:rPr lang="en-US" sz="1700" dirty="0">
                <a:latin typeface="Open Sans" panose="020B0606030504020204" pitchFamily="34" charset="0"/>
                <a:ea typeface="Open Sans" panose="020B0606030504020204" pitchFamily="34" charset="0"/>
                <a:cs typeface="Open Sans" panose="020B0606030504020204" pitchFamily="34" charset="0"/>
              </a:rPr>
              <a:t>button is clicked the partner report is generated. Important to note is that the data from the last approved application form version is taken into the partner report in the moment of its creation. Ongoing modifications will have no impact on the data in existing reports.</a:t>
            </a:r>
          </a:p>
          <a:p>
            <a:pPr marL="285750" indent="-285750" algn="just">
              <a:buFontTx/>
              <a:buChar char="-"/>
            </a:pPr>
            <a:r>
              <a:rPr lang="en-US" sz="1700" dirty="0">
                <a:latin typeface="Open Sans" panose="020B0606030504020204" pitchFamily="34" charset="0"/>
                <a:ea typeface="Open Sans" panose="020B0606030504020204" pitchFamily="34" charset="0"/>
                <a:cs typeface="Open Sans" panose="020B0606030504020204" pitchFamily="34" charset="0"/>
              </a:rPr>
              <a:t>Multiple partner reports can be created. There are no restrictions for the number of reports created. However, partner report creation is not possible while last partner report in in status </a:t>
            </a:r>
            <a:r>
              <a:rPr lang="en-US" sz="1700" b="1" u="sng" dirty="0">
                <a:latin typeface="Open Sans" panose="020B0606030504020204" pitchFamily="34" charset="0"/>
                <a:ea typeface="Open Sans" panose="020B0606030504020204" pitchFamily="34" charset="0"/>
                <a:cs typeface="Open Sans" panose="020B0606030504020204" pitchFamily="34" charset="0"/>
              </a:rPr>
              <a:t>Reopened</a:t>
            </a:r>
            <a:r>
              <a:rPr lang="en-US" sz="1700" b="1" dirty="0">
                <a:latin typeface="Open Sans" panose="020B0606030504020204" pitchFamily="34" charset="0"/>
                <a:ea typeface="Open Sans" panose="020B0606030504020204" pitchFamily="34" charset="0"/>
                <a:cs typeface="Open Sans" panose="020B0606030504020204" pitchFamily="34" charset="0"/>
              </a:rPr>
              <a:t>.</a:t>
            </a:r>
          </a:p>
          <a:p>
            <a:pPr marL="285750" indent="-285750" algn="just">
              <a:buFontTx/>
              <a:buChar char="-"/>
            </a:pPr>
            <a:r>
              <a:rPr lang="en-US" sz="1700" dirty="0">
                <a:latin typeface="Open Sans" panose="020B0606030504020204" pitchFamily="34" charset="0"/>
                <a:ea typeface="Open Sans" panose="020B0606030504020204" pitchFamily="34" charset="0"/>
                <a:cs typeface="Open Sans" panose="020B0606030504020204" pitchFamily="34" charset="0"/>
              </a:rPr>
              <a:t>When reports are created, they can be accessed via the overview table as shown below.</a:t>
            </a:r>
          </a:p>
        </p:txBody>
      </p:sp>
      <p:sp>
        <p:nvSpPr>
          <p:cNvPr id="5" name="Rectangle 4"/>
          <p:cNvSpPr/>
          <p:nvPr/>
        </p:nvSpPr>
        <p:spPr>
          <a:xfrm>
            <a:off x="162318" y="698337"/>
            <a:ext cx="8736227" cy="769441"/>
          </a:xfrm>
          <a:prstGeom prst="rect">
            <a:avLst/>
          </a:prstGeom>
        </p:spPr>
        <p:txBody>
          <a:bodyPr wrap="square">
            <a:spAutoFit/>
          </a:bodyPr>
          <a:lstStyle/>
          <a:p>
            <a:pPr lvl="0" algn="ctr" eaLnBrk="0" fontAlgn="base" hangingPunct="0">
              <a:spcBef>
                <a:spcPct val="0"/>
              </a:spcBef>
              <a:spcAft>
                <a:spcPct val="0"/>
              </a:spcAft>
              <a:defRPr/>
            </a:pPr>
            <a:r>
              <a:rPr lang="en-US" alt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in </a:t>
            </a:r>
            <a:r>
              <a:rPr lang="en-US" altLang="en-US" sz="4400" dirty="0" err="1">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Jems</a:t>
            </a:r>
            <a:endParaRPr lang="en-US" alt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https://jems.scrollhelp.site/__attachments/2484764682/image-20230627-101103.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97" y="4104651"/>
            <a:ext cx="7470606" cy="234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969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638" y="962109"/>
            <a:ext cx="8665310" cy="769441"/>
          </a:xfrm>
          <a:prstGeom prst="rect">
            <a:avLst/>
          </a:prstGeom>
        </p:spPr>
        <p:txBody>
          <a:bodyPr wrap="square">
            <a:spAutoFit/>
          </a:bodyPr>
          <a:lstStyle/>
          <a:p>
            <a:pPr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identification</a:t>
            </a:r>
          </a:p>
        </p:txBody>
      </p:sp>
      <p:sp>
        <p:nvSpPr>
          <p:cNvPr id="4" name="TextBox 3"/>
          <p:cNvSpPr txBox="1"/>
          <p:nvPr/>
        </p:nvSpPr>
        <p:spPr>
          <a:xfrm>
            <a:off x="453814" y="1731550"/>
            <a:ext cx="3640994" cy="3293209"/>
          </a:xfrm>
          <a:prstGeom prst="rect">
            <a:avLst/>
          </a:prstGeom>
          <a:noFill/>
        </p:spPr>
        <p:txBody>
          <a:bodyPr wrap="square" rtlCol="0">
            <a:spAutoFit/>
          </a:bodyPr>
          <a:lstStyle/>
          <a:p>
            <a:pPr marL="457200" lvl="2" indent="-457200" algn="just">
              <a:buFont typeface="Arial"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When creating a report you will land automatically on the first tab called Partner </a:t>
            </a:r>
            <a:r>
              <a:rPr lang="en-US" sz="1600" b="1" dirty="0">
                <a:latin typeface="Open Sans" panose="020B0606030504020204" pitchFamily="34" charset="0"/>
                <a:ea typeface="Open Sans" panose="020B0606030504020204" pitchFamily="34" charset="0"/>
                <a:cs typeface="Open Sans" panose="020B0606030504020204" pitchFamily="34" charset="0"/>
              </a:rPr>
              <a:t>report identification.</a:t>
            </a:r>
            <a:r>
              <a:rPr lang="en-US" sz="1600" dirty="0">
                <a:latin typeface="Open Sans" panose="020B0606030504020204" pitchFamily="34" charset="0"/>
                <a:ea typeface="Open Sans" panose="020B0606030504020204" pitchFamily="34" charset="0"/>
                <a:cs typeface="Open Sans" panose="020B0606030504020204" pitchFamily="34" charset="0"/>
              </a:rPr>
              <a:t> </a:t>
            </a:r>
          </a:p>
          <a:p>
            <a:pPr marL="457200" lvl="2" indent="-457200" algn="just">
              <a:buFont typeface="Arial"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top table provides you some basic data retrieved from the last approved Application Form. What is interesting to mention is that, based on the country of the Partner's main address, the Local currency is also automatically added to the overview table. </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p:cNvSpPr txBox="1"/>
          <p:nvPr/>
        </p:nvSpPr>
        <p:spPr>
          <a:xfrm>
            <a:off x="487018" y="5514435"/>
            <a:ext cx="8229600" cy="769441"/>
          </a:xfrm>
          <a:prstGeom prst="rect">
            <a:avLst/>
          </a:prstGeom>
          <a:noFill/>
        </p:spPr>
        <p:txBody>
          <a:bodyPr wrap="square" rtlCol="0">
            <a:spAutoFit/>
          </a:bodyPr>
          <a:lstStyle/>
          <a:p>
            <a:pPr algn="ctr"/>
            <a:r>
              <a:rPr lang="en-US" sz="2200" b="1"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The user should save any information recorded in the </a:t>
            </a:r>
            <a:r>
              <a:rPr lang="en-US" sz="2200" b="1" dirty="0" err="1">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Jems</a:t>
            </a:r>
            <a:r>
              <a:rPr lang="en-US" sz="2200" b="1"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after each operation made by pressing the “SAVE”</a:t>
            </a:r>
          </a:p>
        </p:txBody>
      </p:sp>
      <p:pic>
        <p:nvPicPr>
          <p:cNvPr id="2050" name="Picture 2" descr="https://jems.scrollhelp.site/__attachments/2485125121/image-20230627-124051.png?inst-v=5863e723-f97f-4662-9c34-fc8be836ba9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496" y="1731550"/>
            <a:ext cx="4591764" cy="2887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6288" y="4988524"/>
            <a:ext cx="7991060" cy="400110"/>
          </a:xfrm>
          <a:prstGeom prst="rect">
            <a:avLst/>
          </a:prstGeom>
          <a:noFill/>
        </p:spPr>
        <p:txBody>
          <a:bodyPr wrap="square" rtlCol="0">
            <a:spAutoFit/>
          </a:bodyPr>
          <a:lstStyle/>
          <a:p>
            <a:pPr marL="0" lvl="2" algn="ctr"/>
            <a:r>
              <a:rPr lang="en-US" sz="2000" dirty="0">
                <a:latin typeface="Open Sans" panose="020B0606030504020204" pitchFamily="34" charset="0"/>
                <a:ea typeface="Open Sans" panose="020B0606030504020204" pitchFamily="34" charset="0"/>
                <a:cs typeface="Open Sans" panose="020B0606030504020204" pitchFamily="34" charset="0"/>
              </a:rPr>
              <a:t>You just continue filling in other fields on this section.</a:t>
            </a:r>
          </a:p>
        </p:txBody>
      </p:sp>
    </p:spTree>
    <p:extLst>
      <p:ext uri="{BB962C8B-B14F-4D97-AF65-F5344CB8AC3E}">
        <p14:creationId xmlns:p14="http://schemas.microsoft.com/office/powerpoint/2010/main" val="261678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354F62-3A0F-B5A7-7C2D-CD3254F54A26}"/>
              </a:ext>
            </a:extLst>
          </p:cNvPr>
          <p:cNvSpPr/>
          <p:nvPr/>
        </p:nvSpPr>
        <p:spPr>
          <a:xfrm>
            <a:off x="269969" y="941821"/>
            <a:ext cx="8685188" cy="723275"/>
          </a:xfrm>
          <a:prstGeom prst="rect">
            <a:avLst/>
          </a:prstGeom>
        </p:spPr>
        <p:txBody>
          <a:bodyPr wrap="square">
            <a:spAutoFit/>
          </a:bodyPr>
          <a:lstStyle/>
          <a:p>
            <a:pPr algn="ctr" eaLnBrk="0" fontAlgn="base" hangingPunct="0">
              <a:spcBef>
                <a:spcPct val="0"/>
              </a:spcBef>
              <a:spcAft>
                <a:spcPct val="0"/>
              </a:spcAft>
              <a:defRPr/>
            </a:pPr>
            <a:r>
              <a:rPr lang="en-US" sz="41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-Work plan progress</a:t>
            </a:r>
          </a:p>
        </p:txBody>
      </p:sp>
      <p:sp>
        <p:nvSpPr>
          <p:cNvPr id="3" name="Rectangle 2"/>
          <p:cNvSpPr/>
          <p:nvPr/>
        </p:nvSpPr>
        <p:spPr>
          <a:xfrm>
            <a:off x="685799" y="1665096"/>
            <a:ext cx="5138529" cy="923330"/>
          </a:xfrm>
          <a:prstGeom prst="rect">
            <a:avLst/>
          </a:prstGeom>
        </p:spPr>
        <p:txBody>
          <a:bodyPr wrap="square">
            <a:spAutoFit/>
          </a:bodyPr>
          <a:lstStyle/>
          <a:p>
            <a:r>
              <a:rPr lang="en-US" dirty="0">
                <a:solidFill>
                  <a:srgbClr val="000C34"/>
                </a:solidFill>
                <a:latin typeface="Open Sans" panose="020B0606030504020204" pitchFamily="34" charset="0"/>
                <a:ea typeface="Open Sans" panose="020B0606030504020204" pitchFamily="34" charset="0"/>
                <a:cs typeface="Open Sans" panose="020B0606030504020204" pitchFamily="34" charset="0"/>
              </a:rPr>
              <a:t>The second tab, work plan progress, takes the work plan related data from the last approved application form, organized per work package:</a:t>
            </a:r>
            <a:endParaRPr lang="ro-RO" dirty="0">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descr="https://jems.scrollhelp.site/__attachments/2484568157/image-20230626-104708.png?inst-v=5863e723-f97f-4662-9c34-fc8be836ba9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08"/>
          <a:stretch/>
        </p:blipFill>
        <p:spPr bwMode="auto">
          <a:xfrm>
            <a:off x="903652" y="2913091"/>
            <a:ext cx="4702824" cy="30289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p:cNvSpPr/>
          <p:nvPr/>
        </p:nvSpPr>
        <p:spPr>
          <a:xfrm>
            <a:off x="6014791" y="1665096"/>
            <a:ext cx="2940366" cy="4770537"/>
          </a:xfrm>
          <a:prstGeom prst="rect">
            <a:avLst/>
          </a:prstGeom>
        </p:spPr>
        <p:txBody>
          <a:bodyPr wrap="square">
            <a:spAutoFit/>
          </a:bodyPr>
          <a:lstStyle/>
          <a:p>
            <a:pPr algn="just"/>
            <a:r>
              <a:rPr lang="en-US" sz="1900" dirty="0">
                <a:solidFill>
                  <a:srgbClr val="000C34"/>
                </a:solidFill>
                <a:latin typeface="Open Sans" panose="020B0606030504020204" pitchFamily="34" charset="0"/>
                <a:ea typeface="Open Sans" panose="020B0606030504020204" pitchFamily="34" charset="0"/>
                <a:cs typeface="Open Sans" panose="020B0606030504020204" pitchFamily="34" charset="0"/>
              </a:rPr>
              <a:t>Partners describe the progress on certain work packages, objectives, Investments, activities, deliverables and outputs and indicate if they contributed. </a:t>
            </a:r>
            <a:r>
              <a:rPr lang="en-US" sz="19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(Later, at project report level the Lead partner shall fill in values achieved). </a:t>
            </a:r>
          </a:p>
          <a:p>
            <a:pPr algn="just"/>
            <a:r>
              <a:rPr lang="en-US" sz="1900" dirty="0">
                <a:solidFill>
                  <a:srgbClr val="000C34"/>
                </a:solidFill>
                <a:latin typeface="Open Sans" panose="020B0606030504020204" pitchFamily="34" charset="0"/>
                <a:ea typeface="Open Sans" panose="020B0606030504020204" pitchFamily="34" charset="0"/>
                <a:cs typeface="Open Sans" panose="020B0606030504020204" pitchFamily="34" charset="0"/>
              </a:rPr>
              <a:t>Partner users can also upload an attachment per item which will show up again in the partner report Annexes.</a:t>
            </a:r>
            <a:endParaRPr lang="ro-RO" sz="19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557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2CF04-962E-60AB-60A8-C66A99DB6A6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A354F62-3A0F-B5A7-7C2D-CD3254F54A26}"/>
              </a:ext>
            </a:extLst>
          </p:cNvPr>
          <p:cNvSpPr/>
          <p:nvPr/>
        </p:nvSpPr>
        <p:spPr>
          <a:xfrm>
            <a:off x="160637" y="962109"/>
            <a:ext cx="8482128" cy="646331"/>
          </a:xfrm>
          <a:prstGeom prst="rect">
            <a:avLst/>
          </a:prstGeom>
        </p:spPr>
        <p:txBody>
          <a:bodyPr wrap="square">
            <a:spAutoFit/>
          </a:bodyPr>
          <a:lstStyle/>
          <a:p>
            <a:pPr algn="ctr" eaLnBrk="0" fontAlgn="base" hangingPunct="0">
              <a:spcBef>
                <a:spcPct val="0"/>
              </a:spcBef>
              <a:spcAft>
                <a:spcPct val="0"/>
              </a:spcAft>
              <a:defRPr/>
            </a:pPr>
            <a:r>
              <a:rPr lang="en-US" sz="36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 Public Procurements</a:t>
            </a:r>
          </a:p>
        </p:txBody>
      </p:sp>
      <p:sp>
        <p:nvSpPr>
          <p:cNvPr id="4" name="TextBox 3">
            <a:extLst>
              <a:ext uri="{FF2B5EF4-FFF2-40B4-BE49-F238E27FC236}">
                <a16:creationId xmlns:a16="http://schemas.microsoft.com/office/drawing/2014/main" id="{D693FDEE-8316-A8A5-6195-31FB4BB814F3}"/>
              </a:ext>
            </a:extLst>
          </p:cNvPr>
          <p:cNvSpPr txBox="1"/>
          <p:nvPr/>
        </p:nvSpPr>
        <p:spPr>
          <a:xfrm>
            <a:off x="526660" y="1731550"/>
            <a:ext cx="8229600" cy="1200329"/>
          </a:xfrm>
          <a:prstGeom prst="rect">
            <a:avLst/>
          </a:prstGeom>
          <a:noFill/>
        </p:spPr>
        <p:txBody>
          <a:bodyPr wrap="square" rtlCol="0">
            <a:spAutoFit/>
          </a:bodyPr>
          <a:lstStyle/>
          <a:p>
            <a:pPr marL="457200" lvl="2" indent="-457200" algn="just">
              <a:buFont typeface="Arial"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section has a </a:t>
            </a:r>
            <a:r>
              <a:rPr lang="en-US" b="1" dirty="0">
                <a:latin typeface="Open Sans" panose="020B0606030504020204" pitchFamily="34" charset="0"/>
                <a:ea typeface="Open Sans" panose="020B0606030504020204" pitchFamily="34" charset="0"/>
                <a:cs typeface="Open Sans" panose="020B0606030504020204" pitchFamily="34" charset="0"/>
              </a:rPr>
              <a:t>“+ Add procurement” </a:t>
            </a:r>
            <a:r>
              <a:rPr lang="en-US" dirty="0">
                <a:latin typeface="Open Sans" panose="020B0606030504020204" pitchFamily="34" charset="0"/>
                <a:ea typeface="Open Sans" panose="020B0606030504020204" pitchFamily="34" charset="0"/>
                <a:cs typeface="Open Sans" panose="020B0606030504020204" pitchFamily="34" charset="0"/>
              </a:rPr>
              <a:t>button which opens the procurement for filling in details, and an overview list with details of the procurements already created.</a:t>
            </a:r>
          </a:p>
          <a:p>
            <a:pPr marL="457200" lvl="2" indent="-457200" algn="just">
              <a:buFont typeface="Arial"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section with procurement details has the following fields:</a:t>
            </a: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100" name="Picture 4" descr="https://jems.scrollhelp.site/__attachments/2484568191/image-20230626-104835.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09" y="2931879"/>
            <a:ext cx="3211902" cy="3062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1701" y="2931879"/>
            <a:ext cx="4303530" cy="3539430"/>
          </a:xfrm>
          <a:prstGeom prst="rect">
            <a:avLst/>
          </a:prstGeom>
        </p:spPr>
        <p:txBody>
          <a:bodyPr wrap="square">
            <a:spAutoFit/>
          </a:bodyPr>
          <a:lstStyle/>
          <a:p>
            <a:pPr algn="just"/>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Note that the Contract Name, VAT and Currency are mandatory. </a:t>
            </a:r>
          </a:p>
          <a:p>
            <a:pPr algn="just"/>
            <a:endParaRPr lang="en-US" sz="105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Contract Name shall be reused in the List of expenditure. It is therefore important that the partner provides a distinct name, so that the procurement can be easily identified in the List of Expenditure.</a:t>
            </a:r>
          </a:p>
          <a:p>
            <a:pPr algn="just"/>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All procurement detail from above can be edited only in the partner report where procurement was created, while report is in status Draft. After submission, fields are locked for editing.</a:t>
            </a:r>
          </a:p>
          <a:p>
            <a:pPr algn="just"/>
            <a:endParaRPr lang="en-US" sz="105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4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Procurements can be updated after by simply clicking the +Add procurement update button;</a:t>
            </a:r>
            <a:endParaRPr lang="ro-RO" sz="14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205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261" y="1689807"/>
            <a:ext cx="8438322" cy="2031325"/>
          </a:xfrm>
          <a:prstGeom prst="rect">
            <a:avLst/>
          </a:prstGeom>
        </p:spPr>
        <p:txBody>
          <a:bodyPr wrap="square">
            <a:spAutoFit/>
          </a:bodyPr>
          <a:lstStyle/>
          <a:p>
            <a:pPr algn="just"/>
            <a:r>
              <a:rPr lang="en-US" b="1" dirty="0">
                <a:latin typeface="Open Sans" panose="020B0606030504020204" pitchFamily="34" charset="0"/>
                <a:ea typeface="Open Sans" panose="020B0606030504020204" pitchFamily="34" charset="0"/>
                <a:cs typeface="Open Sans" panose="020B0606030504020204" pitchFamily="34" charset="0"/>
              </a:rPr>
              <a:t>Beneficial owners and subcontractors</a:t>
            </a:r>
          </a:p>
          <a:p>
            <a:pPr algn="just"/>
            <a:r>
              <a:rPr lang="en-US" dirty="0">
                <a:latin typeface="Open Sans" panose="020B0606030504020204" pitchFamily="34" charset="0"/>
                <a:ea typeface="Open Sans" panose="020B0606030504020204" pitchFamily="34" charset="0"/>
                <a:cs typeface="Open Sans" panose="020B0606030504020204" pitchFamily="34" charset="0"/>
              </a:rPr>
              <a:t>In the EC Regulation it is requested that beneficial owners and subcontracts are listed in the procurements section. Therefore, </a:t>
            </a:r>
            <a:r>
              <a:rPr lang="en-US" dirty="0" err="1">
                <a:latin typeface="Open Sans" panose="020B0606030504020204" pitchFamily="34" charset="0"/>
                <a:ea typeface="Open Sans" panose="020B0606030504020204" pitchFamily="34" charset="0"/>
                <a:cs typeface="Open Sans" panose="020B0606030504020204" pitchFamily="34" charset="0"/>
              </a:rPr>
              <a:t>Jems</a:t>
            </a:r>
            <a:r>
              <a:rPr lang="en-US" dirty="0">
                <a:latin typeface="Open Sans" panose="020B0606030504020204" pitchFamily="34" charset="0"/>
                <a:ea typeface="Open Sans" panose="020B0606030504020204" pitchFamily="34" charset="0"/>
                <a:cs typeface="Open Sans" panose="020B0606030504020204" pitchFamily="34" charset="0"/>
              </a:rPr>
              <a:t> provides the possibility to add these data to the partner report. </a:t>
            </a:r>
          </a:p>
          <a:p>
            <a:pPr algn="just"/>
            <a:r>
              <a:rPr lang="en-US" dirty="0">
                <a:latin typeface="Open Sans" panose="020B0606030504020204" pitchFamily="34" charset="0"/>
                <a:ea typeface="Open Sans" panose="020B0606030504020204" pitchFamily="34" charset="0"/>
                <a:cs typeface="Open Sans" panose="020B0606030504020204" pitchFamily="34" charset="0"/>
              </a:rPr>
              <a:t>Beneficial owner(s) and subcontractors can be added in any draft partner report after procurement was created, but items added in previously submitted partner reports are locked for editing/deletion.</a:t>
            </a:r>
            <a:endParaRPr lang="en-US" b="0" i="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146" name="Picture 2" descr="https://jems.scrollhelp.site/__attachments/2484568191/image-20230427-092453.png?inst-v=5863e723-f97f-4662-9c34-fc8be836ba9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1107" y="3593911"/>
            <a:ext cx="5710629" cy="28080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A354F62-3A0F-B5A7-7C2D-CD3254F54A26}"/>
              </a:ext>
            </a:extLst>
          </p:cNvPr>
          <p:cNvSpPr/>
          <p:nvPr/>
        </p:nvSpPr>
        <p:spPr>
          <a:xfrm>
            <a:off x="160637" y="962109"/>
            <a:ext cx="8482128" cy="646331"/>
          </a:xfrm>
          <a:prstGeom prst="rect">
            <a:avLst/>
          </a:prstGeom>
        </p:spPr>
        <p:txBody>
          <a:bodyPr wrap="square">
            <a:spAutoFit/>
          </a:bodyPr>
          <a:lstStyle/>
          <a:p>
            <a:pPr algn="ctr" eaLnBrk="0" fontAlgn="base" hangingPunct="0">
              <a:spcBef>
                <a:spcPct val="0"/>
              </a:spcBef>
              <a:spcAft>
                <a:spcPct val="0"/>
              </a:spcAft>
              <a:defRPr/>
            </a:pPr>
            <a:r>
              <a:rPr lang="en-US" sz="36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Partner report – Public Procurements</a:t>
            </a:r>
          </a:p>
        </p:txBody>
      </p:sp>
    </p:spTree>
    <p:extLst>
      <p:ext uri="{BB962C8B-B14F-4D97-AF65-F5344CB8AC3E}">
        <p14:creationId xmlns:p14="http://schemas.microsoft.com/office/powerpoint/2010/main" val="25319454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6034</TotalTime>
  <Words>2226</Words>
  <Application>Microsoft Office PowerPoint</Application>
  <PresentationFormat>On-screen Show (4:3)</PresentationFormat>
  <Paragraphs>134</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Stanoievici</dc:creator>
  <cp:lastModifiedBy>Marius, Popescu</cp:lastModifiedBy>
  <cp:revision>417</cp:revision>
  <cp:lastPrinted>2017-02-16T07:17:18Z</cp:lastPrinted>
  <dcterms:created xsi:type="dcterms:W3CDTF">2015-07-28T08:26:29Z</dcterms:created>
  <dcterms:modified xsi:type="dcterms:W3CDTF">2025-02-03T07:38:02Z</dcterms:modified>
</cp:coreProperties>
</file>