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77" r:id="rId2"/>
    <p:sldId id="278" r:id="rId3"/>
    <p:sldId id="258" r:id="rId4"/>
    <p:sldId id="281" r:id="rId5"/>
    <p:sldId id="279" r:id="rId6"/>
    <p:sldId id="280" r:id="rId7"/>
    <p:sldId id="282" r:id="rId8"/>
    <p:sldId id="284" r:id="rId9"/>
    <p:sldId id="285" r:id="rId10"/>
    <p:sldId id="286" r:id="rId11"/>
    <p:sldId id="287" r:id="rId12"/>
    <p:sldId id="288" r:id="rId13"/>
    <p:sldId id="289" r:id="rId14"/>
    <p:sldId id="290" r:id="rId15"/>
    <p:sldId id="291" r:id="rId16"/>
    <p:sldId id="292" r:id="rId17"/>
    <p:sldId id="294" r:id="rId18"/>
    <p:sldId id="293" r:id="rId19"/>
    <p:sldId id="296" r:id="rId20"/>
    <p:sldId id="297" r:id="rId21"/>
    <p:sldId id="298" r:id="rId22"/>
    <p:sldId id="299" r:id="rId23"/>
    <p:sldId id="300" r:id="rId24"/>
    <p:sldId id="301" r:id="rId25"/>
    <p:sldId id="302" r:id="rId26"/>
    <p:sldId id="303" r:id="rId27"/>
    <p:sldId id="295" r:id="rId28"/>
    <p:sldId id="259" r:id="rId29"/>
    <p:sldId id="304" r:id="rId30"/>
  </p:sldIdLst>
  <p:sldSz cx="12192000" cy="6858000"/>
  <p:notesSz cx="6858000" cy="9144000"/>
  <p:defaultText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81" autoAdjust="0"/>
    <p:restoredTop sz="94660"/>
  </p:normalViewPr>
  <p:slideViewPr>
    <p:cSldViewPr snapToGrid="0">
      <p:cViewPr varScale="1">
        <p:scale>
          <a:sx n="116" d="100"/>
          <a:sy n="116" d="100"/>
        </p:scale>
        <p:origin x="108" y="1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o-RO"/>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9BDF31-5090-43C4-AAE4-DFAFA5777BD2}" type="datetimeFigureOut">
              <a:rPr lang="ro-RO" smtClean="0"/>
              <a:t>03.02.2025</a:t>
            </a:fld>
            <a:endParaRPr lang="ro-RO"/>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o-RO"/>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o-RO"/>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0576DB-2E52-4A82-B4F9-23E8D7A1D6A9}" type="slidenum">
              <a:rPr lang="ro-RO" smtClean="0"/>
              <a:t>‹#›</a:t>
            </a:fld>
            <a:endParaRPr lang="ro-RO"/>
          </a:p>
        </p:txBody>
      </p:sp>
    </p:spTree>
    <p:extLst>
      <p:ext uri="{BB962C8B-B14F-4D97-AF65-F5344CB8AC3E}">
        <p14:creationId xmlns:p14="http://schemas.microsoft.com/office/powerpoint/2010/main" val="41886957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6" name="Date Placeholder 5"/>
          <p:cNvSpPr>
            <a:spLocks noGrp="1"/>
          </p:cNvSpPr>
          <p:nvPr>
            <p:ph type="dt" idx="10"/>
          </p:nvPr>
        </p:nvSpPr>
        <p:spPr/>
        <p:txBody>
          <a:bodyPr/>
          <a:lstStyle/>
          <a:p>
            <a:fld id="{9112E088-0246-4483-8CC8-5405C54CBE06}" type="datetime1">
              <a:rPr lang="ro-RO" smtClean="0"/>
              <a:t>03.02.2025</a:t>
            </a:fld>
            <a:endParaRPr lang="en-GB"/>
          </a:p>
        </p:txBody>
      </p:sp>
    </p:spTree>
    <p:extLst>
      <p:ext uri="{BB962C8B-B14F-4D97-AF65-F5344CB8AC3E}">
        <p14:creationId xmlns:p14="http://schemas.microsoft.com/office/powerpoint/2010/main" val="17405028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ro-RO"/>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ro-RO"/>
          </a:p>
        </p:txBody>
      </p:sp>
      <p:sp>
        <p:nvSpPr>
          <p:cNvPr id="4" name="Date Placeholder 3"/>
          <p:cNvSpPr>
            <a:spLocks noGrp="1"/>
          </p:cNvSpPr>
          <p:nvPr>
            <p:ph type="dt" sz="half" idx="10"/>
          </p:nvPr>
        </p:nvSpPr>
        <p:spPr/>
        <p:txBody>
          <a:bodyPr/>
          <a:lstStyle/>
          <a:p>
            <a:fld id="{44E7C815-E1D7-4982-8783-A0C6B8AA3F1F}" type="datetimeFigureOut">
              <a:rPr lang="ro-RO" smtClean="0"/>
              <a:t>03.02.2025</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A003E04B-7731-4A1D-8D5A-5A0397976248}" type="slidenum">
              <a:rPr lang="ro-RO" smtClean="0"/>
              <a:t>‹#›</a:t>
            </a:fld>
            <a:endParaRPr lang="ro-RO"/>
          </a:p>
        </p:txBody>
      </p:sp>
    </p:spTree>
    <p:extLst>
      <p:ext uri="{BB962C8B-B14F-4D97-AF65-F5344CB8AC3E}">
        <p14:creationId xmlns:p14="http://schemas.microsoft.com/office/powerpoint/2010/main" val="12304066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o-RO"/>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Date Placeholder 3"/>
          <p:cNvSpPr>
            <a:spLocks noGrp="1"/>
          </p:cNvSpPr>
          <p:nvPr>
            <p:ph type="dt" sz="half" idx="10"/>
          </p:nvPr>
        </p:nvSpPr>
        <p:spPr/>
        <p:txBody>
          <a:bodyPr/>
          <a:lstStyle/>
          <a:p>
            <a:fld id="{44E7C815-E1D7-4982-8783-A0C6B8AA3F1F}" type="datetimeFigureOut">
              <a:rPr lang="ro-RO" smtClean="0"/>
              <a:t>03.02.2025</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A003E04B-7731-4A1D-8D5A-5A0397976248}" type="slidenum">
              <a:rPr lang="ro-RO" smtClean="0"/>
              <a:t>‹#›</a:t>
            </a:fld>
            <a:endParaRPr lang="ro-RO"/>
          </a:p>
        </p:txBody>
      </p:sp>
    </p:spTree>
    <p:extLst>
      <p:ext uri="{BB962C8B-B14F-4D97-AF65-F5344CB8AC3E}">
        <p14:creationId xmlns:p14="http://schemas.microsoft.com/office/powerpoint/2010/main" val="26460528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ro-RO"/>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Date Placeholder 3"/>
          <p:cNvSpPr>
            <a:spLocks noGrp="1"/>
          </p:cNvSpPr>
          <p:nvPr>
            <p:ph type="dt" sz="half" idx="10"/>
          </p:nvPr>
        </p:nvSpPr>
        <p:spPr/>
        <p:txBody>
          <a:bodyPr/>
          <a:lstStyle/>
          <a:p>
            <a:fld id="{44E7C815-E1D7-4982-8783-A0C6B8AA3F1F}" type="datetimeFigureOut">
              <a:rPr lang="ro-RO" smtClean="0"/>
              <a:t>03.02.2025</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A003E04B-7731-4A1D-8D5A-5A0397976248}" type="slidenum">
              <a:rPr lang="ro-RO" smtClean="0"/>
              <a:t>‹#›</a:t>
            </a:fld>
            <a:endParaRPr lang="ro-RO"/>
          </a:p>
        </p:txBody>
      </p:sp>
    </p:spTree>
    <p:extLst>
      <p:ext uri="{BB962C8B-B14F-4D97-AF65-F5344CB8AC3E}">
        <p14:creationId xmlns:p14="http://schemas.microsoft.com/office/powerpoint/2010/main" val="36885192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o-RO"/>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Date Placeholder 3"/>
          <p:cNvSpPr>
            <a:spLocks noGrp="1"/>
          </p:cNvSpPr>
          <p:nvPr>
            <p:ph type="dt" sz="half" idx="10"/>
          </p:nvPr>
        </p:nvSpPr>
        <p:spPr/>
        <p:txBody>
          <a:bodyPr/>
          <a:lstStyle/>
          <a:p>
            <a:fld id="{44E7C815-E1D7-4982-8783-A0C6B8AA3F1F}" type="datetimeFigureOut">
              <a:rPr lang="ro-RO" smtClean="0"/>
              <a:t>03.02.2025</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A003E04B-7731-4A1D-8D5A-5A0397976248}" type="slidenum">
              <a:rPr lang="ro-RO" smtClean="0"/>
              <a:t>‹#›</a:t>
            </a:fld>
            <a:endParaRPr lang="ro-RO"/>
          </a:p>
        </p:txBody>
      </p:sp>
    </p:spTree>
    <p:extLst>
      <p:ext uri="{BB962C8B-B14F-4D97-AF65-F5344CB8AC3E}">
        <p14:creationId xmlns:p14="http://schemas.microsoft.com/office/powerpoint/2010/main" val="24652764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ro-RO"/>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4E7C815-E1D7-4982-8783-A0C6B8AA3F1F}" type="datetimeFigureOut">
              <a:rPr lang="ro-RO" smtClean="0"/>
              <a:t>03.02.2025</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A003E04B-7731-4A1D-8D5A-5A0397976248}" type="slidenum">
              <a:rPr lang="ro-RO" smtClean="0"/>
              <a:t>‹#›</a:t>
            </a:fld>
            <a:endParaRPr lang="ro-RO"/>
          </a:p>
        </p:txBody>
      </p:sp>
    </p:spTree>
    <p:extLst>
      <p:ext uri="{BB962C8B-B14F-4D97-AF65-F5344CB8AC3E}">
        <p14:creationId xmlns:p14="http://schemas.microsoft.com/office/powerpoint/2010/main" val="27875036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o-RO"/>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5" name="Date Placeholder 4"/>
          <p:cNvSpPr>
            <a:spLocks noGrp="1"/>
          </p:cNvSpPr>
          <p:nvPr>
            <p:ph type="dt" sz="half" idx="10"/>
          </p:nvPr>
        </p:nvSpPr>
        <p:spPr/>
        <p:txBody>
          <a:bodyPr/>
          <a:lstStyle/>
          <a:p>
            <a:fld id="{44E7C815-E1D7-4982-8783-A0C6B8AA3F1F}" type="datetimeFigureOut">
              <a:rPr lang="ro-RO" smtClean="0"/>
              <a:t>03.02.2025</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A003E04B-7731-4A1D-8D5A-5A0397976248}" type="slidenum">
              <a:rPr lang="ro-RO" smtClean="0"/>
              <a:t>‹#›</a:t>
            </a:fld>
            <a:endParaRPr lang="ro-RO"/>
          </a:p>
        </p:txBody>
      </p:sp>
    </p:spTree>
    <p:extLst>
      <p:ext uri="{BB962C8B-B14F-4D97-AF65-F5344CB8AC3E}">
        <p14:creationId xmlns:p14="http://schemas.microsoft.com/office/powerpoint/2010/main" val="17463004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ro-RO"/>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7" name="Date Placeholder 6"/>
          <p:cNvSpPr>
            <a:spLocks noGrp="1"/>
          </p:cNvSpPr>
          <p:nvPr>
            <p:ph type="dt" sz="half" idx="10"/>
          </p:nvPr>
        </p:nvSpPr>
        <p:spPr/>
        <p:txBody>
          <a:bodyPr/>
          <a:lstStyle/>
          <a:p>
            <a:fld id="{44E7C815-E1D7-4982-8783-A0C6B8AA3F1F}" type="datetimeFigureOut">
              <a:rPr lang="ro-RO" smtClean="0"/>
              <a:t>03.02.2025</a:t>
            </a:fld>
            <a:endParaRPr lang="ro-RO"/>
          </a:p>
        </p:txBody>
      </p:sp>
      <p:sp>
        <p:nvSpPr>
          <p:cNvPr id="8" name="Footer Placeholder 7"/>
          <p:cNvSpPr>
            <a:spLocks noGrp="1"/>
          </p:cNvSpPr>
          <p:nvPr>
            <p:ph type="ftr" sz="quarter" idx="11"/>
          </p:nvPr>
        </p:nvSpPr>
        <p:spPr/>
        <p:txBody>
          <a:bodyPr/>
          <a:lstStyle/>
          <a:p>
            <a:endParaRPr lang="ro-RO"/>
          </a:p>
        </p:txBody>
      </p:sp>
      <p:sp>
        <p:nvSpPr>
          <p:cNvPr id="9" name="Slide Number Placeholder 8"/>
          <p:cNvSpPr>
            <a:spLocks noGrp="1"/>
          </p:cNvSpPr>
          <p:nvPr>
            <p:ph type="sldNum" sz="quarter" idx="12"/>
          </p:nvPr>
        </p:nvSpPr>
        <p:spPr/>
        <p:txBody>
          <a:bodyPr/>
          <a:lstStyle/>
          <a:p>
            <a:fld id="{A003E04B-7731-4A1D-8D5A-5A0397976248}" type="slidenum">
              <a:rPr lang="ro-RO" smtClean="0"/>
              <a:t>‹#›</a:t>
            </a:fld>
            <a:endParaRPr lang="ro-RO"/>
          </a:p>
        </p:txBody>
      </p:sp>
    </p:spTree>
    <p:extLst>
      <p:ext uri="{BB962C8B-B14F-4D97-AF65-F5344CB8AC3E}">
        <p14:creationId xmlns:p14="http://schemas.microsoft.com/office/powerpoint/2010/main" val="6464875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o-RO"/>
          </a:p>
        </p:txBody>
      </p:sp>
      <p:sp>
        <p:nvSpPr>
          <p:cNvPr id="3" name="Date Placeholder 2"/>
          <p:cNvSpPr>
            <a:spLocks noGrp="1"/>
          </p:cNvSpPr>
          <p:nvPr>
            <p:ph type="dt" sz="half" idx="10"/>
          </p:nvPr>
        </p:nvSpPr>
        <p:spPr/>
        <p:txBody>
          <a:bodyPr/>
          <a:lstStyle/>
          <a:p>
            <a:fld id="{44E7C815-E1D7-4982-8783-A0C6B8AA3F1F}" type="datetimeFigureOut">
              <a:rPr lang="ro-RO" smtClean="0"/>
              <a:t>03.02.2025</a:t>
            </a:fld>
            <a:endParaRPr lang="ro-RO"/>
          </a:p>
        </p:txBody>
      </p:sp>
      <p:sp>
        <p:nvSpPr>
          <p:cNvPr id="4" name="Footer Placeholder 3"/>
          <p:cNvSpPr>
            <a:spLocks noGrp="1"/>
          </p:cNvSpPr>
          <p:nvPr>
            <p:ph type="ftr" sz="quarter" idx="11"/>
          </p:nvPr>
        </p:nvSpPr>
        <p:spPr/>
        <p:txBody>
          <a:bodyPr/>
          <a:lstStyle/>
          <a:p>
            <a:endParaRPr lang="ro-RO"/>
          </a:p>
        </p:txBody>
      </p:sp>
      <p:sp>
        <p:nvSpPr>
          <p:cNvPr id="5" name="Slide Number Placeholder 4"/>
          <p:cNvSpPr>
            <a:spLocks noGrp="1"/>
          </p:cNvSpPr>
          <p:nvPr>
            <p:ph type="sldNum" sz="quarter" idx="12"/>
          </p:nvPr>
        </p:nvSpPr>
        <p:spPr/>
        <p:txBody>
          <a:bodyPr/>
          <a:lstStyle/>
          <a:p>
            <a:fld id="{A003E04B-7731-4A1D-8D5A-5A0397976248}" type="slidenum">
              <a:rPr lang="ro-RO" smtClean="0"/>
              <a:t>‹#›</a:t>
            </a:fld>
            <a:endParaRPr lang="ro-RO"/>
          </a:p>
        </p:txBody>
      </p:sp>
    </p:spTree>
    <p:extLst>
      <p:ext uri="{BB962C8B-B14F-4D97-AF65-F5344CB8AC3E}">
        <p14:creationId xmlns:p14="http://schemas.microsoft.com/office/powerpoint/2010/main" val="40213072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E7C815-E1D7-4982-8783-A0C6B8AA3F1F}" type="datetimeFigureOut">
              <a:rPr lang="ro-RO" smtClean="0"/>
              <a:t>03.02.2025</a:t>
            </a:fld>
            <a:endParaRPr lang="ro-RO"/>
          </a:p>
        </p:txBody>
      </p:sp>
      <p:sp>
        <p:nvSpPr>
          <p:cNvPr id="3" name="Footer Placeholder 2"/>
          <p:cNvSpPr>
            <a:spLocks noGrp="1"/>
          </p:cNvSpPr>
          <p:nvPr>
            <p:ph type="ftr" sz="quarter" idx="11"/>
          </p:nvPr>
        </p:nvSpPr>
        <p:spPr/>
        <p:txBody>
          <a:bodyPr/>
          <a:lstStyle/>
          <a:p>
            <a:endParaRPr lang="ro-RO"/>
          </a:p>
        </p:txBody>
      </p:sp>
      <p:sp>
        <p:nvSpPr>
          <p:cNvPr id="4" name="Slide Number Placeholder 3"/>
          <p:cNvSpPr>
            <a:spLocks noGrp="1"/>
          </p:cNvSpPr>
          <p:nvPr>
            <p:ph type="sldNum" sz="quarter" idx="12"/>
          </p:nvPr>
        </p:nvSpPr>
        <p:spPr/>
        <p:txBody>
          <a:bodyPr/>
          <a:lstStyle/>
          <a:p>
            <a:fld id="{A003E04B-7731-4A1D-8D5A-5A0397976248}" type="slidenum">
              <a:rPr lang="ro-RO" smtClean="0"/>
              <a:t>‹#›</a:t>
            </a:fld>
            <a:endParaRPr lang="ro-RO"/>
          </a:p>
        </p:txBody>
      </p:sp>
    </p:spTree>
    <p:extLst>
      <p:ext uri="{BB962C8B-B14F-4D97-AF65-F5344CB8AC3E}">
        <p14:creationId xmlns:p14="http://schemas.microsoft.com/office/powerpoint/2010/main" val="21786108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ro-RO"/>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4E7C815-E1D7-4982-8783-A0C6B8AA3F1F}" type="datetimeFigureOut">
              <a:rPr lang="ro-RO" smtClean="0"/>
              <a:t>03.02.2025</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A003E04B-7731-4A1D-8D5A-5A0397976248}" type="slidenum">
              <a:rPr lang="ro-RO" smtClean="0"/>
              <a:t>‹#›</a:t>
            </a:fld>
            <a:endParaRPr lang="ro-RO"/>
          </a:p>
        </p:txBody>
      </p:sp>
    </p:spTree>
    <p:extLst>
      <p:ext uri="{BB962C8B-B14F-4D97-AF65-F5344CB8AC3E}">
        <p14:creationId xmlns:p14="http://schemas.microsoft.com/office/powerpoint/2010/main" val="32506004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ro-RO"/>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o-RO"/>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4E7C815-E1D7-4982-8783-A0C6B8AA3F1F}" type="datetimeFigureOut">
              <a:rPr lang="ro-RO" smtClean="0"/>
              <a:t>03.02.2025</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A003E04B-7731-4A1D-8D5A-5A0397976248}" type="slidenum">
              <a:rPr lang="ro-RO" smtClean="0"/>
              <a:t>‹#›</a:t>
            </a:fld>
            <a:endParaRPr lang="ro-RO"/>
          </a:p>
        </p:txBody>
      </p:sp>
    </p:spTree>
    <p:extLst>
      <p:ext uri="{BB962C8B-B14F-4D97-AF65-F5344CB8AC3E}">
        <p14:creationId xmlns:p14="http://schemas.microsoft.com/office/powerpoint/2010/main" val="10100786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ro-RO"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E7C815-E1D7-4982-8783-A0C6B8AA3F1F}" type="datetimeFigureOut">
              <a:rPr lang="ro-RO" smtClean="0"/>
              <a:t>03.02.2025</a:t>
            </a:fld>
            <a:endParaRPr lang="ro-RO"/>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o-RO"/>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03E04B-7731-4A1D-8D5A-5A0397976248}" type="slidenum">
              <a:rPr lang="ro-RO" smtClean="0"/>
              <a:t>‹#›</a:t>
            </a:fld>
            <a:endParaRPr lang="ro-RO"/>
          </a:p>
        </p:txBody>
      </p:sp>
      <p:pic>
        <p:nvPicPr>
          <p:cNvPr id="7" name="Picture 6">
            <a:extLst>
              <a:ext uri="{FF2B5EF4-FFF2-40B4-BE49-F238E27FC236}">
                <a16:creationId xmlns:a16="http://schemas.microsoft.com/office/drawing/2014/main" id="{4F312159-A366-588C-36BE-F1C6DC0CD36B}"/>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74655" y="150626"/>
            <a:ext cx="2854295" cy="857791"/>
          </a:xfrm>
          <a:prstGeom prst="rect">
            <a:avLst/>
          </a:prstGeom>
        </p:spPr>
      </p:pic>
      <p:sp>
        <p:nvSpPr>
          <p:cNvPr id="8" name="Rectangle 8">
            <a:extLst>
              <a:ext uri="{FF2B5EF4-FFF2-40B4-BE49-F238E27FC236}">
                <a16:creationId xmlns:a16="http://schemas.microsoft.com/office/drawing/2014/main" id="{8EAF8474-7BD7-B958-09B2-9A42099DE2F1}"/>
              </a:ext>
            </a:extLst>
          </p:cNvPr>
          <p:cNvSpPr/>
          <p:nvPr userDrawn="1"/>
        </p:nvSpPr>
        <p:spPr>
          <a:xfrm>
            <a:off x="0" y="6507480"/>
            <a:ext cx="12192000" cy="35052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600" b="1" dirty="0">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Training Sessions</a:t>
            </a:r>
            <a:r>
              <a:rPr lang="ro-RO" sz="1600" b="1" dirty="0">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 </a:t>
            </a:r>
            <a:r>
              <a:rPr lang="en-GB" sz="1600" b="1" dirty="0">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February 2025</a:t>
            </a:r>
            <a:endParaRPr lang="ro-RO" sz="1600" b="1" dirty="0">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4697102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hyperlink" Target="mailto:ipacbc@brct-timisoara.ro"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hyperlink" Target="http://www.romania-serbia.net/"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7">
            <a:extLst>
              <a:ext uri="{FF2B5EF4-FFF2-40B4-BE49-F238E27FC236}">
                <a16:creationId xmlns:a16="http://schemas.microsoft.com/office/drawing/2014/main" id="{9A534299-35E4-DB4E-0A06-71777A84C2D2}"/>
              </a:ext>
            </a:extLst>
          </p:cNvPr>
          <p:cNvSpPr txBox="1">
            <a:spLocks/>
          </p:cNvSpPr>
          <p:nvPr/>
        </p:nvSpPr>
        <p:spPr>
          <a:xfrm>
            <a:off x="0" y="1955605"/>
            <a:ext cx="12192000" cy="1152129"/>
          </a:xfrm>
          <a:prstGeom prst="rect">
            <a:avLst/>
          </a:prstGeom>
          <a:gradFill flip="none" rotWithShape="1">
            <a:gsLst>
              <a:gs pos="90000">
                <a:srgbClr val="034B77"/>
              </a:gs>
              <a:gs pos="40000">
                <a:srgbClr val="3471B8"/>
              </a:gs>
            </a:gsLst>
            <a:lin ang="2400000" scaled="0"/>
            <a:tileRect/>
          </a:gradFill>
          <a:ln>
            <a:noFill/>
          </a:ln>
        </p:spPr>
        <p:txBody>
          <a:bodyPr vert="horz" lIns="91440" tIns="45720" rIns="91440" bIns="45720" rtlCol="0" anchor="ctr">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nSpc>
                <a:spcPct val="110000"/>
              </a:lnSpc>
            </a:pPr>
            <a:r>
              <a:rPr lang="it-IT" sz="2400" b="1" dirty="0">
                <a:solidFill>
                  <a:srgbClr val="FFFFFF"/>
                </a:solidFill>
              </a:rPr>
              <a:t>Interreg IPA </a:t>
            </a:r>
            <a:endParaRPr lang="ro-RO" sz="2400" b="1" dirty="0">
              <a:solidFill>
                <a:srgbClr val="FFFFFF"/>
              </a:solidFill>
            </a:endParaRPr>
          </a:p>
          <a:p>
            <a:pPr>
              <a:lnSpc>
                <a:spcPct val="110000"/>
              </a:lnSpc>
            </a:pPr>
            <a:r>
              <a:rPr lang="it-IT" sz="2400" b="1" dirty="0">
                <a:solidFill>
                  <a:srgbClr val="FFFFFF"/>
                </a:solidFill>
              </a:rPr>
              <a:t>Romania</a:t>
            </a:r>
            <a:r>
              <a:rPr lang="ro-RO" sz="2400" b="1" dirty="0">
                <a:solidFill>
                  <a:srgbClr val="FFFFFF"/>
                </a:solidFill>
              </a:rPr>
              <a:t>-</a:t>
            </a:r>
            <a:r>
              <a:rPr lang="it-IT" sz="2400" b="1" dirty="0">
                <a:solidFill>
                  <a:srgbClr val="FFFFFF"/>
                </a:solidFill>
              </a:rPr>
              <a:t>Serbia</a:t>
            </a:r>
            <a:r>
              <a:rPr lang="ro-RO" sz="2400" b="1" dirty="0">
                <a:solidFill>
                  <a:srgbClr val="FFFFFF"/>
                </a:solidFill>
              </a:rPr>
              <a:t> Programme</a:t>
            </a:r>
          </a:p>
        </p:txBody>
      </p:sp>
      <p:sp>
        <p:nvSpPr>
          <p:cNvPr id="3" name="TextBox 2">
            <a:extLst>
              <a:ext uri="{FF2B5EF4-FFF2-40B4-BE49-F238E27FC236}">
                <a16:creationId xmlns:a16="http://schemas.microsoft.com/office/drawing/2014/main" id="{43B2CA48-A790-AAF1-0EB5-A7389D7A8618}"/>
              </a:ext>
            </a:extLst>
          </p:cNvPr>
          <p:cNvSpPr txBox="1"/>
          <p:nvPr/>
        </p:nvSpPr>
        <p:spPr>
          <a:xfrm>
            <a:off x="0" y="3107734"/>
            <a:ext cx="12192000" cy="410882"/>
          </a:xfrm>
          <a:prstGeom prst="rect">
            <a:avLst/>
          </a:prstGeom>
          <a:solidFill>
            <a:srgbClr val="9ACA3C"/>
          </a:solidFill>
        </p:spPr>
        <p:txBody>
          <a:bodyPr wrap="square">
            <a:spAutoFit/>
          </a:bodyPr>
          <a:lstStyle/>
          <a:p>
            <a:pPr algn="ctr">
              <a:lnSpc>
                <a:spcPct val="115000"/>
              </a:lnSpc>
              <a:spcAft>
                <a:spcPts val="1000"/>
              </a:spcAft>
            </a:pPr>
            <a:r>
              <a:rPr lang="en-US" sz="1800" b="1" dirty="0">
                <a:effectLst/>
                <a:latin typeface="Open Sans" panose="020B0606030504020204" pitchFamily="34" charset="0"/>
                <a:ea typeface="Open Sans" panose="020B0606030504020204" pitchFamily="34" charset="0"/>
                <a:cs typeface="Open Sans" panose="020B0606030504020204" pitchFamily="34" charset="0"/>
              </a:rPr>
              <a:t>Reporting in </a:t>
            </a:r>
            <a:r>
              <a:rPr lang="en-US" sz="1800" b="1" dirty="0" err="1">
                <a:effectLst/>
                <a:latin typeface="Open Sans" panose="020B0606030504020204" pitchFamily="34" charset="0"/>
                <a:ea typeface="Open Sans" panose="020B0606030504020204" pitchFamily="34" charset="0"/>
                <a:cs typeface="Open Sans" panose="020B0606030504020204" pitchFamily="34" charset="0"/>
              </a:rPr>
              <a:t>Jems</a:t>
            </a:r>
            <a:endParaRPr lang="en-GB" sz="1600" b="1" dirty="0">
              <a:effectLst/>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244853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799" y="1775936"/>
            <a:ext cx="11658600" cy="1477328"/>
          </a:xfrm>
          <a:prstGeom prst="rect">
            <a:avLst/>
          </a:prstGeom>
        </p:spPr>
        <p:txBody>
          <a:bodyPr wrap="square">
            <a:spAutoFit/>
          </a:bodyPr>
          <a:lstStyle/>
          <a:p>
            <a:pPr algn="just"/>
            <a:r>
              <a:rPr lang="en-US" b="1" i="0" dirty="0">
                <a:solidFill>
                  <a:srgbClr val="000C34"/>
                </a:solidFill>
                <a:effectLst/>
                <a:latin typeface="Open Sans" panose="020B0606030504020204" pitchFamily="34" charset="0"/>
                <a:ea typeface="Open Sans" panose="020B0606030504020204" pitchFamily="34" charset="0"/>
                <a:cs typeface="Open Sans" panose="020B0606030504020204" pitchFamily="34" charset="0"/>
              </a:rPr>
              <a:t>For each Investment, Activity, Deliverable and Output there is a separate section with text fields to describe the progress in the reporting period. Similar as for objectives, for each activity there is a field to define the Status.</a:t>
            </a:r>
          </a:p>
          <a:p>
            <a:pPr algn="just"/>
            <a:endParaRPr lang="en-US" b="0" i="0" dirty="0">
              <a:solidFill>
                <a:srgbClr val="000C34"/>
              </a:solidFill>
              <a:effectLst/>
              <a:latin typeface="Open Sans" panose="020B0606030504020204" pitchFamily="34" charset="0"/>
              <a:ea typeface="Open Sans" panose="020B0606030504020204" pitchFamily="34" charset="0"/>
              <a:cs typeface="Open Sans" panose="020B0606030504020204" pitchFamily="34" charset="0"/>
            </a:endParaRPr>
          </a:p>
          <a:p>
            <a:pPr algn="just"/>
            <a:endParaRPr lang="en-US" b="0" i="0" dirty="0">
              <a:solidFill>
                <a:srgbClr val="000C34"/>
              </a:solidFill>
              <a:effectLst/>
              <a:latin typeface="Open Sans" panose="020B0606030504020204" pitchFamily="34" charset="0"/>
              <a:ea typeface="Open Sans" panose="020B0606030504020204" pitchFamily="34" charset="0"/>
              <a:cs typeface="Open Sans" panose="020B0606030504020204" pitchFamily="34" charset="0"/>
            </a:endParaRPr>
          </a:p>
        </p:txBody>
      </p:sp>
      <p:sp>
        <p:nvSpPr>
          <p:cNvPr id="3" name="Rectangle 2"/>
          <p:cNvSpPr/>
          <p:nvPr/>
        </p:nvSpPr>
        <p:spPr>
          <a:xfrm>
            <a:off x="872144" y="1006495"/>
            <a:ext cx="10523911" cy="769441"/>
          </a:xfrm>
          <a:prstGeom prst="rect">
            <a:avLst/>
          </a:prstGeom>
        </p:spPr>
        <p:txBody>
          <a:bodyPr wrap="square">
            <a:spAutoFit/>
          </a:bodyPr>
          <a:lstStyle/>
          <a:p>
            <a:pPr marL="0" lvl="2" algn="ctr" eaLnBrk="0" fontAlgn="base" hangingPunct="0">
              <a:spcBef>
                <a:spcPct val="0"/>
              </a:spcBef>
              <a:spcAft>
                <a:spcPct val="0"/>
              </a:spcAft>
              <a:defRPr/>
            </a:pPr>
            <a:r>
              <a:rPr lang="en-US" sz="4400" dirty="0">
                <a:solidFill>
                  <a:srgbClr val="5B9BD5">
                    <a:lumMod val="75000"/>
                  </a:srgbClr>
                </a:solidFill>
                <a:latin typeface="Open Sans" panose="020B0606030504020204" pitchFamily="34" charset="0"/>
                <a:ea typeface="Open Sans" panose="020B0606030504020204" pitchFamily="34" charset="0"/>
                <a:cs typeface="Open Sans" panose="020B0606030504020204" pitchFamily="34" charset="0"/>
              </a:rPr>
              <a:t>Project report - Work plan progress</a:t>
            </a:r>
          </a:p>
        </p:txBody>
      </p:sp>
      <p:pic>
        <p:nvPicPr>
          <p:cNvPr id="6146" name="Picture 2" descr="image-20240402-14262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599" y="2824639"/>
            <a:ext cx="7239000" cy="3552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37374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72142" y="884575"/>
            <a:ext cx="10523911" cy="769441"/>
          </a:xfrm>
          <a:prstGeom prst="rect">
            <a:avLst/>
          </a:prstGeom>
        </p:spPr>
        <p:txBody>
          <a:bodyPr wrap="square">
            <a:spAutoFit/>
          </a:bodyPr>
          <a:lstStyle/>
          <a:p>
            <a:pPr marL="0" lvl="2" algn="ctr" eaLnBrk="0" fontAlgn="base" hangingPunct="0">
              <a:spcBef>
                <a:spcPct val="0"/>
              </a:spcBef>
              <a:spcAft>
                <a:spcPct val="0"/>
              </a:spcAft>
              <a:defRPr/>
            </a:pPr>
            <a:r>
              <a:rPr lang="en-US" sz="4400" dirty="0">
                <a:solidFill>
                  <a:srgbClr val="5B9BD5">
                    <a:lumMod val="75000"/>
                  </a:srgbClr>
                </a:solidFill>
                <a:latin typeface="Open Sans" panose="020B0606030504020204" pitchFamily="34" charset="0"/>
                <a:ea typeface="Open Sans" panose="020B0606030504020204" pitchFamily="34" charset="0"/>
                <a:cs typeface="Open Sans" panose="020B0606030504020204" pitchFamily="34" charset="0"/>
              </a:rPr>
              <a:t>Project report - Work plan progress</a:t>
            </a:r>
          </a:p>
        </p:txBody>
      </p:sp>
      <p:pic>
        <p:nvPicPr>
          <p:cNvPr id="8194" name="Picture 2" descr="https://jems.scrollhelp.site/__attachments/2484076579/image-20230628-123510.png?inst-v=5863e723-f97f-4662-9c34-fc8be836ba9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1766" y="1654016"/>
            <a:ext cx="9384665" cy="47913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2366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799" y="1775936"/>
            <a:ext cx="11658600" cy="1200329"/>
          </a:xfrm>
          <a:prstGeom prst="rect">
            <a:avLst/>
          </a:prstGeom>
        </p:spPr>
        <p:txBody>
          <a:bodyPr wrap="square">
            <a:spAutoFit/>
          </a:bodyPr>
          <a:lstStyle/>
          <a:p>
            <a:pPr algn="just"/>
            <a:r>
              <a:rPr lang="en-US" b="1" i="0" dirty="0">
                <a:solidFill>
                  <a:srgbClr val="000C34"/>
                </a:solidFill>
                <a:effectLst/>
                <a:latin typeface="Open Sans" panose="020B0606030504020204" pitchFamily="34" charset="0"/>
                <a:ea typeface="Open Sans" panose="020B0606030504020204" pitchFamily="34" charset="0"/>
                <a:cs typeface="Open Sans" panose="020B0606030504020204" pitchFamily="34" charset="0"/>
              </a:rPr>
              <a:t>For Deliverables and Outputs, there is also a number field available to fill-in how much was achieved in this reporting period. In this field, you can fill in a positive or negative number. Negative numbers could be used to correct achievements wrongfully reported in previous Project reports.</a:t>
            </a:r>
            <a:endParaRPr lang="en-US" b="0" i="0" dirty="0">
              <a:solidFill>
                <a:srgbClr val="000C34"/>
              </a:solidFill>
              <a:effectLst/>
              <a:latin typeface="Open Sans" panose="020B0606030504020204" pitchFamily="34" charset="0"/>
              <a:ea typeface="Open Sans" panose="020B0606030504020204" pitchFamily="34" charset="0"/>
              <a:cs typeface="Open Sans" panose="020B0606030504020204" pitchFamily="34" charset="0"/>
            </a:endParaRPr>
          </a:p>
          <a:p>
            <a:pPr algn="just"/>
            <a:endParaRPr lang="en-US" b="0" i="0" dirty="0">
              <a:solidFill>
                <a:srgbClr val="000C34"/>
              </a:solidFill>
              <a:effectLst/>
              <a:latin typeface="Open Sans" panose="020B0606030504020204" pitchFamily="34" charset="0"/>
              <a:ea typeface="Open Sans" panose="020B0606030504020204" pitchFamily="34" charset="0"/>
              <a:cs typeface="Open Sans" panose="020B0606030504020204" pitchFamily="34" charset="0"/>
            </a:endParaRPr>
          </a:p>
        </p:txBody>
      </p:sp>
      <p:sp>
        <p:nvSpPr>
          <p:cNvPr id="3" name="Rectangle 2"/>
          <p:cNvSpPr/>
          <p:nvPr/>
        </p:nvSpPr>
        <p:spPr>
          <a:xfrm>
            <a:off x="872144" y="1006495"/>
            <a:ext cx="10523911" cy="769441"/>
          </a:xfrm>
          <a:prstGeom prst="rect">
            <a:avLst/>
          </a:prstGeom>
        </p:spPr>
        <p:txBody>
          <a:bodyPr wrap="square">
            <a:spAutoFit/>
          </a:bodyPr>
          <a:lstStyle/>
          <a:p>
            <a:pPr marL="0" lvl="2" algn="ctr" eaLnBrk="0" fontAlgn="base" hangingPunct="0">
              <a:spcBef>
                <a:spcPct val="0"/>
              </a:spcBef>
              <a:spcAft>
                <a:spcPct val="0"/>
              </a:spcAft>
              <a:defRPr/>
            </a:pPr>
            <a:r>
              <a:rPr lang="en-US" sz="4400" dirty="0">
                <a:solidFill>
                  <a:srgbClr val="5B9BD5">
                    <a:lumMod val="75000"/>
                  </a:srgbClr>
                </a:solidFill>
                <a:latin typeface="Open Sans" panose="020B0606030504020204" pitchFamily="34" charset="0"/>
                <a:ea typeface="Open Sans" panose="020B0606030504020204" pitchFamily="34" charset="0"/>
                <a:cs typeface="Open Sans" panose="020B0606030504020204" pitchFamily="34" charset="0"/>
              </a:rPr>
              <a:t>Project report - Work plan progress</a:t>
            </a:r>
          </a:p>
        </p:txBody>
      </p:sp>
      <p:pic>
        <p:nvPicPr>
          <p:cNvPr id="9218" name="Picture 2" descr="https://jems.scrollhelp.site/__attachments/2484076579/image-20230628-124037.png?inst-v=5863e723-f97f-4662-9c34-fc8be836ba9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1759" y="2689360"/>
            <a:ext cx="6899275" cy="37215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34227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2416016"/>
            <a:ext cx="10652760" cy="4062651"/>
          </a:xfrm>
          <a:prstGeom prst="rect">
            <a:avLst/>
          </a:prstGeom>
        </p:spPr>
        <p:txBody>
          <a:bodyPr wrap="square">
            <a:spAutoFit/>
          </a:bodyPr>
          <a:lstStyle/>
          <a:p>
            <a:pPr algn="just"/>
            <a:r>
              <a:rPr lang="en-US" sz="2000" i="0" dirty="0">
                <a:solidFill>
                  <a:srgbClr val="000C34"/>
                </a:solidFill>
                <a:effectLst/>
                <a:latin typeface="Open Sans" panose="020B0606030504020204" pitchFamily="34" charset="0"/>
                <a:ea typeface="Open Sans" panose="020B0606030504020204" pitchFamily="34" charset="0"/>
                <a:cs typeface="Open Sans" panose="020B0606030504020204" pitchFamily="34" charset="0"/>
              </a:rPr>
              <a:t>Deliverables and Outputs are cumulative, meaning that if a report is submitted and another report created the values from the previous report are added to the cumulative values. The cumulative value achieved is calculated as the sum of all previous Project reports with the status submitted.</a:t>
            </a:r>
          </a:p>
          <a:p>
            <a:pPr algn="just"/>
            <a:endParaRPr lang="en-US" sz="2000" b="1" i="0" dirty="0">
              <a:solidFill>
                <a:srgbClr val="000C34"/>
              </a:solidFill>
              <a:effectLst/>
              <a:latin typeface="Open Sans" panose="020B0606030504020204" pitchFamily="34" charset="0"/>
              <a:ea typeface="Open Sans" panose="020B0606030504020204" pitchFamily="34" charset="0"/>
              <a:cs typeface="Open Sans" panose="020B0606030504020204" pitchFamily="34" charset="0"/>
            </a:endParaRPr>
          </a:p>
          <a:p>
            <a:pPr algn="just"/>
            <a:r>
              <a:rPr lang="en-US" sz="2000" i="0" dirty="0">
                <a:solidFill>
                  <a:srgbClr val="000C34"/>
                </a:solidFill>
                <a:effectLst/>
                <a:latin typeface="Open Sans" panose="020B0606030504020204" pitchFamily="34" charset="0"/>
                <a:ea typeface="Open Sans" panose="020B0606030504020204" pitchFamily="34" charset="0"/>
                <a:cs typeface="Open Sans" panose="020B0606030504020204" pitchFamily="34" charset="0"/>
              </a:rPr>
              <a:t>You can also upload an attachment per item which will show up in the Project report annexes.</a:t>
            </a:r>
          </a:p>
          <a:p>
            <a:pPr algn="just"/>
            <a:endParaRPr lang="en-US" sz="2000" dirty="0">
              <a:solidFill>
                <a:srgbClr val="000C34"/>
              </a:solidFill>
              <a:latin typeface="Open Sans" panose="020B0606030504020204" pitchFamily="34" charset="0"/>
              <a:ea typeface="Open Sans" panose="020B0606030504020204" pitchFamily="34" charset="0"/>
              <a:cs typeface="Open Sans" panose="020B0606030504020204" pitchFamily="34" charset="0"/>
            </a:endParaRPr>
          </a:p>
          <a:p>
            <a:pPr algn="just"/>
            <a:r>
              <a:rPr lang="en-US" sz="2000" b="1" dirty="0">
                <a:solidFill>
                  <a:srgbClr val="000C34"/>
                </a:solidFill>
                <a:latin typeface="Open Sans" panose="020B0606030504020204" pitchFamily="34" charset="0"/>
                <a:ea typeface="Open Sans" panose="020B0606030504020204" pitchFamily="34" charset="0"/>
                <a:cs typeface="Open Sans" panose="020B0606030504020204" pitchFamily="34" charset="0"/>
              </a:rPr>
              <a:t>In case multiple files should be uploaded per item, it is recommended to upload a zip or </a:t>
            </a:r>
            <a:r>
              <a:rPr lang="en-US" sz="2000" b="1" dirty="0" err="1">
                <a:solidFill>
                  <a:srgbClr val="000C34"/>
                </a:solidFill>
                <a:latin typeface="Open Sans" panose="020B0606030504020204" pitchFamily="34" charset="0"/>
                <a:ea typeface="Open Sans" panose="020B0606030504020204" pitchFamily="34" charset="0"/>
                <a:cs typeface="Open Sans" panose="020B0606030504020204" pitchFamily="34" charset="0"/>
              </a:rPr>
              <a:t>rar</a:t>
            </a:r>
            <a:r>
              <a:rPr lang="en-US" sz="2000" b="1" dirty="0">
                <a:solidFill>
                  <a:srgbClr val="000C34"/>
                </a:solidFill>
                <a:latin typeface="Open Sans" panose="020B0606030504020204" pitchFamily="34" charset="0"/>
                <a:ea typeface="Open Sans" panose="020B0606030504020204" pitchFamily="34" charset="0"/>
                <a:cs typeface="Open Sans" panose="020B0606030504020204" pitchFamily="34" charset="0"/>
              </a:rPr>
              <a:t> file.</a:t>
            </a:r>
          </a:p>
          <a:p>
            <a:pPr algn="just"/>
            <a:endParaRPr lang="en-US" sz="2000" b="1" dirty="0">
              <a:solidFill>
                <a:srgbClr val="000C34"/>
              </a:solidFill>
              <a:latin typeface="Open Sans" panose="020B0606030504020204" pitchFamily="34" charset="0"/>
              <a:ea typeface="Open Sans" panose="020B0606030504020204" pitchFamily="34" charset="0"/>
              <a:cs typeface="Open Sans" panose="020B0606030504020204" pitchFamily="34" charset="0"/>
            </a:endParaRPr>
          </a:p>
          <a:p>
            <a:pPr algn="just"/>
            <a:endParaRPr lang="en-US" sz="2000" b="1" dirty="0">
              <a:solidFill>
                <a:srgbClr val="000C34"/>
              </a:solidFill>
              <a:latin typeface="Open Sans" panose="020B0606030504020204" pitchFamily="34" charset="0"/>
              <a:ea typeface="Open Sans" panose="020B0606030504020204" pitchFamily="34" charset="0"/>
              <a:cs typeface="Open Sans" panose="020B0606030504020204" pitchFamily="34" charset="0"/>
            </a:endParaRPr>
          </a:p>
          <a:p>
            <a:pPr algn="just"/>
            <a:endParaRPr lang="en-US" b="1" i="0" dirty="0">
              <a:solidFill>
                <a:srgbClr val="000C34"/>
              </a:solidFill>
              <a:effectLst/>
              <a:latin typeface="Open Sans" panose="020B0606030504020204" pitchFamily="34" charset="0"/>
              <a:ea typeface="Open Sans" panose="020B0606030504020204" pitchFamily="34" charset="0"/>
              <a:cs typeface="Open Sans" panose="020B0606030504020204" pitchFamily="34" charset="0"/>
            </a:endParaRPr>
          </a:p>
        </p:txBody>
      </p:sp>
      <p:sp>
        <p:nvSpPr>
          <p:cNvPr id="3" name="Rectangle 2"/>
          <p:cNvSpPr/>
          <p:nvPr/>
        </p:nvSpPr>
        <p:spPr>
          <a:xfrm>
            <a:off x="872144" y="1006495"/>
            <a:ext cx="10523911" cy="769441"/>
          </a:xfrm>
          <a:prstGeom prst="rect">
            <a:avLst/>
          </a:prstGeom>
        </p:spPr>
        <p:txBody>
          <a:bodyPr wrap="square">
            <a:spAutoFit/>
          </a:bodyPr>
          <a:lstStyle/>
          <a:p>
            <a:pPr marL="0" lvl="2" algn="ctr" eaLnBrk="0" fontAlgn="base" hangingPunct="0">
              <a:spcBef>
                <a:spcPct val="0"/>
              </a:spcBef>
              <a:spcAft>
                <a:spcPct val="0"/>
              </a:spcAft>
              <a:defRPr/>
            </a:pPr>
            <a:r>
              <a:rPr lang="en-US" sz="4400" dirty="0">
                <a:solidFill>
                  <a:srgbClr val="5B9BD5">
                    <a:lumMod val="75000"/>
                  </a:srgbClr>
                </a:solidFill>
                <a:latin typeface="Open Sans" panose="020B0606030504020204" pitchFamily="34" charset="0"/>
                <a:ea typeface="Open Sans" panose="020B0606030504020204" pitchFamily="34" charset="0"/>
                <a:cs typeface="Open Sans" panose="020B0606030504020204" pitchFamily="34" charset="0"/>
              </a:rPr>
              <a:t>Project report - Work plan progress</a:t>
            </a:r>
          </a:p>
        </p:txBody>
      </p:sp>
    </p:spTree>
    <p:extLst>
      <p:ext uri="{BB962C8B-B14F-4D97-AF65-F5344CB8AC3E}">
        <p14:creationId xmlns:p14="http://schemas.microsoft.com/office/powerpoint/2010/main" val="6993642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399" y="1714381"/>
            <a:ext cx="5230495" cy="5386090"/>
          </a:xfrm>
          <a:prstGeom prst="rect">
            <a:avLst/>
          </a:prstGeom>
        </p:spPr>
        <p:txBody>
          <a:bodyPr wrap="square">
            <a:spAutoFit/>
          </a:bodyPr>
          <a:lstStyle/>
          <a:p>
            <a:pPr algn="just"/>
            <a:r>
              <a:rPr lang="en-US" b="1" i="0" dirty="0">
                <a:solidFill>
                  <a:srgbClr val="000C34"/>
                </a:solidFill>
                <a:effectLst/>
                <a:latin typeface="Open Sans" panose="020B0606030504020204" pitchFamily="34" charset="0"/>
                <a:ea typeface="Open Sans" panose="020B0606030504020204" pitchFamily="34" charset="0"/>
                <a:cs typeface="Open Sans" panose="020B0606030504020204" pitchFamily="34" charset="0"/>
              </a:rPr>
              <a:t>Project results</a:t>
            </a:r>
          </a:p>
          <a:p>
            <a:pPr marL="285750" indent="-285750" algn="just">
              <a:buFont typeface="Arial" panose="020B0604020202020204" pitchFamily="34" charset="0"/>
              <a:buChar char="•"/>
            </a:pPr>
            <a:r>
              <a:rPr lang="en-US" i="0" dirty="0">
                <a:solidFill>
                  <a:srgbClr val="000C34"/>
                </a:solidFill>
                <a:effectLst/>
                <a:latin typeface="Open Sans" panose="020B0606030504020204" pitchFamily="34" charset="0"/>
                <a:ea typeface="Open Sans" panose="020B0606030504020204" pitchFamily="34" charset="0"/>
                <a:cs typeface="Open Sans" panose="020B0606030504020204" pitchFamily="34" charset="0"/>
              </a:rPr>
              <a:t>You shall describe the progress on planned results by inserting how much was achieved in this reporting period.</a:t>
            </a:r>
          </a:p>
          <a:p>
            <a:pPr marL="285750" indent="-285750" algn="just">
              <a:buFont typeface="Arial" panose="020B0604020202020204" pitchFamily="34" charset="0"/>
              <a:buChar char="•"/>
            </a:pPr>
            <a:endParaRPr lang="en-US" i="0" dirty="0">
              <a:solidFill>
                <a:srgbClr val="000C34"/>
              </a:solidFill>
              <a:effectLst/>
              <a:latin typeface="Open Sans" panose="020B0606030504020204" pitchFamily="34" charset="0"/>
              <a:ea typeface="Open Sans" panose="020B0606030504020204" pitchFamily="34" charset="0"/>
              <a:cs typeface="Open Sans" panose="020B0606030504020204" pitchFamily="34" charset="0"/>
            </a:endParaRPr>
          </a:p>
          <a:p>
            <a:pPr marL="285750" indent="-285750" algn="just">
              <a:buFont typeface="Arial" panose="020B0604020202020204" pitchFamily="34" charset="0"/>
              <a:buChar char="•"/>
            </a:pPr>
            <a:r>
              <a:rPr lang="en-US" i="0" dirty="0">
                <a:solidFill>
                  <a:srgbClr val="000C34"/>
                </a:solidFill>
                <a:effectLst/>
                <a:latin typeface="Open Sans" panose="020B0606030504020204" pitchFamily="34" charset="0"/>
                <a:ea typeface="Open Sans" panose="020B0606030504020204" pitchFamily="34" charset="0"/>
                <a:cs typeface="Open Sans" panose="020B0606030504020204" pitchFamily="34" charset="0"/>
              </a:rPr>
              <a:t>Results are cumulative, meaning that if a report is submitted and another report created the values from the previous report are added to the cumulative values. </a:t>
            </a:r>
          </a:p>
          <a:p>
            <a:pPr marL="285750" indent="-285750" algn="just">
              <a:buFont typeface="Arial" panose="020B0604020202020204" pitchFamily="34" charset="0"/>
              <a:buChar char="•"/>
            </a:pPr>
            <a:endParaRPr lang="en-US" i="0" dirty="0">
              <a:solidFill>
                <a:srgbClr val="000C34"/>
              </a:solidFill>
              <a:effectLst/>
              <a:latin typeface="Open Sans" panose="020B0606030504020204" pitchFamily="34" charset="0"/>
              <a:ea typeface="Open Sans" panose="020B0606030504020204" pitchFamily="34" charset="0"/>
              <a:cs typeface="Open Sans" panose="020B0606030504020204" pitchFamily="34" charset="0"/>
            </a:endParaRPr>
          </a:p>
          <a:p>
            <a:pPr marL="285750" indent="-285750" algn="just">
              <a:buFont typeface="Arial" panose="020B0604020202020204" pitchFamily="34" charset="0"/>
              <a:buChar char="•"/>
            </a:pPr>
            <a:r>
              <a:rPr lang="en-US" i="0" dirty="0">
                <a:solidFill>
                  <a:srgbClr val="000C34"/>
                </a:solidFill>
                <a:effectLst/>
                <a:latin typeface="Open Sans" panose="020B0606030504020204" pitchFamily="34" charset="0"/>
                <a:ea typeface="Open Sans" panose="020B0606030504020204" pitchFamily="34" charset="0"/>
                <a:cs typeface="Open Sans" panose="020B0606030504020204" pitchFamily="34" charset="0"/>
              </a:rPr>
              <a:t>The cumulative value achieved is calculated as the sum of all the figures reported in all Project reports with the status submitted.</a:t>
            </a:r>
          </a:p>
          <a:p>
            <a:pPr marL="285750" indent="-285750" algn="just">
              <a:buFont typeface="Arial" panose="020B0604020202020204" pitchFamily="34" charset="0"/>
              <a:buChar char="•"/>
            </a:pPr>
            <a:endParaRPr lang="en-US" i="0" dirty="0">
              <a:solidFill>
                <a:srgbClr val="000C34"/>
              </a:solidFill>
              <a:effectLst/>
              <a:latin typeface="Open Sans" panose="020B0606030504020204" pitchFamily="34" charset="0"/>
              <a:ea typeface="Open Sans" panose="020B0606030504020204" pitchFamily="34" charset="0"/>
              <a:cs typeface="Open Sans" panose="020B0606030504020204" pitchFamily="34" charset="0"/>
            </a:endParaRPr>
          </a:p>
          <a:p>
            <a:pPr marL="285750" indent="-285750" algn="just">
              <a:buFont typeface="Arial" panose="020B0604020202020204" pitchFamily="34" charset="0"/>
              <a:buChar char="•"/>
            </a:pPr>
            <a:r>
              <a:rPr lang="en-US" dirty="0">
                <a:solidFill>
                  <a:srgbClr val="000C34"/>
                </a:solidFill>
                <a:latin typeface="Open Sans" panose="020B0606030504020204" pitchFamily="34" charset="0"/>
                <a:ea typeface="Open Sans" panose="020B0606030504020204" pitchFamily="34" charset="0"/>
                <a:cs typeface="Open Sans" panose="020B0606030504020204" pitchFamily="34" charset="0"/>
              </a:rPr>
              <a:t>You can also upload an attachment per item which will show up again in the Project report annexes.</a:t>
            </a:r>
          </a:p>
          <a:p>
            <a:pPr algn="just"/>
            <a:endParaRPr lang="en-US" sz="2000" b="1" dirty="0">
              <a:solidFill>
                <a:srgbClr val="000C34"/>
              </a:solidFill>
              <a:latin typeface="Open Sans" panose="020B0606030504020204" pitchFamily="34" charset="0"/>
              <a:ea typeface="Open Sans" panose="020B0606030504020204" pitchFamily="34" charset="0"/>
              <a:cs typeface="Open Sans" panose="020B0606030504020204" pitchFamily="34" charset="0"/>
            </a:endParaRPr>
          </a:p>
          <a:p>
            <a:pPr algn="just"/>
            <a:endParaRPr lang="en-US" b="1" i="0" dirty="0">
              <a:solidFill>
                <a:srgbClr val="000C34"/>
              </a:solidFill>
              <a:effectLst/>
              <a:latin typeface="Open Sans" panose="020B0606030504020204" pitchFamily="34" charset="0"/>
              <a:ea typeface="Open Sans" panose="020B0606030504020204" pitchFamily="34" charset="0"/>
              <a:cs typeface="Open Sans" panose="020B0606030504020204" pitchFamily="34" charset="0"/>
            </a:endParaRPr>
          </a:p>
        </p:txBody>
      </p:sp>
      <p:sp>
        <p:nvSpPr>
          <p:cNvPr id="3" name="Rectangle 2"/>
          <p:cNvSpPr/>
          <p:nvPr/>
        </p:nvSpPr>
        <p:spPr>
          <a:xfrm>
            <a:off x="533400" y="1006495"/>
            <a:ext cx="10862655" cy="707886"/>
          </a:xfrm>
          <a:prstGeom prst="rect">
            <a:avLst/>
          </a:prstGeom>
        </p:spPr>
        <p:txBody>
          <a:bodyPr wrap="square">
            <a:spAutoFit/>
          </a:bodyPr>
          <a:lstStyle/>
          <a:p>
            <a:pPr marL="0" lvl="2" algn="ctr" eaLnBrk="0" fontAlgn="base" hangingPunct="0">
              <a:spcBef>
                <a:spcPct val="0"/>
              </a:spcBef>
              <a:spcAft>
                <a:spcPct val="0"/>
              </a:spcAft>
              <a:defRPr/>
            </a:pPr>
            <a:r>
              <a:rPr lang="en-US" sz="4000" dirty="0">
                <a:solidFill>
                  <a:srgbClr val="5B9BD5">
                    <a:lumMod val="75000"/>
                  </a:srgbClr>
                </a:solidFill>
                <a:latin typeface="Open Sans" panose="020B0606030504020204" pitchFamily="34" charset="0"/>
                <a:ea typeface="Open Sans" panose="020B0606030504020204" pitchFamily="34" charset="0"/>
                <a:cs typeface="Open Sans" panose="020B0606030504020204" pitchFamily="34" charset="0"/>
              </a:rPr>
              <a:t>Project report results &amp; Horizontal principles</a:t>
            </a:r>
          </a:p>
        </p:txBody>
      </p:sp>
      <p:pic>
        <p:nvPicPr>
          <p:cNvPr id="11266" name="Picture 2" descr="https://jems.scrollhelp.site/__attachments/2484633714/image-20230628-085438.png?inst-v=5863e723-f97f-4662-9c34-fc8be836ba9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60135" y="2284624"/>
            <a:ext cx="5818505" cy="35367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78037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1714381"/>
            <a:ext cx="10652760" cy="2215991"/>
          </a:xfrm>
          <a:prstGeom prst="rect">
            <a:avLst/>
          </a:prstGeom>
        </p:spPr>
        <p:txBody>
          <a:bodyPr wrap="square">
            <a:spAutoFit/>
          </a:bodyPr>
          <a:lstStyle/>
          <a:p>
            <a:pPr algn="just"/>
            <a:r>
              <a:rPr lang="en-US" sz="2000" b="1" i="0" dirty="0">
                <a:solidFill>
                  <a:srgbClr val="000C34"/>
                </a:solidFill>
                <a:effectLst/>
                <a:latin typeface="Open Sans" panose="020B0606030504020204" pitchFamily="34" charset="0"/>
                <a:ea typeface="Open Sans" panose="020B0606030504020204" pitchFamily="34" charset="0"/>
                <a:cs typeface="Open Sans" panose="020B0606030504020204" pitchFamily="34" charset="0"/>
              </a:rPr>
              <a:t>Horizontal principles</a:t>
            </a:r>
          </a:p>
          <a:p>
            <a:pPr algn="just"/>
            <a:r>
              <a:rPr lang="en-US" sz="2000" dirty="0">
                <a:solidFill>
                  <a:srgbClr val="000C34"/>
                </a:solidFill>
                <a:latin typeface="Open Sans" panose="020B0606030504020204" pitchFamily="34" charset="0"/>
                <a:ea typeface="Open Sans" panose="020B0606030504020204" pitchFamily="34" charset="0"/>
                <a:cs typeface="Open Sans" panose="020B0606030504020204" pitchFamily="34" charset="0"/>
              </a:rPr>
              <a:t>For Horizontal principles there is a table to report on the contribution for each of the three cooperation criteria. The Type of contribution is pre-defined from the latest approved application form and cannot be changed. There is a text field to describe the contribution made in the respective reporting period.</a:t>
            </a:r>
          </a:p>
          <a:p>
            <a:pPr algn="just"/>
            <a:endParaRPr lang="en-US" sz="2000" b="1" dirty="0">
              <a:solidFill>
                <a:srgbClr val="000C34"/>
              </a:solidFill>
              <a:latin typeface="Open Sans" panose="020B0606030504020204" pitchFamily="34" charset="0"/>
              <a:ea typeface="Open Sans" panose="020B0606030504020204" pitchFamily="34" charset="0"/>
              <a:cs typeface="Open Sans" panose="020B0606030504020204" pitchFamily="34" charset="0"/>
            </a:endParaRPr>
          </a:p>
          <a:p>
            <a:pPr algn="just"/>
            <a:endParaRPr lang="en-US" b="1" i="0" dirty="0">
              <a:solidFill>
                <a:srgbClr val="000C34"/>
              </a:solidFill>
              <a:effectLst/>
              <a:latin typeface="Open Sans" panose="020B0606030504020204" pitchFamily="34" charset="0"/>
              <a:ea typeface="Open Sans" panose="020B0606030504020204" pitchFamily="34" charset="0"/>
              <a:cs typeface="Open Sans" panose="020B0606030504020204" pitchFamily="34" charset="0"/>
            </a:endParaRPr>
          </a:p>
        </p:txBody>
      </p:sp>
      <p:sp>
        <p:nvSpPr>
          <p:cNvPr id="3" name="Rectangle 2"/>
          <p:cNvSpPr/>
          <p:nvPr/>
        </p:nvSpPr>
        <p:spPr>
          <a:xfrm>
            <a:off x="533400" y="1006495"/>
            <a:ext cx="10862655" cy="707886"/>
          </a:xfrm>
          <a:prstGeom prst="rect">
            <a:avLst/>
          </a:prstGeom>
        </p:spPr>
        <p:txBody>
          <a:bodyPr wrap="square">
            <a:spAutoFit/>
          </a:bodyPr>
          <a:lstStyle/>
          <a:p>
            <a:pPr marL="0" lvl="2" algn="ctr" eaLnBrk="0" fontAlgn="base" hangingPunct="0">
              <a:spcBef>
                <a:spcPct val="0"/>
              </a:spcBef>
              <a:spcAft>
                <a:spcPct val="0"/>
              </a:spcAft>
              <a:defRPr/>
            </a:pPr>
            <a:r>
              <a:rPr lang="en-US" sz="4000" dirty="0">
                <a:solidFill>
                  <a:srgbClr val="5B9BD5">
                    <a:lumMod val="75000"/>
                  </a:srgbClr>
                </a:solidFill>
                <a:latin typeface="Open Sans" panose="020B0606030504020204" pitchFamily="34" charset="0"/>
                <a:ea typeface="Open Sans" panose="020B0606030504020204" pitchFamily="34" charset="0"/>
                <a:cs typeface="Open Sans" panose="020B0606030504020204" pitchFamily="34" charset="0"/>
              </a:rPr>
              <a:t>Project report results &amp; Horizontal principles</a:t>
            </a:r>
          </a:p>
        </p:txBody>
      </p:sp>
      <p:pic>
        <p:nvPicPr>
          <p:cNvPr id="10242" name="Picture 2" descr="https://jems.scrollhelp.site/__attachments/2484633714/image-20230628-085306.png?inst-v=5863e723-f97f-4662-9c34-fc8be836ba9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6770" y="3352800"/>
            <a:ext cx="9544337" cy="29962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88359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2074625"/>
            <a:ext cx="4602480" cy="3139321"/>
          </a:xfrm>
          <a:prstGeom prst="rect">
            <a:avLst/>
          </a:prstGeom>
        </p:spPr>
        <p:txBody>
          <a:bodyPr wrap="square">
            <a:spAutoFit/>
          </a:bodyPr>
          <a:lstStyle/>
          <a:p>
            <a:pPr algn="just"/>
            <a:r>
              <a:rPr lang="en-US" i="0" dirty="0">
                <a:solidFill>
                  <a:srgbClr val="000C34"/>
                </a:solidFill>
                <a:effectLst/>
                <a:latin typeface="Open Sans" panose="020B0606030504020204" pitchFamily="34" charset="0"/>
                <a:ea typeface="Open Sans" panose="020B0606030504020204" pitchFamily="34" charset="0"/>
                <a:cs typeface="Open Sans" panose="020B0606030504020204" pitchFamily="34" charset="0"/>
              </a:rPr>
              <a:t>In this tab, all partner certificates of the project are listed. A certificate can only be included in one project report. Once ticked, the certificate is unavailable in other project reports.</a:t>
            </a:r>
          </a:p>
          <a:p>
            <a:pPr algn="just"/>
            <a:r>
              <a:rPr lang="en-US" i="0" dirty="0">
                <a:solidFill>
                  <a:srgbClr val="000C34"/>
                </a:solidFill>
                <a:effectLst/>
                <a:latin typeface="Open Sans" panose="020B0606030504020204" pitchFamily="34" charset="0"/>
                <a:ea typeface="Open Sans" panose="020B0606030504020204" pitchFamily="34" charset="0"/>
                <a:cs typeface="Open Sans" panose="020B0606030504020204" pitchFamily="34" charset="0"/>
              </a:rPr>
              <a:t> </a:t>
            </a:r>
          </a:p>
          <a:p>
            <a:pPr algn="just"/>
            <a:r>
              <a:rPr lang="en-US" i="0" dirty="0">
                <a:solidFill>
                  <a:srgbClr val="000C34"/>
                </a:solidFill>
                <a:effectLst/>
                <a:latin typeface="Open Sans" panose="020B0606030504020204" pitchFamily="34" charset="0"/>
                <a:ea typeface="Open Sans" panose="020B0606030504020204" pitchFamily="34" charset="0"/>
                <a:cs typeface="Open Sans" panose="020B0606030504020204" pitchFamily="34" charset="0"/>
              </a:rPr>
              <a:t>Upon creation of a new project report, all available partner certificates, which are not yet included in any other project report, are included in the newly created project report. </a:t>
            </a:r>
            <a:endParaRPr lang="en-US" b="1" i="0" dirty="0">
              <a:solidFill>
                <a:srgbClr val="000C34"/>
              </a:solidFill>
              <a:effectLst/>
              <a:latin typeface="Open Sans" panose="020B0606030504020204" pitchFamily="34" charset="0"/>
              <a:ea typeface="Open Sans" panose="020B0606030504020204" pitchFamily="34" charset="0"/>
              <a:cs typeface="Open Sans" panose="020B0606030504020204" pitchFamily="34" charset="0"/>
            </a:endParaRPr>
          </a:p>
        </p:txBody>
      </p:sp>
      <p:sp>
        <p:nvSpPr>
          <p:cNvPr id="3" name="Rectangle 2"/>
          <p:cNvSpPr/>
          <p:nvPr/>
        </p:nvSpPr>
        <p:spPr>
          <a:xfrm>
            <a:off x="533400" y="1006495"/>
            <a:ext cx="10862655" cy="707886"/>
          </a:xfrm>
          <a:prstGeom prst="rect">
            <a:avLst/>
          </a:prstGeom>
        </p:spPr>
        <p:txBody>
          <a:bodyPr wrap="square">
            <a:spAutoFit/>
          </a:bodyPr>
          <a:lstStyle/>
          <a:p>
            <a:pPr marL="0" lvl="2" algn="ctr" eaLnBrk="0" fontAlgn="base" hangingPunct="0">
              <a:spcBef>
                <a:spcPct val="0"/>
              </a:spcBef>
              <a:spcAft>
                <a:spcPct val="0"/>
              </a:spcAft>
              <a:defRPr/>
            </a:pPr>
            <a:r>
              <a:rPr lang="en-US" sz="4000" dirty="0">
                <a:solidFill>
                  <a:srgbClr val="5B9BD5">
                    <a:lumMod val="75000"/>
                  </a:srgbClr>
                </a:solidFill>
                <a:latin typeface="Open Sans" panose="020B0606030504020204" pitchFamily="34" charset="0"/>
                <a:ea typeface="Open Sans" panose="020B0606030504020204" pitchFamily="34" charset="0"/>
                <a:cs typeface="Open Sans" panose="020B0606030504020204" pitchFamily="34" charset="0"/>
              </a:rPr>
              <a:t>Project report - List of partner certificates</a:t>
            </a:r>
          </a:p>
        </p:txBody>
      </p:sp>
      <p:pic>
        <p:nvPicPr>
          <p:cNvPr id="13314" name="Picture 2" descr="https://jems.scrollhelp.site/__attachments/2484404357/image-20230626-102102.png?inst-v=5863e723-f97f-4662-9c34-fc8be836ba9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57032" y="1714380"/>
            <a:ext cx="6421755" cy="38598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36015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43976" y="2284094"/>
            <a:ext cx="5706312" cy="3447098"/>
          </a:xfrm>
          <a:prstGeom prst="rect">
            <a:avLst/>
          </a:prstGeom>
        </p:spPr>
        <p:txBody>
          <a:bodyPr wrap="square">
            <a:spAutoFit/>
          </a:bodyPr>
          <a:lstStyle/>
          <a:p>
            <a:pPr algn="just"/>
            <a:r>
              <a:rPr lang="en-US" sz="2000" i="0" dirty="0">
                <a:solidFill>
                  <a:srgbClr val="000C34"/>
                </a:solidFill>
                <a:effectLst/>
                <a:latin typeface="Open Sans" panose="020B0606030504020204" pitchFamily="34" charset="0"/>
                <a:ea typeface="Open Sans" panose="020B0606030504020204" pitchFamily="34" charset="0"/>
                <a:cs typeface="Open Sans" panose="020B0606030504020204" pitchFamily="34" charset="0"/>
              </a:rPr>
              <a:t>The second list shows certificates already included in other project reports in grey color.</a:t>
            </a:r>
          </a:p>
          <a:p>
            <a:pPr algn="just"/>
            <a:endParaRPr lang="en-US" sz="2000" i="0" dirty="0">
              <a:solidFill>
                <a:srgbClr val="000C34"/>
              </a:solidFill>
              <a:effectLst/>
              <a:latin typeface="Open Sans" panose="020B0606030504020204" pitchFamily="34" charset="0"/>
              <a:ea typeface="Open Sans" panose="020B0606030504020204" pitchFamily="34" charset="0"/>
              <a:cs typeface="Open Sans" panose="020B0606030504020204" pitchFamily="34" charset="0"/>
            </a:endParaRPr>
          </a:p>
          <a:p>
            <a:pPr algn="just"/>
            <a:r>
              <a:rPr lang="en-US" sz="2000" i="0" dirty="0">
                <a:solidFill>
                  <a:srgbClr val="000C34"/>
                </a:solidFill>
                <a:effectLst/>
                <a:latin typeface="Open Sans" panose="020B0606030504020204" pitchFamily="34" charset="0"/>
                <a:ea typeface="Open Sans" panose="020B0606030504020204" pitchFamily="34" charset="0"/>
                <a:cs typeface="Open Sans" panose="020B0606030504020204" pitchFamily="34" charset="0"/>
              </a:rPr>
              <a:t>It is also indicated in which Project Report the certificate is included. </a:t>
            </a:r>
          </a:p>
          <a:p>
            <a:pPr algn="just"/>
            <a:endParaRPr lang="en-US" sz="2000" dirty="0">
              <a:solidFill>
                <a:srgbClr val="000C34"/>
              </a:solidFill>
              <a:latin typeface="Open Sans" panose="020B0606030504020204" pitchFamily="34" charset="0"/>
              <a:ea typeface="Open Sans" panose="020B0606030504020204" pitchFamily="34" charset="0"/>
              <a:cs typeface="Open Sans" panose="020B0606030504020204" pitchFamily="34" charset="0"/>
            </a:endParaRPr>
          </a:p>
          <a:p>
            <a:pPr algn="just"/>
            <a:r>
              <a:rPr lang="en-US" sz="2000" i="0" dirty="0">
                <a:solidFill>
                  <a:srgbClr val="000C34"/>
                </a:solidFill>
                <a:effectLst/>
                <a:latin typeface="Open Sans" panose="020B0606030504020204" pitchFamily="34" charset="0"/>
                <a:ea typeface="Open Sans" panose="020B0606030504020204" pitchFamily="34" charset="0"/>
                <a:cs typeface="Open Sans" panose="020B0606030504020204" pitchFamily="34" charset="0"/>
              </a:rPr>
              <a:t>Useful to know is that the Project report number in the partner overview is clickable which navigates you directly to the concerned Project report.</a:t>
            </a:r>
          </a:p>
          <a:p>
            <a:pPr algn="just"/>
            <a:endParaRPr lang="en-US" i="0" dirty="0">
              <a:solidFill>
                <a:srgbClr val="000C34"/>
              </a:solidFill>
              <a:effectLst/>
              <a:latin typeface="Open Sans" panose="020B0606030504020204" pitchFamily="34" charset="0"/>
              <a:ea typeface="Open Sans" panose="020B0606030504020204" pitchFamily="34" charset="0"/>
              <a:cs typeface="Open Sans" panose="020B0606030504020204" pitchFamily="34" charset="0"/>
            </a:endParaRPr>
          </a:p>
        </p:txBody>
      </p:sp>
      <p:sp>
        <p:nvSpPr>
          <p:cNvPr id="3" name="Rectangle 2"/>
          <p:cNvSpPr/>
          <p:nvPr/>
        </p:nvSpPr>
        <p:spPr>
          <a:xfrm>
            <a:off x="533400" y="1006495"/>
            <a:ext cx="10862655" cy="707886"/>
          </a:xfrm>
          <a:prstGeom prst="rect">
            <a:avLst/>
          </a:prstGeom>
        </p:spPr>
        <p:txBody>
          <a:bodyPr wrap="square">
            <a:spAutoFit/>
          </a:bodyPr>
          <a:lstStyle/>
          <a:p>
            <a:pPr marL="0" lvl="2" algn="ctr" eaLnBrk="0" fontAlgn="base" hangingPunct="0">
              <a:spcBef>
                <a:spcPct val="0"/>
              </a:spcBef>
              <a:spcAft>
                <a:spcPct val="0"/>
              </a:spcAft>
              <a:defRPr/>
            </a:pPr>
            <a:r>
              <a:rPr lang="en-US" sz="4000" dirty="0">
                <a:solidFill>
                  <a:srgbClr val="5B9BD5">
                    <a:lumMod val="75000"/>
                  </a:srgbClr>
                </a:solidFill>
                <a:latin typeface="Open Sans" panose="020B0606030504020204" pitchFamily="34" charset="0"/>
                <a:ea typeface="Open Sans" panose="020B0606030504020204" pitchFamily="34" charset="0"/>
                <a:cs typeface="Open Sans" panose="020B0606030504020204" pitchFamily="34" charset="0"/>
              </a:rPr>
              <a:t>Project report - List of partner certificates</a:t>
            </a:r>
          </a:p>
        </p:txBody>
      </p:sp>
      <p:pic>
        <p:nvPicPr>
          <p:cNvPr id="14338" name="Picture 2" descr="image-20241113-09482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07479" y="1714380"/>
            <a:ext cx="4731385" cy="44207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96112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3400" y="1006495"/>
            <a:ext cx="10862655" cy="707886"/>
          </a:xfrm>
          <a:prstGeom prst="rect">
            <a:avLst/>
          </a:prstGeom>
        </p:spPr>
        <p:txBody>
          <a:bodyPr wrap="square">
            <a:spAutoFit/>
          </a:bodyPr>
          <a:lstStyle/>
          <a:p>
            <a:pPr marL="0" lvl="2" algn="ctr" eaLnBrk="0" fontAlgn="base" hangingPunct="0">
              <a:spcBef>
                <a:spcPct val="0"/>
              </a:spcBef>
              <a:spcAft>
                <a:spcPct val="0"/>
              </a:spcAft>
              <a:defRPr/>
            </a:pPr>
            <a:r>
              <a:rPr lang="en-US" sz="4000" dirty="0">
                <a:solidFill>
                  <a:srgbClr val="5B9BD5">
                    <a:lumMod val="75000"/>
                  </a:srgbClr>
                </a:solidFill>
                <a:latin typeface="Open Sans" panose="020B0606030504020204" pitchFamily="34" charset="0"/>
                <a:ea typeface="Open Sans" panose="020B0606030504020204" pitchFamily="34" charset="0"/>
                <a:cs typeface="Open Sans" panose="020B0606030504020204" pitchFamily="34" charset="0"/>
              </a:rPr>
              <a:t>Project report - Annexes</a:t>
            </a:r>
          </a:p>
        </p:txBody>
      </p:sp>
      <p:sp>
        <p:nvSpPr>
          <p:cNvPr id="4" name="Rectangle 3"/>
          <p:cNvSpPr/>
          <p:nvPr/>
        </p:nvSpPr>
        <p:spPr>
          <a:xfrm>
            <a:off x="533400" y="1714381"/>
            <a:ext cx="10988040" cy="400110"/>
          </a:xfrm>
          <a:prstGeom prst="rect">
            <a:avLst/>
          </a:prstGeom>
        </p:spPr>
        <p:txBody>
          <a:bodyPr wrap="square">
            <a:spAutoFit/>
          </a:bodyPr>
          <a:lstStyle/>
          <a:p>
            <a:pPr algn="just"/>
            <a:r>
              <a:rPr lang="en-US" sz="2000" i="0" dirty="0">
                <a:solidFill>
                  <a:srgbClr val="000C34"/>
                </a:solidFill>
                <a:effectLst/>
                <a:latin typeface="Open Sans" panose="020B0606030504020204" pitchFamily="34" charset="0"/>
                <a:ea typeface="Open Sans" panose="020B0606030504020204" pitchFamily="34" charset="0"/>
                <a:cs typeface="Open Sans" panose="020B0606030504020204" pitchFamily="34" charset="0"/>
              </a:rPr>
              <a:t>Similar as to partner reports, this section shows all files uploaded in the Project report.</a:t>
            </a:r>
            <a:endParaRPr lang="en-US" sz="2000" dirty="0">
              <a:solidFill>
                <a:srgbClr val="000C34"/>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5362" name="Picture 2" descr="https://jems.scrollhelp.site/__attachments/2484535306/image-20230628-072329.png?inst-v=5863e723-f97f-4662-9c34-fc8be836ba9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4335" y="2422267"/>
            <a:ext cx="11266170" cy="3685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12864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3400" y="1006495"/>
            <a:ext cx="10862655" cy="707886"/>
          </a:xfrm>
          <a:prstGeom prst="rect">
            <a:avLst/>
          </a:prstGeom>
        </p:spPr>
        <p:txBody>
          <a:bodyPr wrap="square">
            <a:spAutoFit/>
          </a:bodyPr>
          <a:lstStyle/>
          <a:p>
            <a:pPr marL="0" lvl="2" algn="ctr" eaLnBrk="0" fontAlgn="base" hangingPunct="0">
              <a:spcBef>
                <a:spcPct val="0"/>
              </a:spcBef>
              <a:spcAft>
                <a:spcPct val="0"/>
              </a:spcAft>
              <a:defRPr/>
            </a:pPr>
            <a:r>
              <a:rPr lang="en-US" sz="4000" dirty="0">
                <a:solidFill>
                  <a:srgbClr val="5B9BD5">
                    <a:lumMod val="75000"/>
                  </a:srgbClr>
                </a:solidFill>
                <a:latin typeface="Open Sans" panose="020B0606030504020204" pitchFamily="34" charset="0"/>
                <a:ea typeface="Open Sans" panose="020B0606030504020204" pitchFamily="34" charset="0"/>
                <a:cs typeface="Open Sans" panose="020B0606030504020204" pitchFamily="34" charset="0"/>
              </a:rPr>
              <a:t>Project report - Annexes</a:t>
            </a:r>
          </a:p>
        </p:txBody>
      </p:sp>
      <p:sp>
        <p:nvSpPr>
          <p:cNvPr id="4" name="Rectangle 3"/>
          <p:cNvSpPr/>
          <p:nvPr/>
        </p:nvSpPr>
        <p:spPr>
          <a:xfrm>
            <a:off x="716280" y="1714381"/>
            <a:ext cx="10988040" cy="4893647"/>
          </a:xfrm>
          <a:prstGeom prst="rect">
            <a:avLst/>
          </a:prstGeom>
        </p:spPr>
        <p:txBody>
          <a:bodyPr wrap="square">
            <a:spAutoFit/>
          </a:bodyPr>
          <a:lstStyle/>
          <a:p>
            <a:pPr algn="just"/>
            <a:r>
              <a:rPr lang="en-US" sz="2400" i="0" dirty="0">
                <a:solidFill>
                  <a:srgbClr val="000C34"/>
                </a:solidFill>
                <a:effectLst/>
                <a:latin typeface="Open Sans" panose="020B0606030504020204" pitchFamily="34" charset="0"/>
                <a:ea typeface="Open Sans" panose="020B0606030504020204" pitchFamily="34" charset="0"/>
                <a:cs typeface="Open Sans" panose="020B0606030504020204" pitchFamily="34" charset="0"/>
              </a:rPr>
              <a:t>You have the possibility to upload additional files linked to the Project report here (by clicking the Upload file button).</a:t>
            </a:r>
            <a:endParaRPr lang="ro-RO" sz="2400" i="0" dirty="0">
              <a:solidFill>
                <a:srgbClr val="000C34"/>
              </a:solidFill>
              <a:effectLst/>
              <a:latin typeface="Open Sans" panose="020B0606030504020204" pitchFamily="34" charset="0"/>
              <a:ea typeface="Open Sans" panose="020B0606030504020204" pitchFamily="34" charset="0"/>
              <a:cs typeface="Open Sans" panose="020B0606030504020204" pitchFamily="34" charset="0"/>
            </a:endParaRPr>
          </a:p>
          <a:p>
            <a:pPr algn="just"/>
            <a:endParaRPr lang="ro-RO" sz="2400" b="1" dirty="0">
              <a:solidFill>
                <a:srgbClr val="000C34"/>
              </a:solidFill>
              <a:latin typeface="Open Sans" panose="020B0606030504020204" pitchFamily="34" charset="0"/>
              <a:ea typeface="Open Sans" panose="020B0606030504020204" pitchFamily="34" charset="0"/>
              <a:cs typeface="Open Sans" panose="020B0606030504020204" pitchFamily="34" charset="0"/>
            </a:endParaRPr>
          </a:p>
          <a:p>
            <a:pPr algn="just"/>
            <a:r>
              <a:rPr lang="ro-RO" sz="2400" b="1" dirty="0" err="1">
                <a:solidFill>
                  <a:srgbClr val="000C34"/>
                </a:solidFill>
                <a:latin typeface="Open Sans" panose="020B0606030504020204" pitchFamily="34" charset="0"/>
                <a:ea typeface="Open Sans" panose="020B0606030504020204" pitchFamily="34" charset="0"/>
                <a:cs typeface="Open Sans" panose="020B0606030504020204" pitchFamily="34" charset="0"/>
              </a:rPr>
              <a:t>One</a:t>
            </a:r>
            <a:r>
              <a:rPr lang="ro-RO" sz="2400" b="1" dirty="0">
                <a:solidFill>
                  <a:srgbClr val="000C34"/>
                </a:solidFill>
                <a:latin typeface="Open Sans" panose="020B0606030504020204" pitchFamily="34" charset="0"/>
                <a:ea typeface="Open Sans" panose="020B0606030504020204" pitchFamily="34" charset="0"/>
                <a:cs typeface="Open Sans" panose="020B0606030504020204" pitchFamily="34" charset="0"/>
              </a:rPr>
              <a:t> of </a:t>
            </a:r>
            <a:r>
              <a:rPr lang="ro-RO" sz="2400" b="1" dirty="0" err="1">
                <a:solidFill>
                  <a:srgbClr val="000C34"/>
                </a:solidFill>
                <a:latin typeface="Open Sans" panose="020B0606030504020204" pitchFamily="34" charset="0"/>
                <a:ea typeface="Open Sans" panose="020B0606030504020204" pitchFamily="34" charset="0"/>
                <a:cs typeface="Open Sans" panose="020B0606030504020204" pitchFamily="34" charset="0"/>
              </a:rPr>
              <a:t>the</a:t>
            </a:r>
            <a:r>
              <a:rPr lang="ro-RO" sz="2400" b="1" dirty="0">
                <a:solidFill>
                  <a:srgbClr val="000C34"/>
                </a:solidFill>
                <a:latin typeface="Open Sans" panose="020B0606030504020204" pitchFamily="34" charset="0"/>
                <a:ea typeface="Open Sans" panose="020B0606030504020204" pitchFamily="34" charset="0"/>
                <a:cs typeface="Open Sans" panose="020B0606030504020204" pitchFamily="34" charset="0"/>
              </a:rPr>
              <a:t> file </a:t>
            </a:r>
            <a:r>
              <a:rPr lang="ro-RO" sz="2400" b="1" dirty="0" err="1">
                <a:solidFill>
                  <a:srgbClr val="000C34"/>
                </a:solidFill>
                <a:latin typeface="Open Sans" panose="020B0606030504020204" pitchFamily="34" charset="0"/>
                <a:ea typeface="Open Sans" panose="020B0606030504020204" pitchFamily="34" charset="0"/>
                <a:cs typeface="Open Sans" panose="020B0606030504020204" pitchFamily="34" charset="0"/>
              </a:rPr>
              <a:t>which</a:t>
            </a:r>
            <a:r>
              <a:rPr lang="ro-RO" sz="2400" b="1" dirty="0">
                <a:solidFill>
                  <a:srgbClr val="000C34"/>
                </a:solidFill>
                <a:latin typeface="Open Sans" panose="020B0606030504020204" pitchFamily="34" charset="0"/>
                <a:ea typeface="Open Sans" panose="020B0606030504020204" pitchFamily="34" charset="0"/>
                <a:cs typeface="Open Sans" panose="020B0606030504020204" pitchFamily="34" charset="0"/>
              </a:rPr>
              <a:t> </a:t>
            </a:r>
            <a:r>
              <a:rPr lang="ro-RO" sz="2400" b="1" dirty="0" err="1">
                <a:solidFill>
                  <a:srgbClr val="000C34"/>
                </a:solidFill>
                <a:latin typeface="Open Sans" panose="020B0606030504020204" pitchFamily="34" charset="0"/>
                <a:ea typeface="Open Sans" panose="020B0606030504020204" pitchFamily="34" charset="0"/>
                <a:cs typeface="Open Sans" panose="020B0606030504020204" pitchFamily="34" charset="0"/>
              </a:rPr>
              <a:t>is</a:t>
            </a:r>
            <a:r>
              <a:rPr lang="ro-RO" sz="2400" b="1" dirty="0">
                <a:solidFill>
                  <a:srgbClr val="000C34"/>
                </a:solidFill>
                <a:latin typeface="Open Sans" panose="020B0606030504020204" pitchFamily="34" charset="0"/>
                <a:ea typeface="Open Sans" panose="020B0606030504020204" pitchFamily="34" charset="0"/>
                <a:cs typeface="Open Sans" panose="020B0606030504020204" pitchFamily="34" charset="0"/>
              </a:rPr>
              <a:t> </a:t>
            </a:r>
            <a:r>
              <a:rPr lang="ro-RO" sz="2400" b="1" dirty="0" err="1">
                <a:solidFill>
                  <a:srgbClr val="000C34"/>
                </a:solidFill>
                <a:latin typeface="Open Sans" panose="020B0606030504020204" pitchFamily="34" charset="0"/>
                <a:ea typeface="Open Sans" panose="020B0606030504020204" pitchFamily="34" charset="0"/>
                <a:cs typeface="Open Sans" panose="020B0606030504020204" pitchFamily="34" charset="0"/>
              </a:rPr>
              <a:t>mandatory</a:t>
            </a:r>
            <a:r>
              <a:rPr lang="ro-RO" sz="2400" b="1" dirty="0">
                <a:solidFill>
                  <a:srgbClr val="000C34"/>
                </a:solidFill>
                <a:latin typeface="Open Sans" panose="020B0606030504020204" pitchFamily="34" charset="0"/>
                <a:ea typeface="Open Sans" panose="020B0606030504020204" pitchFamily="34" charset="0"/>
                <a:cs typeface="Open Sans" panose="020B0606030504020204" pitchFamily="34" charset="0"/>
              </a:rPr>
              <a:t> </a:t>
            </a:r>
            <a:r>
              <a:rPr lang="ro-RO" sz="2400" b="1" dirty="0" err="1">
                <a:solidFill>
                  <a:srgbClr val="000C34"/>
                </a:solidFill>
                <a:latin typeface="Open Sans" panose="020B0606030504020204" pitchFamily="34" charset="0"/>
                <a:ea typeface="Open Sans" panose="020B0606030504020204" pitchFamily="34" charset="0"/>
                <a:cs typeface="Open Sans" panose="020B0606030504020204" pitchFamily="34" charset="0"/>
              </a:rPr>
              <a:t>to</a:t>
            </a:r>
            <a:r>
              <a:rPr lang="ro-RO" sz="2400" b="1" dirty="0">
                <a:solidFill>
                  <a:srgbClr val="000C34"/>
                </a:solidFill>
                <a:latin typeface="Open Sans" panose="020B0606030504020204" pitchFamily="34" charset="0"/>
                <a:ea typeface="Open Sans" panose="020B0606030504020204" pitchFamily="34" charset="0"/>
                <a:cs typeface="Open Sans" panose="020B0606030504020204" pitchFamily="34" charset="0"/>
              </a:rPr>
              <a:t> </a:t>
            </a:r>
            <a:r>
              <a:rPr lang="ro-RO" sz="2400" b="1" dirty="0" err="1">
                <a:solidFill>
                  <a:srgbClr val="000C34"/>
                </a:solidFill>
                <a:latin typeface="Open Sans" panose="020B0606030504020204" pitchFamily="34" charset="0"/>
                <a:ea typeface="Open Sans" panose="020B0606030504020204" pitchFamily="34" charset="0"/>
                <a:cs typeface="Open Sans" panose="020B0606030504020204" pitchFamily="34" charset="0"/>
              </a:rPr>
              <a:t>be</a:t>
            </a:r>
            <a:r>
              <a:rPr lang="ro-RO" sz="2400" b="1" dirty="0">
                <a:solidFill>
                  <a:srgbClr val="000C34"/>
                </a:solidFill>
                <a:latin typeface="Open Sans" panose="020B0606030504020204" pitchFamily="34" charset="0"/>
                <a:ea typeface="Open Sans" panose="020B0606030504020204" pitchFamily="34" charset="0"/>
                <a:cs typeface="Open Sans" panose="020B0606030504020204" pitchFamily="34" charset="0"/>
              </a:rPr>
              <a:t> </a:t>
            </a:r>
            <a:r>
              <a:rPr lang="ro-RO" sz="2400" b="1" dirty="0" err="1">
                <a:solidFill>
                  <a:srgbClr val="000C34"/>
                </a:solidFill>
                <a:latin typeface="Open Sans" panose="020B0606030504020204" pitchFamily="34" charset="0"/>
                <a:ea typeface="Open Sans" panose="020B0606030504020204" pitchFamily="34" charset="0"/>
                <a:cs typeface="Open Sans" panose="020B0606030504020204" pitchFamily="34" charset="0"/>
              </a:rPr>
              <a:t>uploaded</a:t>
            </a:r>
            <a:r>
              <a:rPr lang="ro-RO" sz="2400" b="1" dirty="0">
                <a:solidFill>
                  <a:srgbClr val="000C34"/>
                </a:solidFill>
                <a:latin typeface="Open Sans" panose="020B0606030504020204" pitchFamily="34" charset="0"/>
                <a:ea typeface="Open Sans" panose="020B0606030504020204" pitchFamily="34" charset="0"/>
                <a:cs typeface="Open Sans" panose="020B0606030504020204" pitchFamily="34" charset="0"/>
              </a:rPr>
              <a:t> </a:t>
            </a:r>
            <a:r>
              <a:rPr lang="ro-RO" sz="2400" b="1" dirty="0" err="1">
                <a:solidFill>
                  <a:srgbClr val="000C34"/>
                </a:solidFill>
                <a:latin typeface="Open Sans" panose="020B0606030504020204" pitchFamily="34" charset="0"/>
                <a:ea typeface="Open Sans" panose="020B0606030504020204" pitchFamily="34" charset="0"/>
                <a:cs typeface="Open Sans" panose="020B0606030504020204" pitchFamily="34" charset="0"/>
              </a:rPr>
              <a:t>here</a:t>
            </a:r>
            <a:r>
              <a:rPr lang="ro-RO" sz="2400" b="1" dirty="0">
                <a:solidFill>
                  <a:srgbClr val="000C34"/>
                </a:solidFill>
                <a:latin typeface="Open Sans" panose="020B0606030504020204" pitchFamily="34" charset="0"/>
                <a:ea typeface="Open Sans" panose="020B0606030504020204" pitchFamily="34" charset="0"/>
                <a:cs typeface="Open Sans" panose="020B0606030504020204" pitchFamily="34" charset="0"/>
              </a:rPr>
              <a:t> </a:t>
            </a:r>
            <a:r>
              <a:rPr lang="ro-RO" sz="2400" b="1" dirty="0" err="1">
                <a:solidFill>
                  <a:srgbClr val="000C34"/>
                </a:solidFill>
                <a:latin typeface="Open Sans" panose="020B0606030504020204" pitchFamily="34" charset="0"/>
                <a:ea typeface="Open Sans" panose="020B0606030504020204" pitchFamily="34" charset="0"/>
                <a:cs typeface="Open Sans" panose="020B0606030504020204" pitchFamily="34" charset="0"/>
              </a:rPr>
              <a:t>is</a:t>
            </a:r>
            <a:r>
              <a:rPr lang="ro-RO" sz="2400" b="1" dirty="0">
                <a:solidFill>
                  <a:srgbClr val="000C34"/>
                </a:solidFill>
                <a:latin typeface="Open Sans" panose="020B0606030504020204" pitchFamily="34" charset="0"/>
                <a:ea typeface="Open Sans" panose="020B0606030504020204" pitchFamily="34" charset="0"/>
                <a:cs typeface="Open Sans" panose="020B0606030504020204" pitchFamily="34" charset="0"/>
              </a:rPr>
              <a:t> </a:t>
            </a:r>
            <a:r>
              <a:rPr lang="ro-RO" sz="2400" b="1" dirty="0" err="1">
                <a:solidFill>
                  <a:srgbClr val="000C34"/>
                </a:solidFill>
                <a:latin typeface="Open Sans" panose="020B0606030504020204" pitchFamily="34" charset="0"/>
                <a:ea typeface="Open Sans" panose="020B0606030504020204" pitchFamily="34" charset="0"/>
                <a:cs typeface="Open Sans" panose="020B0606030504020204" pitchFamily="34" charset="0"/>
              </a:rPr>
              <a:t>Decision</a:t>
            </a:r>
            <a:r>
              <a:rPr lang="ro-RO" sz="2400" b="1" dirty="0">
                <a:solidFill>
                  <a:srgbClr val="000C34"/>
                </a:solidFill>
                <a:latin typeface="Open Sans" panose="020B0606030504020204" pitchFamily="34" charset="0"/>
                <a:ea typeface="Open Sans" panose="020B0606030504020204" pitchFamily="34" charset="0"/>
                <a:cs typeface="Open Sans" panose="020B0606030504020204" pitchFamily="34" charset="0"/>
              </a:rPr>
              <a:t> of </a:t>
            </a:r>
            <a:r>
              <a:rPr lang="ro-RO" sz="2400" b="1" dirty="0" err="1">
                <a:solidFill>
                  <a:srgbClr val="000C34"/>
                </a:solidFill>
                <a:latin typeface="Open Sans" panose="020B0606030504020204" pitchFamily="34" charset="0"/>
                <a:ea typeface="Open Sans" panose="020B0606030504020204" pitchFamily="34" charset="0"/>
                <a:cs typeface="Open Sans" panose="020B0606030504020204" pitchFamily="34" charset="0"/>
              </a:rPr>
              <a:t>Aproval</a:t>
            </a:r>
            <a:r>
              <a:rPr lang="ro-RO" sz="2400" b="1" dirty="0">
                <a:solidFill>
                  <a:srgbClr val="000C34"/>
                </a:solidFill>
                <a:latin typeface="Open Sans" panose="020B0606030504020204" pitchFamily="34" charset="0"/>
                <a:ea typeface="Open Sans" panose="020B0606030504020204" pitchFamily="34" charset="0"/>
                <a:cs typeface="Open Sans" panose="020B0606030504020204" pitchFamily="34" charset="0"/>
              </a:rPr>
              <a:t> of </a:t>
            </a:r>
            <a:r>
              <a:rPr lang="ro-RO" sz="2400" b="1" dirty="0" err="1">
                <a:solidFill>
                  <a:srgbClr val="000C34"/>
                </a:solidFill>
                <a:latin typeface="Open Sans" panose="020B0606030504020204" pitchFamily="34" charset="0"/>
                <a:ea typeface="Open Sans" panose="020B0606030504020204" pitchFamily="34" charset="0"/>
                <a:cs typeface="Open Sans" panose="020B0606030504020204" pitchFamily="34" charset="0"/>
              </a:rPr>
              <a:t>the</a:t>
            </a:r>
            <a:r>
              <a:rPr lang="ro-RO" sz="2400" b="1" dirty="0">
                <a:solidFill>
                  <a:srgbClr val="000C34"/>
                </a:solidFill>
                <a:latin typeface="Open Sans" panose="020B0606030504020204" pitchFamily="34" charset="0"/>
                <a:ea typeface="Open Sans" panose="020B0606030504020204" pitchFamily="34" charset="0"/>
                <a:cs typeface="Open Sans" panose="020B0606030504020204" pitchFamily="34" charset="0"/>
              </a:rPr>
              <a:t> Project Report </a:t>
            </a:r>
            <a:r>
              <a:rPr lang="ro-RO" sz="2400" b="1" dirty="0" err="1">
                <a:solidFill>
                  <a:srgbClr val="000C34"/>
                </a:solidFill>
                <a:latin typeface="Open Sans" panose="020B0606030504020204" pitchFamily="34" charset="0"/>
                <a:ea typeface="Open Sans" panose="020B0606030504020204" pitchFamily="34" charset="0"/>
                <a:cs typeface="Open Sans" panose="020B0606030504020204" pitchFamily="34" charset="0"/>
              </a:rPr>
              <a:t>isued</a:t>
            </a:r>
            <a:r>
              <a:rPr lang="ro-RO" sz="2400" b="1" dirty="0">
                <a:solidFill>
                  <a:srgbClr val="000C34"/>
                </a:solidFill>
                <a:latin typeface="Open Sans" panose="020B0606030504020204" pitchFamily="34" charset="0"/>
                <a:ea typeface="Open Sans" panose="020B0606030504020204" pitchFamily="34" charset="0"/>
                <a:cs typeface="Open Sans" panose="020B0606030504020204" pitchFamily="34" charset="0"/>
              </a:rPr>
              <a:t> </a:t>
            </a:r>
            <a:r>
              <a:rPr lang="ro-RO" sz="2400" b="1" dirty="0" err="1">
                <a:solidFill>
                  <a:srgbClr val="000C34"/>
                </a:solidFill>
                <a:latin typeface="Open Sans" panose="020B0606030504020204" pitchFamily="34" charset="0"/>
                <a:ea typeface="Open Sans" panose="020B0606030504020204" pitchFamily="34" charset="0"/>
                <a:cs typeface="Open Sans" panose="020B0606030504020204" pitchFamily="34" charset="0"/>
              </a:rPr>
              <a:t>by</a:t>
            </a:r>
            <a:r>
              <a:rPr lang="ro-RO" sz="2400" b="1" dirty="0">
                <a:solidFill>
                  <a:srgbClr val="000C34"/>
                </a:solidFill>
                <a:latin typeface="Open Sans" panose="020B0606030504020204" pitchFamily="34" charset="0"/>
                <a:ea typeface="Open Sans" panose="020B0606030504020204" pitchFamily="34" charset="0"/>
                <a:cs typeface="Open Sans" panose="020B0606030504020204" pitchFamily="34" charset="0"/>
              </a:rPr>
              <a:t> </a:t>
            </a:r>
            <a:r>
              <a:rPr lang="ro-RO" sz="2400" b="1" dirty="0" err="1">
                <a:solidFill>
                  <a:srgbClr val="000C34"/>
                </a:solidFill>
                <a:latin typeface="Open Sans" panose="020B0606030504020204" pitchFamily="34" charset="0"/>
                <a:ea typeface="Open Sans" panose="020B0606030504020204" pitchFamily="34" charset="0"/>
                <a:cs typeface="Open Sans" panose="020B0606030504020204" pitchFamily="34" charset="0"/>
              </a:rPr>
              <a:t>the</a:t>
            </a:r>
            <a:r>
              <a:rPr lang="ro-RO" sz="2400" b="1" dirty="0">
                <a:solidFill>
                  <a:srgbClr val="000C34"/>
                </a:solidFill>
                <a:latin typeface="Open Sans" panose="020B0606030504020204" pitchFamily="34" charset="0"/>
                <a:ea typeface="Open Sans" panose="020B0606030504020204" pitchFamily="34" charset="0"/>
                <a:cs typeface="Open Sans" panose="020B0606030504020204" pitchFamily="34" charset="0"/>
              </a:rPr>
              <a:t>  </a:t>
            </a:r>
            <a:r>
              <a:rPr lang="ro-RO" sz="2400" b="1" dirty="0" err="1">
                <a:solidFill>
                  <a:srgbClr val="000C34"/>
                </a:solidFill>
                <a:latin typeface="Open Sans" panose="020B0606030504020204" pitchFamily="34" charset="0"/>
                <a:ea typeface="Open Sans" panose="020B0606030504020204" pitchFamily="34" charset="0"/>
                <a:cs typeface="Open Sans" panose="020B0606030504020204" pitchFamily="34" charset="0"/>
              </a:rPr>
              <a:t>Joint</a:t>
            </a:r>
            <a:r>
              <a:rPr lang="ro-RO" sz="2400" b="1" dirty="0">
                <a:solidFill>
                  <a:srgbClr val="000C34"/>
                </a:solidFill>
                <a:latin typeface="Open Sans" panose="020B0606030504020204" pitchFamily="34" charset="0"/>
                <a:ea typeface="Open Sans" panose="020B0606030504020204" pitchFamily="34" charset="0"/>
                <a:cs typeface="Open Sans" panose="020B0606030504020204" pitchFamily="34" charset="0"/>
              </a:rPr>
              <a:t> </a:t>
            </a:r>
            <a:r>
              <a:rPr lang="ro-RO" sz="2400" b="1" dirty="0" err="1">
                <a:solidFill>
                  <a:srgbClr val="000C34"/>
                </a:solidFill>
                <a:latin typeface="Open Sans" panose="020B0606030504020204" pitchFamily="34" charset="0"/>
                <a:ea typeface="Open Sans" panose="020B0606030504020204" pitchFamily="34" charset="0"/>
                <a:cs typeface="Open Sans" panose="020B0606030504020204" pitchFamily="34" charset="0"/>
              </a:rPr>
              <a:t>Steering</a:t>
            </a:r>
            <a:r>
              <a:rPr lang="ro-RO" sz="2400" b="1" dirty="0">
                <a:solidFill>
                  <a:srgbClr val="000C34"/>
                </a:solidFill>
                <a:latin typeface="Open Sans" panose="020B0606030504020204" pitchFamily="34" charset="0"/>
                <a:ea typeface="Open Sans" panose="020B0606030504020204" pitchFamily="34" charset="0"/>
                <a:cs typeface="Open Sans" panose="020B0606030504020204" pitchFamily="34" charset="0"/>
              </a:rPr>
              <a:t> </a:t>
            </a:r>
            <a:r>
              <a:rPr lang="ro-RO" sz="2400" b="1" dirty="0" err="1">
                <a:solidFill>
                  <a:srgbClr val="000C34"/>
                </a:solidFill>
                <a:latin typeface="Open Sans" panose="020B0606030504020204" pitchFamily="34" charset="0"/>
                <a:ea typeface="Open Sans" panose="020B0606030504020204" pitchFamily="34" charset="0"/>
                <a:cs typeface="Open Sans" panose="020B0606030504020204" pitchFamily="34" charset="0"/>
              </a:rPr>
              <a:t>Committee</a:t>
            </a:r>
            <a:r>
              <a:rPr lang="ro-RO" sz="2400" b="1" dirty="0">
                <a:solidFill>
                  <a:srgbClr val="000C34"/>
                </a:solidFill>
                <a:latin typeface="Open Sans" panose="020B0606030504020204" pitchFamily="34" charset="0"/>
                <a:ea typeface="Open Sans" panose="020B0606030504020204" pitchFamily="34" charset="0"/>
                <a:cs typeface="Open Sans" panose="020B0606030504020204" pitchFamily="34" charset="0"/>
              </a:rPr>
              <a:t> of </a:t>
            </a:r>
            <a:r>
              <a:rPr lang="ro-RO" sz="2400" b="1" dirty="0" err="1">
                <a:solidFill>
                  <a:srgbClr val="000C34"/>
                </a:solidFill>
                <a:latin typeface="Open Sans" panose="020B0606030504020204" pitchFamily="34" charset="0"/>
                <a:ea typeface="Open Sans" panose="020B0606030504020204" pitchFamily="34" charset="0"/>
                <a:cs typeface="Open Sans" panose="020B0606030504020204" pitchFamily="34" charset="0"/>
              </a:rPr>
              <a:t>the</a:t>
            </a:r>
            <a:r>
              <a:rPr lang="ro-RO" sz="2400" b="1" dirty="0">
                <a:solidFill>
                  <a:srgbClr val="000C34"/>
                </a:solidFill>
                <a:latin typeface="Open Sans" panose="020B0606030504020204" pitchFamily="34" charset="0"/>
                <a:ea typeface="Open Sans" panose="020B0606030504020204" pitchFamily="34" charset="0"/>
                <a:cs typeface="Open Sans" panose="020B0606030504020204" pitchFamily="34" charset="0"/>
              </a:rPr>
              <a:t> </a:t>
            </a:r>
            <a:r>
              <a:rPr lang="ro-RO" sz="2400" b="1" dirty="0" err="1">
                <a:solidFill>
                  <a:srgbClr val="000C34"/>
                </a:solidFill>
                <a:latin typeface="Open Sans" panose="020B0606030504020204" pitchFamily="34" charset="0"/>
                <a:ea typeface="Open Sans" panose="020B0606030504020204" pitchFamily="34" charset="0"/>
                <a:cs typeface="Open Sans" panose="020B0606030504020204" pitchFamily="34" charset="0"/>
              </a:rPr>
              <a:t>project</a:t>
            </a:r>
            <a:r>
              <a:rPr lang="ro-RO" sz="2400" b="1" dirty="0">
                <a:solidFill>
                  <a:srgbClr val="000C34"/>
                </a:solidFill>
                <a:latin typeface="Open Sans" panose="020B0606030504020204" pitchFamily="34" charset="0"/>
                <a:ea typeface="Open Sans" panose="020B0606030504020204" pitchFamily="34" charset="0"/>
                <a:cs typeface="Open Sans" panose="020B0606030504020204" pitchFamily="34" charset="0"/>
              </a:rPr>
              <a:t>.</a:t>
            </a:r>
            <a:endParaRPr lang="en-US" sz="2400" b="1" i="0" dirty="0">
              <a:solidFill>
                <a:srgbClr val="000C34"/>
              </a:solidFill>
              <a:effectLst/>
              <a:latin typeface="Open Sans" panose="020B0606030504020204" pitchFamily="34" charset="0"/>
              <a:ea typeface="Open Sans" panose="020B0606030504020204" pitchFamily="34" charset="0"/>
              <a:cs typeface="Open Sans" panose="020B0606030504020204" pitchFamily="34" charset="0"/>
            </a:endParaRPr>
          </a:p>
          <a:p>
            <a:pPr algn="just"/>
            <a:endParaRPr lang="en-US" sz="2400" i="0" dirty="0">
              <a:solidFill>
                <a:srgbClr val="000C34"/>
              </a:solidFill>
              <a:effectLst/>
              <a:latin typeface="Open Sans" panose="020B0606030504020204" pitchFamily="34" charset="0"/>
              <a:ea typeface="Open Sans" panose="020B0606030504020204" pitchFamily="34" charset="0"/>
              <a:cs typeface="Open Sans" panose="020B0606030504020204" pitchFamily="34" charset="0"/>
            </a:endParaRPr>
          </a:p>
          <a:p>
            <a:pPr algn="just"/>
            <a:r>
              <a:rPr lang="en-US" sz="2400" i="0" dirty="0">
                <a:solidFill>
                  <a:srgbClr val="000C34"/>
                </a:solidFill>
                <a:effectLst/>
                <a:latin typeface="Open Sans" panose="020B0606030504020204" pitchFamily="34" charset="0"/>
                <a:ea typeface="Open Sans" panose="020B0606030504020204" pitchFamily="34" charset="0"/>
                <a:cs typeface="Open Sans" panose="020B0606030504020204" pitchFamily="34" charset="0"/>
              </a:rPr>
              <a:t>Since it is not always possible to add descriptions to files in the dedicated sections (due to the chip style upload), users with edit right are also allowed to add descriptions to all files in this section.</a:t>
            </a:r>
          </a:p>
          <a:p>
            <a:pPr algn="just"/>
            <a:endParaRPr lang="en-US" sz="2400" i="0" dirty="0">
              <a:solidFill>
                <a:srgbClr val="000C34"/>
              </a:solidFill>
              <a:effectLst/>
              <a:latin typeface="Open Sans" panose="020B0606030504020204" pitchFamily="34" charset="0"/>
              <a:ea typeface="Open Sans" panose="020B0606030504020204" pitchFamily="34" charset="0"/>
              <a:cs typeface="Open Sans" panose="020B0606030504020204" pitchFamily="34" charset="0"/>
            </a:endParaRPr>
          </a:p>
          <a:p>
            <a:pPr algn="just"/>
            <a:r>
              <a:rPr lang="en-US" sz="2400" i="0" dirty="0">
                <a:solidFill>
                  <a:srgbClr val="000C34"/>
                </a:solidFill>
                <a:effectLst/>
                <a:latin typeface="Open Sans" panose="020B0606030504020204" pitchFamily="34" charset="0"/>
                <a:ea typeface="Open Sans" panose="020B0606030504020204" pitchFamily="34" charset="0"/>
                <a:cs typeface="Open Sans" panose="020B0606030504020204" pitchFamily="34" charset="0"/>
              </a:rPr>
              <a:t>Files uploaded in this section can be deleted here, other files can only be deleted in the section where they were uploaded.</a:t>
            </a:r>
            <a:endParaRPr lang="en-US" sz="2400" dirty="0">
              <a:solidFill>
                <a:srgbClr val="000C34"/>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9451236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7490585-E043-C547-5652-E233E348452F}"/>
              </a:ext>
            </a:extLst>
          </p:cNvPr>
          <p:cNvSpPr/>
          <p:nvPr/>
        </p:nvSpPr>
        <p:spPr>
          <a:xfrm>
            <a:off x="473824" y="1116389"/>
            <a:ext cx="10748357" cy="2000548"/>
          </a:xfrm>
          <a:prstGeom prst="rect">
            <a:avLst/>
          </a:prstGeom>
        </p:spPr>
        <p:txBody>
          <a:bodyPr wrap="square">
            <a:spAutoFit/>
          </a:bodyPr>
          <a:lstStyle/>
          <a:p>
            <a:pPr algn="ctr"/>
            <a:r>
              <a:rPr lang="en-US" sz="2400" b="1" dirty="0">
                <a:latin typeface="Open Sans" panose="020B0606030504020204" pitchFamily="34" charset="0"/>
                <a:ea typeface="Open Sans" panose="020B0606030504020204" pitchFamily="34" charset="0"/>
                <a:cs typeface="Open Sans" panose="020B0606030504020204" pitchFamily="34" charset="0"/>
              </a:rPr>
              <a:t>Reporting process</a:t>
            </a:r>
            <a:r>
              <a:rPr lang="ro-RO" sz="2400" b="1" dirty="0">
                <a:latin typeface="Open Sans" panose="020B0606030504020204" pitchFamily="34" charset="0"/>
                <a:ea typeface="Open Sans" panose="020B0606030504020204" pitchFamily="34" charset="0"/>
                <a:cs typeface="Open Sans" panose="020B0606030504020204" pitchFamily="34" charset="0"/>
              </a:rPr>
              <a:t>:</a:t>
            </a:r>
            <a:endParaRPr lang="en-US" sz="2400" b="1" dirty="0">
              <a:latin typeface="Open Sans" panose="020B0606030504020204" pitchFamily="34" charset="0"/>
              <a:ea typeface="Open Sans" panose="020B0606030504020204" pitchFamily="34" charset="0"/>
              <a:cs typeface="Open Sans" panose="020B0606030504020204" pitchFamily="34" charset="0"/>
            </a:endParaRPr>
          </a:p>
          <a:p>
            <a:pPr algn="just"/>
            <a:r>
              <a:rPr lang="en-US" sz="2000" b="1" dirty="0">
                <a:latin typeface="Open Sans" panose="020B0606030504020204" pitchFamily="34" charset="0"/>
                <a:ea typeface="Open Sans" panose="020B0606030504020204" pitchFamily="34" charset="0"/>
                <a:cs typeface="Open Sans" panose="020B0606030504020204" pitchFamily="34" charset="0"/>
              </a:rPr>
              <a:t>Step 1 </a:t>
            </a:r>
            <a:r>
              <a:rPr lang="en-US" sz="2000" dirty="0">
                <a:latin typeface="Open Sans" panose="020B0606030504020204" pitchFamily="34" charset="0"/>
                <a:ea typeface="Open Sans" panose="020B0606030504020204" pitchFamily="34" charset="0"/>
                <a:cs typeface="Open Sans" panose="020B0606030504020204" pitchFamily="34" charset="0"/>
              </a:rPr>
              <a:t>- Each partner has to fill in and submit his own report to the FLC in </a:t>
            </a:r>
            <a:r>
              <a:rPr lang="en-US" sz="2000" dirty="0" err="1">
                <a:latin typeface="Open Sans" panose="020B0606030504020204" pitchFamily="34" charset="0"/>
                <a:ea typeface="Open Sans" panose="020B0606030504020204" pitchFamily="34" charset="0"/>
                <a:cs typeface="Open Sans" panose="020B0606030504020204" pitchFamily="34" charset="0"/>
              </a:rPr>
              <a:t>Jems</a:t>
            </a:r>
            <a:r>
              <a:rPr lang="en-US" sz="2000" dirty="0">
                <a:latin typeface="Open Sans" panose="020B0606030504020204" pitchFamily="34" charset="0"/>
                <a:ea typeface="Open Sans" panose="020B0606030504020204" pitchFamily="34" charset="0"/>
                <a:cs typeface="Open Sans" panose="020B0606030504020204" pitchFamily="34" charset="0"/>
              </a:rPr>
              <a:t>; </a:t>
            </a:r>
          </a:p>
          <a:p>
            <a:pPr algn="just"/>
            <a:r>
              <a:rPr lang="en-US" sz="2000" b="1" dirty="0">
                <a:latin typeface="Open Sans" panose="020B0606030504020204" pitchFamily="34" charset="0"/>
                <a:ea typeface="Open Sans" panose="020B0606030504020204" pitchFamily="34" charset="0"/>
                <a:cs typeface="Open Sans" panose="020B0606030504020204" pitchFamily="34" charset="0"/>
              </a:rPr>
              <a:t>Step 2 </a:t>
            </a:r>
            <a:r>
              <a:rPr lang="en-US" sz="2000" dirty="0">
                <a:latin typeface="Open Sans" panose="020B0606030504020204" pitchFamily="34" charset="0"/>
                <a:ea typeface="Open Sans" panose="020B0606030504020204" pitchFamily="34" charset="0"/>
                <a:cs typeface="Open Sans" panose="020B0606030504020204" pitchFamily="34" charset="0"/>
              </a:rPr>
              <a:t>- First Level Controllers (FLC) will verify the reports and  certify the expenditures in the system;</a:t>
            </a:r>
          </a:p>
          <a:p>
            <a:pPr algn="just"/>
            <a:r>
              <a:rPr lang="en-US" sz="2000" b="1" dirty="0">
                <a:latin typeface="Open Sans" panose="020B0606030504020204" pitchFamily="34" charset="0"/>
                <a:ea typeface="Open Sans" panose="020B0606030504020204" pitchFamily="34" charset="0"/>
                <a:cs typeface="Open Sans" panose="020B0606030504020204" pitchFamily="34" charset="0"/>
              </a:rPr>
              <a:t>Step 3 </a:t>
            </a:r>
            <a:r>
              <a:rPr lang="en-US" sz="2000" dirty="0">
                <a:latin typeface="Open Sans" panose="020B0606030504020204" pitchFamily="34" charset="0"/>
                <a:ea typeface="Open Sans" panose="020B0606030504020204" pitchFamily="34" charset="0"/>
                <a:cs typeface="Open Sans" panose="020B0606030504020204" pitchFamily="34" charset="0"/>
              </a:rPr>
              <a:t>- The Lead Partner (LP) will prepare a consolidated project report, include the FLC certificates of the partners and submit it to Joint Secretariat (JS).</a:t>
            </a:r>
          </a:p>
        </p:txBody>
      </p:sp>
      <p:pic>
        <p:nvPicPr>
          <p:cNvPr id="3" name="Picture 2">
            <a:extLst>
              <a:ext uri="{FF2B5EF4-FFF2-40B4-BE49-F238E27FC236}">
                <a16:creationId xmlns:a16="http://schemas.microsoft.com/office/drawing/2014/main" id="{C85636D5-AA55-92A3-BFE0-F868CE244483}"/>
              </a:ext>
            </a:extLst>
          </p:cNvPr>
          <p:cNvPicPr>
            <a:picLocks noChangeAspect="1"/>
          </p:cNvPicPr>
          <p:nvPr/>
        </p:nvPicPr>
        <p:blipFill>
          <a:blip r:embed="rId2"/>
          <a:stretch>
            <a:fillRect/>
          </a:stretch>
        </p:blipFill>
        <p:spPr>
          <a:xfrm>
            <a:off x="2666116" y="3116937"/>
            <a:ext cx="6791040" cy="2961907"/>
          </a:xfrm>
          <a:prstGeom prst="rect">
            <a:avLst/>
          </a:prstGeom>
        </p:spPr>
      </p:pic>
    </p:spTree>
    <p:extLst>
      <p:ext uri="{BB962C8B-B14F-4D97-AF65-F5344CB8AC3E}">
        <p14:creationId xmlns:p14="http://schemas.microsoft.com/office/powerpoint/2010/main" val="34331610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3400" y="1006495"/>
            <a:ext cx="10862655" cy="707886"/>
          </a:xfrm>
          <a:prstGeom prst="rect">
            <a:avLst/>
          </a:prstGeom>
        </p:spPr>
        <p:txBody>
          <a:bodyPr wrap="square">
            <a:spAutoFit/>
          </a:bodyPr>
          <a:lstStyle/>
          <a:p>
            <a:pPr marL="0" lvl="2" algn="ctr" eaLnBrk="0" fontAlgn="base" hangingPunct="0">
              <a:spcBef>
                <a:spcPct val="0"/>
              </a:spcBef>
              <a:spcAft>
                <a:spcPct val="0"/>
              </a:spcAft>
              <a:defRPr/>
            </a:pPr>
            <a:r>
              <a:rPr lang="en-US" sz="4000" dirty="0">
                <a:solidFill>
                  <a:srgbClr val="5B9BD5">
                    <a:lumMod val="75000"/>
                  </a:srgbClr>
                </a:solidFill>
                <a:latin typeface="Open Sans" panose="020B0606030504020204" pitchFamily="34" charset="0"/>
                <a:ea typeface="Open Sans" panose="020B0606030504020204" pitchFamily="34" charset="0"/>
                <a:cs typeface="Open Sans" panose="020B0606030504020204" pitchFamily="34" charset="0"/>
              </a:rPr>
              <a:t>Project report Financial overview</a:t>
            </a:r>
          </a:p>
        </p:txBody>
      </p:sp>
      <p:sp>
        <p:nvSpPr>
          <p:cNvPr id="4" name="Rectangle 3"/>
          <p:cNvSpPr/>
          <p:nvPr/>
        </p:nvSpPr>
        <p:spPr>
          <a:xfrm>
            <a:off x="470707" y="1676162"/>
            <a:ext cx="10988040" cy="830997"/>
          </a:xfrm>
          <a:prstGeom prst="rect">
            <a:avLst/>
          </a:prstGeom>
        </p:spPr>
        <p:txBody>
          <a:bodyPr wrap="square">
            <a:spAutoFit/>
          </a:bodyPr>
          <a:lstStyle/>
          <a:p>
            <a:pPr algn="just"/>
            <a:r>
              <a:rPr lang="en-US" sz="2400" b="1" i="0" dirty="0">
                <a:solidFill>
                  <a:srgbClr val="FF0000"/>
                </a:solidFill>
                <a:effectLst/>
                <a:latin typeface="Open Sans" panose="020B0606030504020204" pitchFamily="34" charset="0"/>
                <a:ea typeface="Open Sans" panose="020B0606030504020204" pitchFamily="34" charset="0"/>
                <a:cs typeface="Open Sans" panose="020B0606030504020204" pitchFamily="34" charset="0"/>
              </a:rPr>
              <a:t>The project report financial overview section comes with 6 different financial overview tables.</a:t>
            </a:r>
          </a:p>
        </p:txBody>
      </p:sp>
      <p:sp>
        <p:nvSpPr>
          <p:cNvPr id="5" name="Rectangle 4"/>
          <p:cNvSpPr/>
          <p:nvPr/>
        </p:nvSpPr>
        <p:spPr>
          <a:xfrm>
            <a:off x="470707" y="3010079"/>
            <a:ext cx="10988040" cy="1938992"/>
          </a:xfrm>
          <a:prstGeom prst="rect">
            <a:avLst/>
          </a:prstGeom>
        </p:spPr>
        <p:txBody>
          <a:bodyPr wrap="square">
            <a:spAutoFit/>
          </a:bodyPr>
          <a:lstStyle/>
          <a:p>
            <a:pPr algn="just"/>
            <a:r>
              <a:rPr lang="en-US" sz="2400" b="1" i="0" dirty="0">
                <a:effectLst/>
                <a:latin typeface="Open Sans" panose="020B0606030504020204" pitchFamily="34" charset="0"/>
                <a:ea typeface="Open Sans" panose="020B0606030504020204" pitchFamily="34" charset="0"/>
                <a:cs typeface="Open Sans" panose="020B0606030504020204" pitchFamily="34" charset="0"/>
              </a:rPr>
              <a:t>General purpose</a:t>
            </a:r>
          </a:p>
          <a:p>
            <a:pPr algn="just"/>
            <a:r>
              <a:rPr lang="en-US" sz="2400" i="0" dirty="0">
                <a:effectLst/>
                <a:latin typeface="Open Sans" panose="020B0606030504020204" pitchFamily="34" charset="0"/>
                <a:ea typeface="Open Sans" panose="020B0606030504020204" pitchFamily="34" charset="0"/>
                <a:cs typeface="Open Sans" panose="020B0606030504020204" pitchFamily="34" charset="0"/>
              </a:rPr>
              <a:t>The financial overview tables show how the project is proceeding in terms of spending. The amounts included in the tables represent the aggregation of data from all project reports submitted by the date when the current project report was created.</a:t>
            </a:r>
          </a:p>
        </p:txBody>
      </p:sp>
    </p:spTree>
    <p:extLst>
      <p:ext uri="{BB962C8B-B14F-4D97-AF65-F5344CB8AC3E}">
        <p14:creationId xmlns:p14="http://schemas.microsoft.com/office/powerpoint/2010/main" val="33596176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3399" y="1006495"/>
            <a:ext cx="10862655" cy="707886"/>
          </a:xfrm>
          <a:prstGeom prst="rect">
            <a:avLst/>
          </a:prstGeom>
        </p:spPr>
        <p:txBody>
          <a:bodyPr wrap="square">
            <a:spAutoFit/>
          </a:bodyPr>
          <a:lstStyle/>
          <a:p>
            <a:pPr marL="0" lvl="2" algn="ctr" eaLnBrk="0" fontAlgn="base" hangingPunct="0">
              <a:spcBef>
                <a:spcPct val="0"/>
              </a:spcBef>
              <a:spcAft>
                <a:spcPct val="0"/>
              </a:spcAft>
              <a:defRPr/>
            </a:pPr>
            <a:r>
              <a:rPr lang="en-US" sz="4000" dirty="0">
                <a:solidFill>
                  <a:srgbClr val="5B9BD5">
                    <a:lumMod val="75000"/>
                  </a:srgbClr>
                </a:solidFill>
                <a:latin typeface="Open Sans" panose="020B0606030504020204" pitchFamily="34" charset="0"/>
                <a:ea typeface="Open Sans" panose="020B0606030504020204" pitchFamily="34" charset="0"/>
                <a:cs typeface="Open Sans" panose="020B0606030504020204" pitchFamily="34" charset="0"/>
              </a:rPr>
              <a:t>Project report Financial overview</a:t>
            </a:r>
          </a:p>
        </p:txBody>
      </p:sp>
      <p:sp>
        <p:nvSpPr>
          <p:cNvPr id="4" name="Rectangle 3"/>
          <p:cNvSpPr/>
          <p:nvPr/>
        </p:nvSpPr>
        <p:spPr>
          <a:xfrm>
            <a:off x="470706" y="1714381"/>
            <a:ext cx="10988040" cy="2308324"/>
          </a:xfrm>
          <a:prstGeom prst="rect">
            <a:avLst/>
          </a:prstGeom>
        </p:spPr>
        <p:txBody>
          <a:bodyPr wrap="square">
            <a:spAutoFit/>
          </a:bodyPr>
          <a:lstStyle/>
          <a:p>
            <a:pPr algn="just"/>
            <a:r>
              <a:rPr lang="en-US" sz="2400" b="1" i="0" dirty="0">
                <a:effectLst/>
                <a:latin typeface="Open Sans" panose="020B0606030504020204" pitchFamily="34" charset="0"/>
                <a:ea typeface="Open Sans" panose="020B0606030504020204" pitchFamily="34" charset="0"/>
                <a:cs typeface="Open Sans" panose="020B0606030504020204" pitchFamily="34" charset="0"/>
              </a:rPr>
              <a:t>Project Expenditure - summary (in Euro)</a:t>
            </a:r>
          </a:p>
          <a:p>
            <a:pPr algn="just"/>
            <a:r>
              <a:rPr lang="en-US" sz="2400" i="0" dirty="0">
                <a:effectLst/>
                <a:latin typeface="Open Sans" panose="020B0606030504020204" pitchFamily="34" charset="0"/>
                <a:ea typeface="Open Sans" panose="020B0606030504020204" pitchFamily="34" charset="0"/>
                <a:cs typeface="Open Sans" panose="020B0606030504020204" pitchFamily="34" charset="0"/>
              </a:rPr>
              <a:t>This section shows the project budget - approved in application form, previously reported, current report, previously validated, previously paid - divided per fund and contribution type (public/private/automatic public) - at the moment of creation of current partner report, and also shows some calculations using figures from the table.</a:t>
            </a:r>
          </a:p>
        </p:txBody>
      </p:sp>
      <p:pic>
        <p:nvPicPr>
          <p:cNvPr id="16386" name="Picture 2" descr="https://jems.scrollhelp.site/__attachments/2483880055/image-20230828-130040.png?inst-v=5863e723-f97f-4662-9c34-fc8be836ba9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0706" y="4273441"/>
            <a:ext cx="10929013" cy="14110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78035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3399" y="1006495"/>
            <a:ext cx="10862655" cy="707886"/>
          </a:xfrm>
          <a:prstGeom prst="rect">
            <a:avLst/>
          </a:prstGeom>
        </p:spPr>
        <p:txBody>
          <a:bodyPr wrap="square">
            <a:spAutoFit/>
          </a:bodyPr>
          <a:lstStyle/>
          <a:p>
            <a:pPr marL="0" lvl="2" algn="ctr" eaLnBrk="0" fontAlgn="base" hangingPunct="0">
              <a:spcBef>
                <a:spcPct val="0"/>
              </a:spcBef>
              <a:spcAft>
                <a:spcPct val="0"/>
              </a:spcAft>
              <a:defRPr/>
            </a:pPr>
            <a:r>
              <a:rPr lang="en-US" sz="4000" dirty="0">
                <a:solidFill>
                  <a:srgbClr val="5B9BD5">
                    <a:lumMod val="75000"/>
                  </a:srgbClr>
                </a:solidFill>
                <a:latin typeface="Open Sans" panose="020B0606030504020204" pitchFamily="34" charset="0"/>
                <a:ea typeface="Open Sans" panose="020B0606030504020204" pitchFamily="34" charset="0"/>
                <a:cs typeface="Open Sans" panose="020B0606030504020204" pitchFamily="34" charset="0"/>
              </a:rPr>
              <a:t>Project report Financial overview</a:t>
            </a:r>
          </a:p>
        </p:txBody>
      </p:sp>
      <p:sp>
        <p:nvSpPr>
          <p:cNvPr id="4" name="Rectangle 3"/>
          <p:cNvSpPr/>
          <p:nvPr/>
        </p:nvSpPr>
        <p:spPr>
          <a:xfrm>
            <a:off x="533399" y="1714381"/>
            <a:ext cx="10988040" cy="1569660"/>
          </a:xfrm>
          <a:prstGeom prst="rect">
            <a:avLst/>
          </a:prstGeom>
        </p:spPr>
        <p:txBody>
          <a:bodyPr wrap="square">
            <a:spAutoFit/>
          </a:bodyPr>
          <a:lstStyle/>
          <a:p>
            <a:pPr algn="just"/>
            <a:r>
              <a:rPr lang="en-US" sz="2400" b="1" i="0" dirty="0">
                <a:effectLst/>
                <a:latin typeface="Open Sans" panose="020B0606030504020204" pitchFamily="34" charset="0"/>
                <a:ea typeface="Open Sans" panose="020B0606030504020204" pitchFamily="34" charset="0"/>
                <a:cs typeface="Open Sans" panose="020B0606030504020204" pitchFamily="34" charset="0"/>
              </a:rPr>
              <a:t>Project Expenditure - breakdown per cost category (in Euro)</a:t>
            </a:r>
          </a:p>
          <a:p>
            <a:pPr algn="just"/>
            <a:r>
              <a:rPr lang="en-US" sz="2400" i="0" dirty="0">
                <a:effectLst/>
                <a:latin typeface="Open Sans" panose="020B0606030504020204" pitchFamily="34" charset="0"/>
                <a:ea typeface="Open Sans" panose="020B0606030504020204" pitchFamily="34" charset="0"/>
                <a:cs typeface="Open Sans" panose="020B0606030504020204" pitchFamily="34" charset="0"/>
              </a:rPr>
              <a:t>This table shows the project budget - approved in application form, previously reported and current report - split per cost category. The table behaves quite similar as the other tables with similar columns.</a:t>
            </a:r>
          </a:p>
        </p:txBody>
      </p:sp>
      <p:pic>
        <p:nvPicPr>
          <p:cNvPr id="19458" name="Picture 2" descr="https://jems.scrollhelp.site/__attachments/2483880055/image-20230628-073059.png?inst-v=5863e723-f97f-4662-9c34-fc8be836ba9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3556" y="3991927"/>
            <a:ext cx="11422340" cy="2446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68785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3399" y="1006495"/>
            <a:ext cx="10862655" cy="707886"/>
          </a:xfrm>
          <a:prstGeom prst="rect">
            <a:avLst/>
          </a:prstGeom>
        </p:spPr>
        <p:txBody>
          <a:bodyPr wrap="square">
            <a:spAutoFit/>
          </a:bodyPr>
          <a:lstStyle/>
          <a:p>
            <a:pPr marL="0" lvl="2" algn="ctr" eaLnBrk="0" fontAlgn="base" hangingPunct="0">
              <a:spcBef>
                <a:spcPct val="0"/>
              </a:spcBef>
              <a:spcAft>
                <a:spcPct val="0"/>
              </a:spcAft>
              <a:defRPr/>
            </a:pPr>
            <a:r>
              <a:rPr lang="en-US" sz="4000" dirty="0">
                <a:solidFill>
                  <a:srgbClr val="5B9BD5">
                    <a:lumMod val="75000"/>
                  </a:srgbClr>
                </a:solidFill>
                <a:latin typeface="Open Sans" panose="020B0606030504020204" pitchFamily="34" charset="0"/>
                <a:ea typeface="Open Sans" panose="020B0606030504020204" pitchFamily="34" charset="0"/>
                <a:cs typeface="Open Sans" panose="020B0606030504020204" pitchFamily="34" charset="0"/>
              </a:rPr>
              <a:t>Project report Financial overview</a:t>
            </a:r>
          </a:p>
        </p:txBody>
      </p:sp>
      <p:sp>
        <p:nvSpPr>
          <p:cNvPr id="4" name="Rectangle 3"/>
          <p:cNvSpPr/>
          <p:nvPr/>
        </p:nvSpPr>
        <p:spPr>
          <a:xfrm>
            <a:off x="684066" y="1882021"/>
            <a:ext cx="10988040" cy="1938992"/>
          </a:xfrm>
          <a:prstGeom prst="rect">
            <a:avLst/>
          </a:prstGeom>
        </p:spPr>
        <p:txBody>
          <a:bodyPr wrap="square">
            <a:spAutoFit/>
          </a:bodyPr>
          <a:lstStyle/>
          <a:p>
            <a:pPr algn="just"/>
            <a:r>
              <a:rPr lang="en-US" sz="2400" b="1" i="0" dirty="0">
                <a:effectLst/>
                <a:latin typeface="Open Sans" panose="020B0606030504020204" pitchFamily="34" charset="0"/>
                <a:ea typeface="Open Sans" panose="020B0606030504020204" pitchFamily="34" charset="0"/>
                <a:cs typeface="Open Sans" panose="020B0606030504020204" pitchFamily="34" charset="0"/>
              </a:rPr>
              <a:t>Project Expenditure - breakdown per investment (in Euro)</a:t>
            </a:r>
          </a:p>
          <a:p>
            <a:pPr algn="just"/>
            <a:r>
              <a:rPr lang="en-US" sz="2400" i="0" dirty="0">
                <a:effectLst/>
                <a:latin typeface="Open Sans" panose="020B0606030504020204" pitchFamily="34" charset="0"/>
                <a:ea typeface="Open Sans" panose="020B0606030504020204" pitchFamily="34" charset="0"/>
                <a:cs typeface="Open Sans" panose="020B0606030504020204" pitchFamily="34" charset="0"/>
              </a:rPr>
              <a:t>In this overview table all cost items linked to an investment are summed up.</a:t>
            </a:r>
          </a:p>
          <a:p>
            <a:pPr algn="just"/>
            <a:r>
              <a:rPr lang="en-US" sz="2400" i="0" dirty="0">
                <a:effectLst/>
                <a:latin typeface="Open Sans" panose="020B0606030504020204" pitchFamily="34" charset="0"/>
                <a:ea typeface="Open Sans" panose="020B0606030504020204" pitchFamily="34" charset="0"/>
                <a:cs typeface="Open Sans" panose="020B0606030504020204" pitchFamily="34" charset="0"/>
              </a:rPr>
              <a:t>- No Simplified cost items are added up to this table, as they are automatically calculated in previous table. Only real costs linked to the investment in the List of expenditure are displayed in this overview table.</a:t>
            </a:r>
          </a:p>
        </p:txBody>
      </p:sp>
      <p:pic>
        <p:nvPicPr>
          <p:cNvPr id="20482" name="Picture 2" descr="https://jems.scrollhelp.site/__attachments/2483880055/image-20230628-073120.png?inst-v=5863e723-f97f-4662-9c34-fc8be836ba9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399" y="4361259"/>
            <a:ext cx="11010707" cy="18107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21368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3399" y="1006495"/>
            <a:ext cx="10862655" cy="707886"/>
          </a:xfrm>
          <a:prstGeom prst="rect">
            <a:avLst/>
          </a:prstGeom>
        </p:spPr>
        <p:txBody>
          <a:bodyPr wrap="square">
            <a:spAutoFit/>
          </a:bodyPr>
          <a:lstStyle/>
          <a:p>
            <a:pPr marL="0" lvl="2" algn="ctr" eaLnBrk="0" fontAlgn="base" hangingPunct="0">
              <a:spcBef>
                <a:spcPct val="0"/>
              </a:spcBef>
              <a:spcAft>
                <a:spcPct val="0"/>
              </a:spcAft>
              <a:defRPr/>
            </a:pPr>
            <a:r>
              <a:rPr lang="en-US" sz="4000" dirty="0">
                <a:solidFill>
                  <a:srgbClr val="5B9BD5">
                    <a:lumMod val="75000"/>
                  </a:srgbClr>
                </a:solidFill>
                <a:latin typeface="Open Sans" panose="020B0606030504020204" pitchFamily="34" charset="0"/>
                <a:ea typeface="Open Sans" panose="020B0606030504020204" pitchFamily="34" charset="0"/>
                <a:cs typeface="Open Sans" panose="020B0606030504020204" pitchFamily="34" charset="0"/>
              </a:rPr>
              <a:t>Project report Financial overview</a:t>
            </a:r>
          </a:p>
        </p:txBody>
      </p:sp>
      <p:sp>
        <p:nvSpPr>
          <p:cNvPr id="4" name="Rectangle 3"/>
          <p:cNvSpPr/>
          <p:nvPr/>
        </p:nvSpPr>
        <p:spPr>
          <a:xfrm>
            <a:off x="684066" y="2415421"/>
            <a:ext cx="10711988" cy="2677656"/>
          </a:xfrm>
          <a:prstGeom prst="rect">
            <a:avLst/>
          </a:prstGeom>
        </p:spPr>
        <p:txBody>
          <a:bodyPr wrap="square">
            <a:spAutoFit/>
          </a:bodyPr>
          <a:lstStyle/>
          <a:p>
            <a:pPr algn="just"/>
            <a:r>
              <a:rPr lang="en-US" sz="2400" b="1" i="0" dirty="0">
                <a:effectLst/>
                <a:latin typeface="Open Sans" panose="020B0606030504020204" pitchFamily="34" charset="0"/>
                <a:ea typeface="Open Sans" panose="020B0606030504020204" pitchFamily="34" charset="0"/>
                <a:cs typeface="Open Sans" panose="020B0606030504020204" pitchFamily="34" charset="0"/>
              </a:rPr>
              <a:t>Project Expenditure - breakdown per Lump sum (in Euro)</a:t>
            </a:r>
          </a:p>
          <a:p>
            <a:pPr algn="just"/>
            <a:endParaRPr lang="en-US" sz="2400" i="0" dirty="0">
              <a:effectLst/>
              <a:latin typeface="Open Sans" panose="020B0606030504020204" pitchFamily="34" charset="0"/>
              <a:ea typeface="Open Sans" panose="020B0606030504020204" pitchFamily="34" charset="0"/>
              <a:cs typeface="Open Sans" panose="020B0606030504020204" pitchFamily="34" charset="0"/>
            </a:endParaRPr>
          </a:p>
          <a:p>
            <a:pPr algn="just"/>
            <a:r>
              <a:rPr lang="en-US" sz="2400" i="0" dirty="0">
                <a:effectLst/>
                <a:latin typeface="Open Sans" panose="020B0606030504020204" pitchFamily="34" charset="0"/>
                <a:ea typeface="Open Sans" panose="020B0606030504020204" pitchFamily="34" charset="0"/>
                <a:cs typeface="Open Sans" panose="020B0606030504020204" pitchFamily="34" charset="0"/>
              </a:rPr>
              <a:t>In our </a:t>
            </a:r>
            <a:r>
              <a:rPr lang="en-US" sz="2400" i="0" dirty="0" err="1">
                <a:effectLst/>
                <a:latin typeface="Open Sans" panose="020B0606030504020204" pitchFamily="34" charset="0"/>
                <a:ea typeface="Open Sans" panose="020B0606030504020204" pitchFamily="34" charset="0"/>
                <a:cs typeface="Open Sans" panose="020B0606030504020204" pitchFamily="34" charset="0"/>
              </a:rPr>
              <a:t>Programme</a:t>
            </a:r>
            <a:r>
              <a:rPr lang="en-US" sz="2400" i="0" dirty="0">
                <a:effectLst/>
                <a:latin typeface="Open Sans" panose="020B0606030504020204" pitchFamily="34" charset="0"/>
                <a:ea typeface="Open Sans" panose="020B0606030504020204" pitchFamily="34" charset="0"/>
                <a:cs typeface="Open Sans" panose="020B0606030504020204" pitchFamily="34" charset="0"/>
              </a:rPr>
              <a:t> Lump sums consists of Project preparation costs and Project closure cost.</a:t>
            </a:r>
          </a:p>
          <a:p>
            <a:pPr algn="just"/>
            <a:endParaRPr lang="en-US" sz="2400" dirty="0">
              <a:latin typeface="Open Sans" panose="020B0606030504020204" pitchFamily="34" charset="0"/>
              <a:ea typeface="Open Sans" panose="020B0606030504020204" pitchFamily="34" charset="0"/>
              <a:cs typeface="Open Sans" panose="020B0606030504020204" pitchFamily="34" charset="0"/>
            </a:endParaRPr>
          </a:p>
          <a:p>
            <a:pPr algn="just"/>
            <a:r>
              <a:rPr lang="en-US" sz="2400" dirty="0">
                <a:latin typeface="Open Sans" panose="020B0606030504020204" pitchFamily="34" charset="0"/>
                <a:ea typeface="Open Sans" panose="020B0606030504020204" pitchFamily="34" charset="0"/>
                <a:cs typeface="Open Sans" panose="020B0606030504020204" pitchFamily="34" charset="0"/>
              </a:rPr>
              <a:t>In this overview table Lumps sums are presented.</a:t>
            </a:r>
            <a:endParaRPr lang="en-US" sz="2400" i="0" dirty="0">
              <a:effectLst/>
              <a:latin typeface="Open Sans" panose="020B0606030504020204" pitchFamily="34" charset="0"/>
              <a:ea typeface="Open Sans" panose="020B0606030504020204" pitchFamily="34" charset="0"/>
              <a:cs typeface="Open Sans" panose="020B0606030504020204" pitchFamily="34" charset="0"/>
            </a:endParaRPr>
          </a:p>
          <a:p>
            <a:pPr algn="just"/>
            <a:endParaRPr lang="en-US" sz="2400" i="0" dirty="0">
              <a:effectLst/>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0544364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3399" y="1006495"/>
            <a:ext cx="10862655" cy="707886"/>
          </a:xfrm>
          <a:prstGeom prst="rect">
            <a:avLst/>
          </a:prstGeom>
        </p:spPr>
        <p:txBody>
          <a:bodyPr wrap="square">
            <a:spAutoFit/>
          </a:bodyPr>
          <a:lstStyle/>
          <a:p>
            <a:pPr marL="0" lvl="2" algn="ctr" eaLnBrk="0" fontAlgn="base" hangingPunct="0">
              <a:spcBef>
                <a:spcPct val="0"/>
              </a:spcBef>
              <a:spcAft>
                <a:spcPct val="0"/>
              </a:spcAft>
              <a:defRPr/>
            </a:pPr>
            <a:r>
              <a:rPr lang="en-US" sz="4000" dirty="0">
                <a:solidFill>
                  <a:srgbClr val="5B9BD5">
                    <a:lumMod val="75000"/>
                  </a:srgbClr>
                </a:solidFill>
                <a:latin typeface="Open Sans" panose="020B0606030504020204" pitchFamily="34" charset="0"/>
                <a:ea typeface="Open Sans" panose="020B0606030504020204" pitchFamily="34" charset="0"/>
                <a:cs typeface="Open Sans" panose="020B0606030504020204" pitchFamily="34" charset="0"/>
              </a:rPr>
              <a:t>Project report Financial overview</a:t>
            </a:r>
          </a:p>
        </p:txBody>
      </p:sp>
      <p:sp>
        <p:nvSpPr>
          <p:cNvPr id="4" name="Rectangle 3"/>
          <p:cNvSpPr/>
          <p:nvPr/>
        </p:nvSpPr>
        <p:spPr>
          <a:xfrm>
            <a:off x="608732" y="1714381"/>
            <a:ext cx="10711988" cy="1938992"/>
          </a:xfrm>
          <a:prstGeom prst="rect">
            <a:avLst/>
          </a:prstGeom>
        </p:spPr>
        <p:txBody>
          <a:bodyPr wrap="square">
            <a:spAutoFit/>
          </a:bodyPr>
          <a:lstStyle/>
          <a:p>
            <a:pPr algn="just"/>
            <a:r>
              <a:rPr lang="en-US" sz="2400" b="1" i="0" dirty="0">
                <a:effectLst/>
                <a:latin typeface="Open Sans" panose="020B0606030504020204" pitchFamily="34" charset="0"/>
                <a:ea typeface="Open Sans" panose="020B0606030504020204" pitchFamily="34" charset="0"/>
                <a:cs typeface="Open Sans" panose="020B0606030504020204" pitchFamily="34" charset="0"/>
              </a:rPr>
              <a:t>Project expenditure - overview per partner/per cost category - Current report</a:t>
            </a:r>
            <a:endParaRPr lang="en-US" sz="2400" i="0" dirty="0">
              <a:effectLst/>
              <a:latin typeface="Open Sans" panose="020B0606030504020204" pitchFamily="34" charset="0"/>
              <a:ea typeface="Open Sans" panose="020B0606030504020204" pitchFamily="34" charset="0"/>
              <a:cs typeface="Open Sans" panose="020B0606030504020204" pitchFamily="34" charset="0"/>
            </a:endParaRPr>
          </a:p>
          <a:p>
            <a:pPr algn="just"/>
            <a:endParaRPr lang="en-US" sz="2400" i="0" dirty="0">
              <a:effectLst/>
              <a:latin typeface="Open Sans" panose="020B0606030504020204" pitchFamily="34" charset="0"/>
              <a:ea typeface="Open Sans" panose="020B0606030504020204" pitchFamily="34" charset="0"/>
              <a:cs typeface="Open Sans" panose="020B0606030504020204" pitchFamily="34" charset="0"/>
            </a:endParaRPr>
          </a:p>
          <a:p>
            <a:pPr algn="just"/>
            <a:r>
              <a:rPr lang="en-US" sz="2400" i="0" dirty="0">
                <a:effectLst/>
                <a:latin typeface="Open Sans" panose="020B0606030504020204" pitchFamily="34" charset="0"/>
                <a:ea typeface="Open Sans" panose="020B0606030504020204" pitchFamily="34" charset="0"/>
                <a:cs typeface="Open Sans" panose="020B0606030504020204" pitchFamily="34" charset="0"/>
              </a:rPr>
              <a:t>This table shows the values per partner per cost category only from the Current report. </a:t>
            </a:r>
          </a:p>
        </p:txBody>
      </p:sp>
      <p:pic>
        <p:nvPicPr>
          <p:cNvPr id="22530" name="Picture 2" descr="https://jems.scrollhelp.site/__attachments/2483880055/image-20230628-073214.png?inst-v=5863e723-f97f-4662-9c34-fc8be836ba9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732" y="4068679"/>
            <a:ext cx="10878817" cy="14024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85483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3399" y="1006495"/>
            <a:ext cx="10862655" cy="707886"/>
          </a:xfrm>
          <a:prstGeom prst="rect">
            <a:avLst/>
          </a:prstGeom>
        </p:spPr>
        <p:txBody>
          <a:bodyPr wrap="square">
            <a:spAutoFit/>
          </a:bodyPr>
          <a:lstStyle/>
          <a:p>
            <a:pPr marL="0" lvl="2" algn="ctr" eaLnBrk="0" fontAlgn="base" hangingPunct="0">
              <a:spcBef>
                <a:spcPct val="0"/>
              </a:spcBef>
              <a:spcAft>
                <a:spcPct val="0"/>
              </a:spcAft>
              <a:defRPr/>
            </a:pPr>
            <a:r>
              <a:rPr lang="en-US" sz="4000" dirty="0">
                <a:solidFill>
                  <a:srgbClr val="5B9BD5">
                    <a:lumMod val="75000"/>
                  </a:srgbClr>
                </a:solidFill>
                <a:latin typeface="Open Sans" panose="020B0606030504020204" pitchFamily="34" charset="0"/>
                <a:ea typeface="Open Sans" panose="020B0606030504020204" pitchFamily="34" charset="0"/>
                <a:cs typeface="Open Sans" panose="020B0606030504020204" pitchFamily="34" charset="0"/>
              </a:rPr>
              <a:t>Project report Financial overview</a:t>
            </a:r>
          </a:p>
        </p:txBody>
      </p:sp>
      <p:sp>
        <p:nvSpPr>
          <p:cNvPr id="4" name="Rectangle 3"/>
          <p:cNvSpPr/>
          <p:nvPr/>
        </p:nvSpPr>
        <p:spPr>
          <a:xfrm>
            <a:off x="608732" y="1714381"/>
            <a:ext cx="10711988" cy="2308324"/>
          </a:xfrm>
          <a:prstGeom prst="rect">
            <a:avLst/>
          </a:prstGeom>
        </p:spPr>
        <p:txBody>
          <a:bodyPr wrap="square">
            <a:spAutoFit/>
          </a:bodyPr>
          <a:lstStyle/>
          <a:p>
            <a:pPr algn="just"/>
            <a:r>
              <a:rPr lang="en-US" sz="2400" b="1" i="0" dirty="0">
                <a:effectLst/>
                <a:latin typeface="Open Sans" panose="020B0606030504020204" pitchFamily="34" charset="0"/>
                <a:ea typeface="Open Sans" panose="020B0606030504020204" pitchFamily="34" charset="0"/>
                <a:cs typeface="Open Sans" panose="020B0606030504020204" pitchFamily="34" charset="0"/>
              </a:rPr>
              <a:t>Project expenditure - Summary of deducted items by control - Current report</a:t>
            </a:r>
          </a:p>
          <a:p>
            <a:pPr algn="just"/>
            <a:endParaRPr lang="en-US" sz="2400" i="0" dirty="0">
              <a:effectLst/>
              <a:latin typeface="Open Sans" panose="020B0606030504020204" pitchFamily="34" charset="0"/>
              <a:ea typeface="Open Sans" panose="020B0606030504020204" pitchFamily="34" charset="0"/>
              <a:cs typeface="Open Sans" panose="020B0606030504020204" pitchFamily="34" charset="0"/>
            </a:endParaRPr>
          </a:p>
          <a:p>
            <a:pPr algn="just"/>
            <a:r>
              <a:rPr lang="en-US" sz="2400" i="0" dirty="0">
                <a:effectLst/>
                <a:latin typeface="Open Sans" panose="020B0606030504020204" pitchFamily="34" charset="0"/>
                <a:ea typeface="Open Sans" panose="020B0606030504020204" pitchFamily="34" charset="0"/>
                <a:cs typeface="Open Sans" panose="020B0606030504020204" pitchFamily="34" charset="0"/>
              </a:rPr>
              <a:t>This table sums up all deductions carried out by control per partner and type of error. These values are not cumulative but only related to the certificates included in this report.</a:t>
            </a:r>
          </a:p>
        </p:txBody>
      </p:sp>
      <p:pic>
        <p:nvPicPr>
          <p:cNvPr id="23554" name="Picture 2" descr="https://jems.scrollhelp.site/__attachments/2483880055/image-20230628-073251.png?inst-v=5863e723-f97f-4662-9c34-fc8be836ba9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732" y="4233179"/>
            <a:ext cx="10662054" cy="13751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04482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399" y="1006495"/>
            <a:ext cx="10862655" cy="707886"/>
          </a:xfrm>
          <a:prstGeom prst="rect">
            <a:avLst/>
          </a:prstGeom>
        </p:spPr>
        <p:txBody>
          <a:bodyPr wrap="square">
            <a:spAutoFit/>
          </a:bodyPr>
          <a:lstStyle/>
          <a:p>
            <a:pPr marL="0" lvl="2" algn="ctr" eaLnBrk="0" fontAlgn="base" hangingPunct="0">
              <a:spcBef>
                <a:spcPct val="0"/>
              </a:spcBef>
              <a:spcAft>
                <a:spcPct val="0"/>
              </a:spcAft>
              <a:defRPr/>
            </a:pPr>
            <a:r>
              <a:rPr lang="en-US" sz="4000" dirty="0">
                <a:solidFill>
                  <a:srgbClr val="5B9BD5">
                    <a:lumMod val="75000"/>
                  </a:srgbClr>
                </a:solidFill>
                <a:latin typeface="Open Sans" panose="020B0606030504020204" pitchFamily="34" charset="0"/>
                <a:ea typeface="Open Sans" panose="020B0606030504020204" pitchFamily="34" charset="0"/>
                <a:cs typeface="Open Sans" panose="020B0606030504020204" pitchFamily="34" charset="0"/>
              </a:rPr>
              <a:t>Project report - Export</a:t>
            </a:r>
          </a:p>
        </p:txBody>
      </p:sp>
      <p:sp>
        <p:nvSpPr>
          <p:cNvPr id="4" name="TextBox 3"/>
          <p:cNvSpPr txBox="1"/>
          <p:nvPr/>
        </p:nvSpPr>
        <p:spPr>
          <a:xfrm>
            <a:off x="2103119" y="1714381"/>
            <a:ext cx="8442961" cy="430887"/>
          </a:xfrm>
          <a:prstGeom prst="rect">
            <a:avLst/>
          </a:prstGeom>
          <a:noFill/>
        </p:spPr>
        <p:txBody>
          <a:bodyPr wrap="square" rtlCol="0">
            <a:spAutoFit/>
          </a:bodyPr>
          <a:lstStyle/>
          <a:p>
            <a:pPr algn="just"/>
            <a:r>
              <a:rPr lang="en-US" sz="2200" dirty="0">
                <a:solidFill>
                  <a:srgbClr val="000C34"/>
                </a:solidFill>
                <a:latin typeface="Open Sans" panose="020B0606030504020204" pitchFamily="34" charset="0"/>
                <a:ea typeface="Open Sans" panose="020B0606030504020204" pitchFamily="34" charset="0"/>
                <a:cs typeface="Open Sans" panose="020B0606030504020204" pitchFamily="34" charset="0"/>
              </a:rPr>
              <a:t>In this section you can export Project report in PDF format.</a:t>
            </a:r>
          </a:p>
        </p:txBody>
      </p:sp>
      <p:sp>
        <p:nvSpPr>
          <p:cNvPr id="6" name="Rectangle 5"/>
          <p:cNvSpPr/>
          <p:nvPr/>
        </p:nvSpPr>
        <p:spPr>
          <a:xfrm>
            <a:off x="701039" y="2422267"/>
            <a:ext cx="10862655" cy="707886"/>
          </a:xfrm>
          <a:prstGeom prst="rect">
            <a:avLst/>
          </a:prstGeom>
        </p:spPr>
        <p:txBody>
          <a:bodyPr wrap="square">
            <a:spAutoFit/>
          </a:bodyPr>
          <a:lstStyle/>
          <a:p>
            <a:pPr marL="0" lvl="2" algn="ctr" eaLnBrk="0" fontAlgn="base" hangingPunct="0">
              <a:spcBef>
                <a:spcPct val="0"/>
              </a:spcBef>
              <a:spcAft>
                <a:spcPct val="0"/>
              </a:spcAft>
              <a:defRPr/>
            </a:pPr>
            <a:r>
              <a:rPr lang="en-US" sz="4000" dirty="0">
                <a:solidFill>
                  <a:srgbClr val="5B9BD5">
                    <a:lumMod val="75000"/>
                  </a:srgbClr>
                </a:solidFill>
                <a:latin typeface="Open Sans" panose="020B0606030504020204" pitchFamily="34" charset="0"/>
                <a:ea typeface="Open Sans" panose="020B0606030504020204" pitchFamily="34" charset="0"/>
                <a:cs typeface="Open Sans" panose="020B0606030504020204" pitchFamily="34" charset="0"/>
              </a:rPr>
              <a:t>Project report - Submit</a:t>
            </a:r>
          </a:p>
        </p:txBody>
      </p:sp>
      <p:sp>
        <p:nvSpPr>
          <p:cNvPr id="8" name="TextBox 7"/>
          <p:cNvSpPr txBox="1"/>
          <p:nvPr/>
        </p:nvSpPr>
        <p:spPr>
          <a:xfrm>
            <a:off x="701039" y="3044666"/>
            <a:ext cx="10695015" cy="769441"/>
          </a:xfrm>
          <a:prstGeom prst="rect">
            <a:avLst/>
          </a:prstGeom>
          <a:noFill/>
        </p:spPr>
        <p:txBody>
          <a:bodyPr wrap="square" rtlCol="0">
            <a:spAutoFit/>
          </a:bodyPr>
          <a:lstStyle/>
          <a:p>
            <a:pPr algn="just"/>
            <a:r>
              <a:rPr lang="en-US" sz="2200" dirty="0">
                <a:solidFill>
                  <a:srgbClr val="000C34"/>
                </a:solidFill>
                <a:latin typeface="Open Sans" panose="020B0606030504020204" pitchFamily="34" charset="0"/>
                <a:ea typeface="Open Sans" panose="020B0606030504020204" pitchFamily="34" charset="0"/>
                <a:cs typeface="Open Sans" panose="020B0606030504020204" pitchFamily="34" charset="0"/>
              </a:rPr>
              <a:t>In this section the project report can be submitted. After submission, the project report is frozen and the MA/JS verification can be started.</a:t>
            </a:r>
          </a:p>
        </p:txBody>
      </p:sp>
      <p:pic>
        <p:nvPicPr>
          <p:cNvPr id="24578" name="Picture 2" descr="https://jems.scrollhelp.site/__attachments/2485125174/image-20230628-073503.png?inst-v=5863e723-f97f-4662-9c34-fc8be836ba9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6341" y="3838039"/>
            <a:ext cx="9716770" cy="24669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28766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017CB46-F33B-0E7E-9124-2B79DF58718B}"/>
              </a:ext>
            </a:extLst>
          </p:cNvPr>
          <p:cNvSpPr txBox="1"/>
          <p:nvPr/>
        </p:nvSpPr>
        <p:spPr>
          <a:xfrm>
            <a:off x="1550079" y="1953618"/>
            <a:ext cx="9529401" cy="2246769"/>
          </a:xfrm>
          <a:prstGeom prst="rect">
            <a:avLst/>
          </a:prstGeom>
          <a:noFill/>
        </p:spPr>
        <p:txBody>
          <a:bodyPr wrap="square" rtlCol="0">
            <a:spAutoFit/>
          </a:bodyPr>
          <a:lstStyle/>
          <a:p>
            <a:pPr algn="just"/>
            <a:r>
              <a:rPr lang="en-GB" sz="2000" dirty="0">
                <a:solidFill>
                  <a:srgbClr val="000C34"/>
                </a:solidFill>
                <a:latin typeface="Open Sans" panose="020B0606030504020204" pitchFamily="34" charset="0"/>
                <a:ea typeface="Open Sans" panose="020B0606030504020204" pitchFamily="34" charset="0"/>
                <a:cs typeface="Open Sans" panose="020B0606030504020204" pitchFamily="34" charset="0"/>
              </a:rPr>
              <a:t>A general warning is given to partners that they are reminded to make sure that the contracting section is up to date. </a:t>
            </a:r>
          </a:p>
          <a:p>
            <a:pPr algn="just"/>
            <a:endParaRPr lang="en-GB" sz="2000" dirty="0">
              <a:solidFill>
                <a:srgbClr val="000C34"/>
              </a:solidFill>
              <a:latin typeface="Open Sans" panose="020B0606030504020204" pitchFamily="34" charset="0"/>
              <a:ea typeface="Open Sans" panose="020B0606030504020204" pitchFamily="34" charset="0"/>
              <a:cs typeface="Open Sans" panose="020B0606030504020204" pitchFamily="34" charset="0"/>
            </a:endParaRPr>
          </a:p>
          <a:p>
            <a:pPr algn="just"/>
            <a:r>
              <a:rPr lang="en-GB" sz="2000" dirty="0">
                <a:solidFill>
                  <a:srgbClr val="000C34"/>
                </a:solidFill>
                <a:latin typeface="Open Sans" panose="020B0606030504020204" pitchFamily="34" charset="0"/>
                <a:ea typeface="Open Sans" panose="020B0606030504020204" pitchFamily="34" charset="0"/>
                <a:cs typeface="Open Sans" panose="020B0606030504020204" pitchFamily="34" charset="0"/>
              </a:rPr>
              <a:t>This is to make sure that the bank details and other information in the contracting section and the dedicated partner pages stay up to date. </a:t>
            </a:r>
          </a:p>
          <a:p>
            <a:pPr algn="just"/>
            <a:endParaRPr lang="en-GB" sz="2000" dirty="0">
              <a:solidFill>
                <a:srgbClr val="000C34"/>
              </a:solidFill>
              <a:latin typeface="Open Sans" panose="020B0606030504020204" pitchFamily="34" charset="0"/>
              <a:ea typeface="Open Sans" panose="020B0606030504020204" pitchFamily="34" charset="0"/>
              <a:cs typeface="Open Sans" panose="020B0606030504020204" pitchFamily="34" charset="0"/>
            </a:endParaRPr>
          </a:p>
          <a:p>
            <a:pPr algn="just"/>
            <a:r>
              <a:rPr lang="en-GB" sz="2000" dirty="0">
                <a:solidFill>
                  <a:srgbClr val="000C34"/>
                </a:solidFill>
                <a:latin typeface="Open Sans" panose="020B0606030504020204" pitchFamily="34" charset="0"/>
                <a:ea typeface="Open Sans" panose="020B0606030504020204" pitchFamily="34" charset="0"/>
                <a:cs typeface="Open Sans" panose="020B0606030504020204" pitchFamily="34" charset="0"/>
              </a:rPr>
              <a:t>Once submitted, the status of the report changes.</a:t>
            </a:r>
          </a:p>
        </p:txBody>
      </p:sp>
      <p:pic>
        <p:nvPicPr>
          <p:cNvPr id="12290" name="Picture 2">
            <a:extLst>
              <a:ext uri="{FF2B5EF4-FFF2-40B4-BE49-F238E27FC236}">
                <a16:creationId xmlns:a16="http://schemas.microsoft.com/office/drawing/2014/main" id="{2CA6F3F8-B05D-5C18-A757-259B3A3A10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7239" y="4409282"/>
            <a:ext cx="8389090" cy="200037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609599" y="1036975"/>
            <a:ext cx="10862655" cy="707886"/>
          </a:xfrm>
          <a:prstGeom prst="rect">
            <a:avLst/>
          </a:prstGeom>
        </p:spPr>
        <p:txBody>
          <a:bodyPr wrap="square">
            <a:spAutoFit/>
          </a:bodyPr>
          <a:lstStyle/>
          <a:p>
            <a:pPr marL="0" lvl="2" algn="ctr" eaLnBrk="0" fontAlgn="base" hangingPunct="0">
              <a:spcBef>
                <a:spcPct val="0"/>
              </a:spcBef>
              <a:spcAft>
                <a:spcPct val="0"/>
              </a:spcAft>
              <a:defRPr/>
            </a:pPr>
            <a:r>
              <a:rPr lang="en-US" sz="4000" dirty="0">
                <a:solidFill>
                  <a:srgbClr val="5B9BD5">
                    <a:lumMod val="75000"/>
                  </a:srgbClr>
                </a:solidFill>
                <a:latin typeface="Open Sans" panose="020B0606030504020204" pitchFamily="34" charset="0"/>
                <a:ea typeface="Open Sans" panose="020B0606030504020204" pitchFamily="34" charset="0"/>
                <a:cs typeface="Open Sans" panose="020B0606030504020204" pitchFamily="34" charset="0"/>
              </a:rPr>
              <a:t>Additional information</a:t>
            </a:r>
          </a:p>
        </p:txBody>
      </p:sp>
    </p:spTree>
    <p:extLst>
      <p:ext uri="{BB962C8B-B14F-4D97-AF65-F5344CB8AC3E}">
        <p14:creationId xmlns:p14="http://schemas.microsoft.com/office/powerpoint/2010/main" val="23275475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1991544" y="1399951"/>
            <a:ext cx="3569204" cy="2519164"/>
          </a:xfrm>
          <a:solidFill>
            <a:srgbClr val="00B0F0"/>
          </a:solidFill>
        </p:spPr>
        <p:txBody>
          <a:bodyPr anchor="ctr">
            <a:normAutofit/>
          </a:bodyPr>
          <a:lstStyle/>
          <a:p>
            <a:pPr marL="0" indent="0" algn="ctr">
              <a:buNone/>
            </a:pPr>
            <a:r>
              <a:rPr lang="en-US" sz="3600" b="1"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Thank you!</a:t>
            </a:r>
            <a:endParaRPr lang="en-US" sz="1800" dirty="0">
              <a:latin typeface="Open Sans" panose="020B0606030504020204" pitchFamily="34" charset="0"/>
              <a:ea typeface="Open Sans" panose="020B0606030504020204" pitchFamily="34" charset="0"/>
              <a:cs typeface="Open Sans" panose="020B0606030504020204" pitchFamily="34" charset="0"/>
            </a:endParaRPr>
          </a:p>
        </p:txBody>
      </p:sp>
      <p:graphicFrame>
        <p:nvGraphicFramePr>
          <p:cNvPr id="8" name="Table 7"/>
          <p:cNvGraphicFramePr>
            <a:graphicFrameLocks noGrp="1"/>
          </p:cNvGraphicFramePr>
          <p:nvPr/>
        </p:nvGraphicFramePr>
        <p:xfrm>
          <a:off x="5591944" y="1416690"/>
          <a:ext cx="4536504" cy="4388574"/>
        </p:xfrm>
        <a:graphic>
          <a:graphicData uri="http://schemas.openxmlformats.org/drawingml/2006/table">
            <a:tbl>
              <a:tblPr firstRow="1" bandRow="1">
                <a:tableStyleId>{5C22544A-7EE6-4342-B048-85BDC9FD1C3A}</a:tableStyleId>
              </a:tblPr>
              <a:tblGrid>
                <a:gridCol w="4536504">
                  <a:extLst>
                    <a:ext uri="{9D8B030D-6E8A-4147-A177-3AD203B41FA5}">
                      <a16:colId xmlns:a16="http://schemas.microsoft.com/office/drawing/2014/main" val="20000"/>
                    </a:ext>
                  </a:extLst>
                </a:gridCol>
              </a:tblGrid>
              <a:tr h="768000">
                <a:tc>
                  <a:txBody>
                    <a:bodyPr/>
                    <a:lstStyle/>
                    <a:p>
                      <a:pPr algn="ctr"/>
                      <a:r>
                        <a:rPr lang="en-US" sz="2400" dirty="0">
                          <a:solidFill>
                            <a:srgbClr val="C00000"/>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Contact</a:t>
                      </a:r>
                    </a:p>
                  </a:txBody>
                  <a:tcPr marL="68580" marR="68580" anchor="ctr"/>
                </a:tc>
                <a:extLst>
                  <a:ext uri="{0D108BD9-81ED-4DB2-BD59-A6C34878D82A}">
                    <a16:rowId xmlns:a16="http://schemas.microsoft.com/office/drawing/2014/main" val="10000"/>
                  </a:ext>
                </a:extLst>
              </a:tr>
              <a:tr h="548572">
                <a:tc>
                  <a:txBody>
                    <a:bodyPr/>
                    <a:lstStyle/>
                    <a:p>
                      <a:pPr algn="just"/>
                      <a:r>
                        <a:rPr lang="en-US" sz="1800" b="1" dirty="0">
                          <a:solidFill>
                            <a:srgbClr val="C00000"/>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Te</a:t>
                      </a:r>
                      <a:r>
                        <a:rPr lang="ro-RO" sz="1800" b="1" dirty="0">
                          <a:solidFill>
                            <a:srgbClr val="C00000"/>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l</a:t>
                      </a:r>
                      <a:r>
                        <a:rPr lang="en-US" sz="1800" b="1" dirty="0">
                          <a:solidFill>
                            <a:srgbClr val="C00000"/>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a:t>
                      </a:r>
                      <a:r>
                        <a:rPr lang="en-US" sz="1800" b="1" baseline="0" dirty="0">
                          <a:solidFill>
                            <a:srgbClr val="C00000"/>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  </a:t>
                      </a:r>
                      <a:r>
                        <a:rPr lang="en-US" sz="1800" baseline="0" dirty="0">
                          <a:latin typeface="Open Sans" panose="020B0606030504020204" pitchFamily="34" charset="0"/>
                          <a:ea typeface="Open Sans" panose="020B0606030504020204" pitchFamily="34" charset="0"/>
                          <a:cs typeface="Open Sans" panose="020B0606030504020204" pitchFamily="34" charset="0"/>
                        </a:rPr>
                        <a:t>+40 356.426.360</a:t>
                      </a:r>
                      <a:endParaRPr lang="en-US" sz="1800" dirty="0">
                        <a:latin typeface="Open Sans" panose="020B0606030504020204" pitchFamily="34" charset="0"/>
                        <a:ea typeface="Open Sans" panose="020B0606030504020204" pitchFamily="34" charset="0"/>
                        <a:cs typeface="Open Sans" panose="020B0606030504020204" pitchFamily="34" charset="0"/>
                      </a:endParaRPr>
                    </a:p>
                  </a:txBody>
                  <a:tcPr marL="68580" marR="68580" anchor="ctr"/>
                </a:tc>
                <a:extLst>
                  <a:ext uri="{0D108BD9-81ED-4DB2-BD59-A6C34878D82A}">
                    <a16:rowId xmlns:a16="http://schemas.microsoft.com/office/drawing/2014/main" val="10001"/>
                  </a:ext>
                </a:extLst>
              </a:tr>
              <a:tr h="548572">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800" b="1" dirty="0">
                          <a:solidFill>
                            <a:srgbClr val="C00000"/>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Fax: </a:t>
                      </a:r>
                      <a:r>
                        <a:rPr lang="en-US" sz="1800" baseline="0" dirty="0">
                          <a:latin typeface="Open Sans" panose="020B0606030504020204" pitchFamily="34" charset="0"/>
                          <a:ea typeface="Open Sans" panose="020B0606030504020204" pitchFamily="34" charset="0"/>
                          <a:cs typeface="Open Sans" panose="020B0606030504020204" pitchFamily="34" charset="0"/>
                        </a:rPr>
                        <a:t>+40 356.426.361</a:t>
                      </a:r>
                      <a:endParaRPr lang="en-US" sz="1800" dirty="0">
                        <a:latin typeface="Open Sans" panose="020B0606030504020204" pitchFamily="34" charset="0"/>
                        <a:ea typeface="Open Sans" panose="020B0606030504020204" pitchFamily="34" charset="0"/>
                        <a:cs typeface="Open Sans" panose="020B0606030504020204" pitchFamily="34" charset="0"/>
                      </a:endParaRPr>
                    </a:p>
                  </a:txBody>
                  <a:tcPr marL="68580" marR="68580" anchor="ctr"/>
                </a:tc>
                <a:extLst>
                  <a:ext uri="{0D108BD9-81ED-4DB2-BD59-A6C34878D82A}">
                    <a16:rowId xmlns:a16="http://schemas.microsoft.com/office/drawing/2014/main" val="10002"/>
                  </a:ext>
                </a:extLst>
              </a:tr>
              <a:tr h="548572">
                <a:tc>
                  <a:txBody>
                    <a:bodyPr/>
                    <a:lstStyle/>
                    <a:p>
                      <a:pPr algn="just"/>
                      <a:r>
                        <a:rPr lang="en-US" sz="1800" b="1" dirty="0">
                          <a:solidFill>
                            <a:srgbClr val="C00000"/>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E-mail: </a:t>
                      </a:r>
                      <a:r>
                        <a:rPr lang="ro-RO" sz="1800" b="0" dirty="0" err="1">
                          <a:solidFill>
                            <a:srgbClr val="C00000"/>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hlinkClick r:id="rId3"/>
                        </a:rPr>
                        <a:t>ipacbc</a:t>
                      </a:r>
                      <a:r>
                        <a:rPr lang="en-US" sz="1800" b="0" baseline="0" dirty="0">
                          <a:latin typeface="Open Sans" panose="020B0606030504020204" pitchFamily="34" charset="0"/>
                          <a:ea typeface="Open Sans" panose="020B0606030504020204" pitchFamily="34" charset="0"/>
                          <a:cs typeface="Open Sans" panose="020B0606030504020204" pitchFamily="34" charset="0"/>
                          <a:hlinkClick r:id="rId3"/>
                        </a:rPr>
                        <a:t>@brct-timisoara.ro</a:t>
                      </a:r>
                      <a:r>
                        <a:rPr lang="ro-RO" sz="1800" b="0" baseline="0" dirty="0">
                          <a:latin typeface="Open Sans" panose="020B0606030504020204" pitchFamily="34" charset="0"/>
                          <a:ea typeface="Open Sans" panose="020B0606030504020204" pitchFamily="34" charset="0"/>
                          <a:cs typeface="Open Sans" panose="020B0606030504020204" pitchFamily="34" charset="0"/>
                        </a:rPr>
                        <a:t> </a:t>
                      </a:r>
                      <a:endParaRPr lang="en-US" sz="1800" b="0" dirty="0">
                        <a:latin typeface="Open Sans" panose="020B0606030504020204" pitchFamily="34" charset="0"/>
                        <a:ea typeface="Open Sans" panose="020B0606030504020204" pitchFamily="34" charset="0"/>
                        <a:cs typeface="Open Sans" panose="020B0606030504020204" pitchFamily="34" charset="0"/>
                      </a:endParaRPr>
                    </a:p>
                  </a:txBody>
                  <a:tcPr marL="68580" marR="68580" anchor="ctr"/>
                </a:tc>
                <a:extLst>
                  <a:ext uri="{0D108BD9-81ED-4DB2-BD59-A6C34878D82A}">
                    <a16:rowId xmlns:a16="http://schemas.microsoft.com/office/drawing/2014/main" val="10003"/>
                  </a:ext>
                </a:extLst>
              </a:tr>
              <a:tr h="548572">
                <a:tc>
                  <a:txBody>
                    <a:bodyPr/>
                    <a:lstStyle/>
                    <a:p>
                      <a:pPr algn="just"/>
                      <a:r>
                        <a:rPr lang="en-US" sz="1800" b="1" dirty="0">
                          <a:solidFill>
                            <a:srgbClr val="C00000"/>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Website: </a:t>
                      </a:r>
                      <a:r>
                        <a:rPr lang="en-US" sz="1800" dirty="0">
                          <a:latin typeface="Open Sans" panose="020B0606030504020204" pitchFamily="34" charset="0"/>
                          <a:ea typeface="Open Sans" panose="020B0606030504020204" pitchFamily="34" charset="0"/>
                          <a:cs typeface="Open Sans" panose="020B0606030504020204" pitchFamily="34" charset="0"/>
                          <a:hlinkClick r:id="rId4"/>
                        </a:rPr>
                        <a:t>www.romania-serbia.net</a:t>
                      </a:r>
                      <a:r>
                        <a:rPr lang="en-US" sz="1800" dirty="0">
                          <a:latin typeface="Open Sans" panose="020B0606030504020204" pitchFamily="34" charset="0"/>
                          <a:ea typeface="Open Sans" panose="020B0606030504020204" pitchFamily="34" charset="0"/>
                          <a:cs typeface="Open Sans" panose="020B0606030504020204" pitchFamily="34" charset="0"/>
                        </a:rPr>
                        <a:t> </a:t>
                      </a:r>
                    </a:p>
                  </a:txBody>
                  <a:tcPr marL="68580" marR="68580" anchor="ctr"/>
                </a:tc>
                <a:extLst>
                  <a:ext uri="{0D108BD9-81ED-4DB2-BD59-A6C34878D82A}">
                    <a16:rowId xmlns:a16="http://schemas.microsoft.com/office/drawing/2014/main" val="10004"/>
                  </a:ext>
                </a:extLst>
              </a:tr>
              <a:tr h="1426286">
                <a:tc>
                  <a:txBody>
                    <a:bodyPr/>
                    <a:lstStyle/>
                    <a:p>
                      <a:pPr algn="just"/>
                      <a:r>
                        <a:rPr lang="en-US" sz="1800" b="1" baseline="0" dirty="0">
                          <a:solidFill>
                            <a:srgbClr val="C00000"/>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Joint Secretariat: </a:t>
                      </a:r>
                    </a:p>
                    <a:p>
                      <a:pPr algn="just"/>
                      <a:r>
                        <a:rPr lang="ro-RO" sz="1800" i="0" baseline="0" dirty="0">
                          <a:latin typeface="Open Sans" panose="020B0606030504020204" pitchFamily="34" charset="0"/>
                          <a:ea typeface="Open Sans" panose="020B0606030504020204" pitchFamily="34" charset="0"/>
                          <a:cs typeface="Open Sans" panose="020B0606030504020204" pitchFamily="34" charset="0"/>
                        </a:rPr>
                        <a:t>BRCT Timişoara</a:t>
                      </a:r>
                      <a:endParaRPr lang="en-US" sz="1800" i="0" baseline="0" dirty="0">
                        <a:latin typeface="Open Sans" panose="020B0606030504020204" pitchFamily="34" charset="0"/>
                        <a:ea typeface="Open Sans" panose="020B0606030504020204" pitchFamily="34" charset="0"/>
                        <a:cs typeface="Open Sans" panose="020B0606030504020204" pitchFamily="34" charset="0"/>
                      </a:endParaRPr>
                    </a:p>
                    <a:p>
                      <a:pPr algn="just"/>
                      <a:r>
                        <a:rPr lang="en-US" sz="1800" i="0" baseline="0" dirty="0">
                          <a:latin typeface="Open Sans" panose="020B0606030504020204" pitchFamily="34" charset="0"/>
                          <a:ea typeface="Open Sans" panose="020B0606030504020204" pitchFamily="34" charset="0"/>
                          <a:cs typeface="Open Sans" panose="020B0606030504020204" pitchFamily="34" charset="0"/>
                        </a:rPr>
                        <a:t>Str. Proclamaţia de la Timisoara n</a:t>
                      </a:r>
                      <a:r>
                        <a:rPr lang="ro-RO" sz="1800" i="0" baseline="0" dirty="0">
                          <a:latin typeface="Open Sans" panose="020B0606030504020204" pitchFamily="34" charset="0"/>
                          <a:ea typeface="Open Sans" panose="020B0606030504020204" pitchFamily="34" charset="0"/>
                          <a:cs typeface="Open Sans" panose="020B0606030504020204" pitchFamily="34" charset="0"/>
                        </a:rPr>
                        <a:t>r.</a:t>
                      </a:r>
                      <a:r>
                        <a:rPr lang="en-US" sz="1800" i="0" baseline="0" dirty="0">
                          <a:latin typeface="Open Sans" panose="020B0606030504020204" pitchFamily="34" charset="0"/>
                          <a:ea typeface="Open Sans" panose="020B0606030504020204" pitchFamily="34" charset="0"/>
                          <a:cs typeface="Open Sans" panose="020B0606030504020204" pitchFamily="34" charset="0"/>
                        </a:rPr>
                        <a:t> 5, </a:t>
                      </a:r>
                    </a:p>
                    <a:p>
                      <a:pPr algn="just"/>
                      <a:r>
                        <a:rPr lang="en-US" sz="1800" i="0" baseline="0" dirty="0">
                          <a:latin typeface="Open Sans" panose="020B0606030504020204" pitchFamily="34" charset="0"/>
                          <a:ea typeface="Open Sans" panose="020B0606030504020204" pitchFamily="34" charset="0"/>
                          <a:cs typeface="Open Sans" panose="020B0606030504020204" pitchFamily="34" charset="0"/>
                        </a:rPr>
                        <a:t>300054, </a:t>
                      </a:r>
                      <a:r>
                        <a:rPr lang="en-US" sz="1800" i="0" baseline="0" dirty="0" err="1">
                          <a:latin typeface="Open Sans" panose="020B0606030504020204" pitchFamily="34" charset="0"/>
                          <a:ea typeface="Open Sans" panose="020B0606030504020204" pitchFamily="34" charset="0"/>
                          <a:cs typeface="Open Sans" panose="020B0606030504020204" pitchFamily="34" charset="0"/>
                        </a:rPr>
                        <a:t>Timi</a:t>
                      </a:r>
                      <a:r>
                        <a:rPr lang="ro-RO" sz="1800" i="0" baseline="0" dirty="0">
                          <a:latin typeface="Open Sans" panose="020B0606030504020204" pitchFamily="34" charset="0"/>
                          <a:ea typeface="Open Sans" panose="020B0606030504020204" pitchFamily="34" charset="0"/>
                          <a:cs typeface="Open Sans" panose="020B0606030504020204" pitchFamily="34" charset="0"/>
                        </a:rPr>
                        <a:t>ș</a:t>
                      </a:r>
                      <a:r>
                        <a:rPr lang="en-US" sz="1800" i="0" baseline="0" dirty="0" err="1">
                          <a:latin typeface="Open Sans" panose="020B0606030504020204" pitchFamily="34" charset="0"/>
                          <a:ea typeface="Open Sans" panose="020B0606030504020204" pitchFamily="34" charset="0"/>
                          <a:cs typeface="Open Sans" panose="020B0606030504020204" pitchFamily="34" charset="0"/>
                        </a:rPr>
                        <a:t>oara</a:t>
                      </a:r>
                      <a:r>
                        <a:rPr lang="en-US" sz="1800" i="0" baseline="0" dirty="0">
                          <a:latin typeface="Open Sans" panose="020B0606030504020204" pitchFamily="34" charset="0"/>
                          <a:ea typeface="Open Sans" panose="020B0606030504020204" pitchFamily="34" charset="0"/>
                          <a:cs typeface="Open Sans" panose="020B0606030504020204" pitchFamily="34" charset="0"/>
                        </a:rPr>
                        <a:t>, Romania</a:t>
                      </a:r>
                      <a:endParaRPr lang="en-US" sz="1800" i="0" dirty="0">
                        <a:latin typeface="Open Sans" panose="020B0606030504020204" pitchFamily="34" charset="0"/>
                        <a:ea typeface="Open Sans" panose="020B0606030504020204" pitchFamily="34" charset="0"/>
                        <a:cs typeface="Open Sans" panose="020B0606030504020204" pitchFamily="34" charset="0"/>
                      </a:endParaRPr>
                    </a:p>
                  </a:txBody>
                  <a:tcPr marL="68580" marR="68580" anchor="ctr"/>
                </a:tc>
                <a:extLst>
                  <a:ext uri="{0D108BD9-81ED-4DB2-BD59-A6C34878D82A}">
                    <a16:rowId xmlns:a16="http://schemas.microsoft.com/office/drawing/2014/main" val="10005"/>
                  </a:ext>
                </a:extLst>
              </a:tr>
            </a:tbl>
          </a:graphicData>
        </a:graphic>
      </p:graphicFrame>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04696" y="4279155"/>
            <a:ext cx="1152843" cy="1152353"/>
          </a:xfrm>
          <a:prstGeom prst="rect">
            <a:avLst/>
          </a:prstGeom>
        </p:spPr>
      </p:pic>
      <p:sp>
        <p:nvSpPr>
          <p:cNvPr id="3" name="Rectangle 2"/>
          <p:cNvSpPr/>
          <p:nvPr/>
        </p:nvSpPr>
        <p:spPr>
          <a:xfrm>
            <a:off x="1991544" y="1399950"/>
            <a:ext cx="8136904" cy="4405312"/>
          </a:xfrm>
          <a:prstGeom prst="rect">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480276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080655" y="929689"/>
            <a:ext cx="10523911" cy="769441"/>
          </a:xfrm>
          <a:prstGeom prst="rect">
            <a:avLst/>
          </a:prstGeom>
        </p:spPr>
        <p:txBody>
          <a:bodyPr wrap="square">
            <a:spAutoFit/>
          </a:bodyPr>
          <a:lstStyle/>
          <a:p>
            <a:pPr marL="0" lvl="2" algn="ctr" eaLnBrk="0" fontAlgn="base" hangingPunct="0">
              <a:spcBef>
                <a:spcPct val="0"/>
              </a:spcBef>
              <a:spcAft>
                <a:spcPct val="0"/>
              </a:spcAft>
              <a:defRPr/>
            </a:pPr>
            <a:r>
              <a:rPr lang="en-US" sz="4400" dirty="0">
                <a:solidFill>
                  <a:srgbClr val="5B9BD5">
                    <a:lumMod val="75000"/>
                  </a:srgbClr>
                </a:solidFill>
                <a:latin typeface="Open Sans" panose="020B0606030504020204" pitchFamily="34" charset="0"/>
                <a:ea typeface="Open Sans" panose="020B0606030504020204" pitchFamily="34" charset="0"/>
                <a:cs typeface="Open Sans" panose="020B0606030504020204" pitchFamily="34" charset="0"/>
              </a:rPr>
              <a:t>PROJECT REPORTING in </a:t>
            </a:r>
            <a:r>
              <a:rPr lang="en-US" sz="4400" dirty="0" err="1">
                <a:solidFill>
                  <a:srgbClr val="5B9BD5">
                    <a:lumMod val="75000"/>
                  </a:srgbClr>
                </a:solidFill>
                <a:latin typeface="Open Sans" panose="020B0606030504020204" pitchFamily="34" charset="0"/>
                <a:ea typeface="Open Sans" panose="020B0606030504020204" pitchFamily="34" charset="0"/>
                <a:cs typeface="Open Sans" panose="020B0606030504020204" pitchFamily="34" charset="0"/>
              </a:rPr>
              <a:t>Jems</a:t>
            </a:r>
            <a:endParaRPr lang="en-US" sz="4400" dirty="0">
              <a:solidFill>
                <a:srgbClr val="5B9BD5">
                  <a:lumMod val="75000"/>
                </a:srgb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 name="TextBox 3"/>
          <p:cNvSpPr txBox="1"/>
          <p:nvPr/>
        </p:nvSpPr>
        <p:spPr>
          <a:xfrm>
            <a:off x="856211" y="1736895"/>
            <a:ext cx="10590414" cy="4524315"/>
          </a:xfrm>
          <a:prstGeom prst="rect">
            <a:avLst/>
          </a:prstGeom>
          <a:noFill/>
        </p:spPr>
        <p:txBody>
          <a:bodyPr wrap="square" rtlCol="0">
            <a:spAutoFit/>
          </a:bodyPr>
          <a:lstStyle/>
          <a:p>
            <a:pPr marL="457200" indent="-457200" algn="just">
              <a:buFont typeface="Arial" pitchFamily="34" charset="0"/>
              <a:buChar char="•"/>
            </a:pPr>
            <a:r>
              <a:rPr lang="en-US" sz="3200" b="1" i="1" dirty="0">
                <a:latin typeface="Open Sans" panose="020B0606030504020204" pitchFamily="34" charset="0"/>
                <a:ea typeface="Open Sans" panose="020B0606030504020204" pitchFamily="34" charset="0"/>
                <a:cs typeface="Open Sans" panose="020B0606030504020204" pitchFamily="34" charset="0"/>
              </a:rPr>
              <a:t>Project reports </a:t>
            </a:r>
            <a:r>
              <a:rPr lang="en-US" sz="3200" dirty="0">
                <a:latin typeface="Open Sans" panose="020B0606030504020204" pitchFamily="34" charset="0"/>
                <a:ea typeface="Open Sans" panose="020B0606030504020204" pitchFamily="34" charset="0"/>
                <a:cs typeface="Open Sans" panose="020B0606030504020204" pitchFamily="34" charset="0"/>
              </a:rPr>
              <a:t>are created by the </a:t>
            </a:r>
            <a:r>
              <a:rPr lang="en-US" sz="3200" i="1" dirty="0">
                <a:latin typeface="Open Sans" panose="020B0606030504020204" pitchFamily="34" charset="0"/>
                <a:ea typeface="Open Sans" panose="020B0606030504020204" pitchFamily="34" charset="0"/>
                <a:cs typeface="Open Sans" panose="020B0606030504020204" pitchFamily="34" charset="0"/>
              </a:rPr>
              <a:t>Lead Partner</a:t>
            </a:r>
            <a:r>
              <a:rPr lang="en-US" sz="3200" dirty="0">
                <a:latin typeface="Open Sans" panose="020B0606030504020204" pitchFamily="34" charset="0"/>
                <a:ea typeface="Open Sans" panose="020B0606030504020204" pitchFamily="34" charset="0"/>
                <a:cs typeface="Open Sans" panose="020B0606030504020204" pitchFamily="34" charset="0"/>
              </a:rPr>
              <a:t>, based on partner reports previously verified and certified by FLC;</a:t>
            </a:r>
          </a:p>
          <a:p>
            <a:pPr marL="457200" indent="-457200" algn="just">
              <a:buFont typeface="Arial" pitchFamily="34" charset="0"/>
              <a:buChar char="•"/>
            </a:pPr>
            <a:r>
              <a:rPr lang="en-US" sz="3200" dirty="0">
                <a:latin typeface="Open Sans" panose="020B0606030504020204" pitchFamily="34" charset="0"/>
                <a:ea typeface="Open Sans" panose="020B0606030504020204" pitchFamily="34" charset="0"/>
                <a:cs typeface="Open Sans" panose="020B0606030504020204" pitchFamily="34" charset="0"/>
              </a:rPr>
              <a:t>The LP will have to include the </a:t>
            </a:r>
            <a:r>
              <a:rPr lang="en-US" sz="3200" b="1" i="1" dirty="0">
                <a:latin typeface="Open Sans" panose="020B0606030504020204" pitchFamily="34" charset="0"/>
                <a:ea typeface="Open Sans" panose="020B0606030504020204" pitchFamily="34" charset="0"/>
                <a:cs typeface="Open Sans" panose="020B0606030504020204" pitchFamily="34" charset="0"/>
              </a:rPr>
              <a:t>FLC certificates </a:t>
            </a:r>
            <a:r>
              <a:rPr lang="en-US" sz="3200" dirty="0">
                <a:latin typeface="Open Sans" panose="020B0606030504020204" pitchFamily="34" charset="0"/>
                <a:ea typeface="Open Sans" panose="020B0606030504020204" pitchFamily="34" charset="0"/>
                <a:cs typeface="Open Sans" panose="020B0606030504020204" pitchFamily="34" charset="0"/>
              </a:rPr>
              <a:t>of all the reporting partners (including the one issued for its own organization);</a:t>
            </a:r>
          </a:p>
          <a:p>
            <a:pPr marL="457200" indent="-457200" algn="just">
              <a:buFont typeface="Arial" pitchFamily="34" charset="0"/>
              <a:buChar char="•"/>
            </a:pPr>
            <a:r>
              <a:rPr lang="en-US" sz="3200" dirty="0">
                <a:latin typeface="Open Sans" panose="020B0606030504020204" pitchFamily="34" charset="0"/>
                <a:ea typeface="Open Sans" panose="020B0606030504020204" pitchFamily="34" charset="0"/>
                <a:cs typeface="Open Sans" panose="020B0606030504020204" pitchFamily="34" charset="0"/>
              </a:rPr>
              <a:t>Project reports can only be created by the Lead Partner of a project, starting from the moment the project status is changed to ‘</a:t>
            </a:r>
            <a:r>
              <a:rPr lang="en-US" sz="3200" i="1" dirty="0">
                <a:latin typeface="Open Sans" panose="020B0606030504020204" pitchFamily="34" charset="0"/>
                <a:ea typeface="Open Sans" panose="020B0606030504020204" pitchFamily="34" charset="0"/>
                <a:cs typeface="Open Sans" panose="020B0606030504020204" pitchFamily="34" charset="0"/>
              </a:rPr>
              <a:t>contracted</a:t>
            </a:r>
            <a:r>
              <a:rPr lang="en-US" sz="3200" dirty="0">
                <a:latin typeface="Open Sans" panose="020B0606030504020204" pitchFamily="34" charset="0"/>
                <a:ea typeface="Open Sans" panose="020B0606030504020204" pitchFamily="34" charset="0"/>
                <a:cs typeface="Open Sans" panose="020B0606030504020204" pitchFamily="34" charset="0"/>
              </a:rPr>
              <a:t>’. </a:t>
            </a:r>
          </a:p>
        </p:txBody>
      </p:sp>
    </p:spTree>
    <p:extLst>
      <p:ext uri="{BB962C8B-B14F-4D97-AF65-F5344CB8AC3E}">
        <p14:creationId xmlns:p14="http://schemas.microsoft.com/office/powerpoint/2010/main" val="29814763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44565" y="754300"/>
            <a:ext cx="7178801" cy="769441"/>
          </a:xfrm>
          <a:prstGeom prst="rect">
            <a:avLst/>
          </a:prstGeom>
        </p:spPr>
        <p:txBody>
          <a:bodyPr wrap="square">
            <a:spAutoFit/>
          </a:bodyPr>
          <a:lstStyle/>
          <a:p>
            <a:pPr marL="0" lvl="2" algn="ctr" eaLnBrk="0" fontAlgn="base" hangingPunct="0">
              <a:spcBef>
                <a:spcPct val="0"/>
              </a:spcBef>
              <a:spcAft>
                <a:spcPct val="0"/>
              </a:spcAft>
              <a:defRPr/>
            </a:pPr>
            <a:r>
              <a:rPr lang="en-US" sz="4400" dirty="0">
                <a:solidFill>
                  <a:srgbClr val="5B9BD5">
                    <a:lumMod val="75000"/>
                  </a:srgbClr>
                </a:solidFill>
                <a:latin typeface="Open Sans" panose="020B0606030504020204" pitchFamily="34" charset="0"/>
                <a:ea typeface="Open Sans" panose="020B0606030504020204" pitchFamily="34" charset="0"/>
                <a:cs typeface="Open Sans" panose="020B0606030504020204" pitchFamily="34" charset="0"/>
              </a:rPr>
              <a:t>Project reporting schedule</a:t>
            </a:r>
          </a:p>
        </p:txBody>
      </p:sp>
      <p:pic>
        <p:nvPicPr>
          <p:cNvPr id="2050" name="Picture 2" descr="image-20240318-152714.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08961" y="1523741"/>
            <a:ext cx="8735976" cy="416897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89561" y="1591627"/>
            <a:ext cx="2819400" cy="3416320"/>
          </a:xfrm>
          <a:prstGeom prst="rect">
            <a:avLst/>
          </a:prstGeom>
          <a:noFill/>
        </p:spPr>
        <p:txBody>
          <a:bodyPr wrap="square" rtlCol="0">
            <a:spAutoFit/>
          </a:bodyPr>
          <a:lstStyle/>
          <a:p>
            <a:r>
              <a:rPr lang="en-US" sz="2400" b="1" dirty="0">
                <a:latin typeface="Open Sans" panose="020B0606030504020204" pitchFamily="34" charset="0"/>
                <a:ea typeface="Open Sans" panose="020B0606030504020204" pitchFamily="34" charset="0"/>
                <a:cs typeface="Open Sans" panose="020B0606030504020204" pitchFamily="34" charset="0"/>
              </a:rPr>
              <a:t>- the project reporting deadlines are set in the section Contracting/Project reporting schedule by the JS</a:t>
            </a:r>
            <a:r>
              <a:rPr lang="en-US" sz="2400" dirty="0">
                <a:latin typeface="Open Sans" panose="020B0606030504020204" pitchFamily="34" charset="0"/>
                <a:ea typeface="Open Sans" panose="020B0606030504020204" pitchFamily="34" charset="0"/>
                <a:cs typeface="Open Sans" panose="020B0606030504020204" pitchFamily="34" charset="0"/>
              </a:rPr>
              <a:t> </a:t>
            </a:r>
            <a:r>
              <a:rPr lang="en-US" sz="2400" b="1" dirty="0">
                <a:latin typeface="Open Sans" panose="020B0606030504020204" pitchFamily="34" charset="0"/>
                <a:ea typeface="Open Sans" panose="020B0606030504020204" pitchFamily="34" charset="0"/>
                <a:cs typeface="Open Sans" panose="020B0606030504020204" pitchFamily="34" charset="0"/>
              </a:rPr>
              <a:t>for each project</a:t>
            </a:r>
          </a:p>
        </p:txBody>
      </p:sp>
    </p:spTree>
    <p:extLst>
      <p:ext uri="{BB962C8B-B14F-4D97-AF65-F5344CB8AC3E}">
        <p14:creationId xmlns:p14="http://schemas.microsoft.com/office/powerpoint/2010/main" val="7643001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73975" y="830499"/>
            <a:ext cx="10523911" cy="769441"/>
          </a:xfrm>
          <a:prstGeom prst="rect">
            <a:avLst/>
          </a:prstGeom>
        </p:spPr>
        <p:txBody>
          <a:bodyPr wrap="square">
            <a:spAutoFit/>
          </a:bodyPr>
          <a:lstStyle/>
          <a:p>
            <a:pPr marL="0" lvl="2" algn="ctr" eaLnBrk="0" fontAlgn="base" hangingPunct="0">
              <a:spcBef>
                <a:spcPct val="0"/>
              </a:spcBef>
              <a:spcAft>
                <a:spcPct val="0"/>
              </a:spcAft>
              <a:defRPr/>
            </a:pPr>
            <a:r>
              <a:rPr lang="en-US" sz="4400" dirty="0">
                <a:solidFill>
                  <a:srgbClr val="5B9BD5">
                    <a:lumMod val="75000"/>
                  </a:srgbClr>
                </a:solidFill>
                <a:latin typeface="Open Sans" panose="020B0606030504020204" pitchFamily="34" charset="0"/>
                <a:ea typeface="Open Sans" panose="020B0606030504020204" pitchFamily="34" charset="0"/>
                <a:cs typeface="Open Sans" panose="020B0606030504020204" pitchFamily="34" charset="0"/>
              </a:rPr>
              <a:t>Creation of Project reports</a:t>
            </a:r>
          </a:p>
        </p:txBody>
      </p:sp>
      <p:sp>
        <p:nvSpPr>
          <p:cNvPr id="3" name="TextBox 2"/>
          <p:cNvSpPr txBox="1"/>
          <p:nvPr/>
        </p:nvSpPr>
        <p:spPr>
          <a:xfrm>
            <a:off x="487679" y="1599940"/>
            <a:ext cx="11246587" cy="830997"/>
          </a:xfrm>
          <a:prstGeom prst="rect">
            <a:avLst/>
          </a:prstGeom>
          <a:noFill/>
        </p:spPr>
        <p:txBody>
          <a:bodyPr wrap="square" rtlCol="0">
            <a:spAutoFit/>
          </a:bodyPr>
          <a:lstStyle/>
          <a:p>
            <a:pPr algn="just"/>
            <a:r>
              <a:rPr lang="en-US" sz="2400" dirty="0">
                <a:latin typeface="Open Sans" panose="020B0606030504020204" pitchFamily="34" charset="0"/>
                <a:ea typeface="Open Sans" panose="020B0606030504020204" pitchFamily="34" charset="0"/>
                <a:cs typeface="Open Sans" panose="020B0606030504020204" pitchFamily="34" charset="0"/>
              </a:rPr>
              <a:t>When a user has the edit rights as Application Form users/Project managers within the project privileges overview, the user can create project reports.</a:t>
            </a:r>
          </a:p>
        </p:txBody>
      </p:sp>
      <p:pic>
        <p:nvPicPr>
          <p:cNvPr id="1026" name="Picture 2" descr="https://jems.scrollhelp.site/__attachments/2484404251/image-20230828-123421.png?inst-v=5863e723-f97f-4662-9c34-fc8be836ba9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79" y="2556429"/>
            <a:ext cx="11246587" cy="36793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32276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73975" y="830499"/>
            <a:ext cx="10523911" cy="769441"/>
          </a:xfrm>
          <a:prstGeom prst="rect">
            <a:avLst/>
          </a:prstGeom>
        </p:spPr>
        <p:txBody>
          <a:bodyPr wrap="square">
            <a:spAutoFit/>
          </a:bodyPr>
          <a:lstStyle/>
          <a:p>
            <a:pPr marL="0" lvl="2" algn="ctr" eaLnBrk="0" fontAlgn="base" hangingPunct="0">
              <a:spcBef>
                <a:spcPct val="0"/>
              </a:spcBef>
              <a:spcAft>
                <a:spcPct val="0"/>
              </a:spcAft>
              <a:defRPr/>
            </a:pPr>
            <a:r>
              <a:rPr lang="en-US" sz="4400" dirty="0">
                <a:solidFill>
                  <a:srgbClr val="5B9BD5">
                    <a:lumMod val="75000"/>
                  </a:srgbClr>
                </a:solidFill>
                <a:latin typeface="Open Sans" panose="020B0606030504020204" pitchFamily="34" charset="0"/>
                <a:ea typeface="Open Sans" panose="020B0606030504020204" pitchFamily="34" charset="0"/>
                <a:cs typeface="Open Sans" panose="020B0606030504020204" pitchFamily="34" charset="0"/>
              </a:rPr>
              <a:t>Creation of Project reports</a:t>
            </a:r>
          </a:p>
        </p:txBody>
      </p:sp>
      <p:sp>
        <p:nvSpPr>
          <p:cNvPr id="3" name="TextBox 2"/>
          <p:cNvSpPr txBox="1"/>
          <p:nvPr/>
        </p:nvSpPr>
        <p:spPr>
          <a:xfrm>
            <a:off x="426116" y="1599940"/>
            <a:ext cx="11071770" cy="830997"/>
          </a:xfrm>
          <a:prstGeom prst="rect">
            <a:avLst/>
          </a:prstGeom>
          <a:noFill/>
        </p:spPr>
        <p:txBody>
          <a:bodyPr wrap="square" rtlCol="0">
            <a:spAutoFit/>
          </a:bodyPr>
          <a:lstStyle/>
          <a:p>
            <a:pPr algn="just"/>
            <a:r>
              <a:rPr lang="en-US" sz="2400" dirty="0">
                <a:latin typeface="Open Sans" panose="020B0606030504020204" pitchFamily="34" charset="0"/>
                <a:ea typeface="Open Sans" panose="020B0606030504020204" pitchFamily="34" charset="0"/>
                <a:cs typeface="Open Sans" panose="020B0606030504020204" pitchFamily="34" charset="0"/>
              </a:rPr>
              <a:t>When the “+Add Project Report” button is clicked, you land on the “Create project report” form. </a:t>
            </a:r>
          </a:p>
        </p:txBody>
      </p:sp>
      <p:pic>
        <p:nvPicPr>
          <p:cNvPr id="3074" name="Picture 2" descr="image-20240318-15450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0036" y="2580206"/>
            <a:ext cx="8985250" cy="37284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13365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799" y="2126456"/>
            <a:ext cx="11658600" cy="3693319"/>
          </a:xfrm>
          <a:prstGeom prst="rect">
            <a:avLst/>
          </a:prstGeom>
        </p:spPr>
        <p:txBody>
          <a:bodyPr wrap="square">
            <a:spAutoFit/>
          </a:bodyPr>
          <a:lstStyle/>
          <a:p>
            <a:pPr algn="just"/>
            <a:r>
              <a:rPr lang="en-US" b="1" i="0" dirty="0">
                <a:solidFill>
                  <a:srgbClr val="000C34"/>
                </a:solidFill>
                <a:effectLst/>
                <a:latin typeface="Open Sans" panose="020B0606030504020204" pitchFamily="34" charset="0"/>
                <a:ea typeface="Open Sans" panose="020B0606030504020204" pitchFamily="34" charset="0"/>
                <a:cs typeface="Open Sans" panose="020B0606030504020204" pitchFamily="34" charset="0"/>
              </a:rPr>
              <a:t>Application form data in the Project report</a:t>
            </a:r>
          </a:p>
          <a:p>
            <a:pPr algn="just"/>
            <a:r>
              <a:rPr lang="en-US" b="0" i="0" dirty="0">
                <a:solidFill>
                  <a:srgbClr val="000C34"/>
                </a:solidFill>
                <a:effectLst/>
                <a:latin typeface="Open Sans" panose="020B0606030504020204" pitchFamily="34" charset="0"/>
                <a:ea typeface="Open Sans" panose="020B0606030504020204" pitchFamily="34" charset="0"/>
                <a:cs typeface="Open Sans" panose="020B0606030504020204" pitchFamily="34" charset="0"/>
              </a:rPr>
              <a:t>Important to note is that the data from the last approved application form version is taken into the project report in the moment of its creation. Ongoing modifications will have no impact on the data in existing reports.</a:t>
            </a:r>
          </a:p>
          <a:p>
            <a:pPr algn="just"/>
            <a:endParaRPr lang="en-US" b="0" i="0" dirty="0">
              <a:solidFill>
                <a:srgbClr val="000C34"/>
              </a:solidFill>
              <a:effectLst/>
              <a:latin typeface="Open Sans" panose="020B0606030504020204" pitchFamily="34" charset="0"/>
              <a:ea typeface="Open Sans" panose="020B0606030504020204" pitchFamily="34" charset="0"/>
              <a:cs typeface="Open Sans" panose="020B0606030504020204" pitchFamily="34" charset="0"/>
            </a:endParaRPr>
          </a:p>
          <a:p>
            <a:pPr algn="just"/>
            <a:r>
              <a:rPr lang="en-US" b="0" i="0" dirty="0">
                <a:solidFill>
                  <a:srgbClr val="000C34"/>
                </a:solidFill>
                <a:effectLst/>
                <a:latin typeface="Open Sans" panose="020B0606030504020204" pitchFamily="34" charset="0"/>
                <a:ea typeface="Open Sans" panose="020B0606030504020204" pitchFamily="34" charset="0"/>
                <a:cs typeface="Open Sans" panose="020B0606030504020204" pitchFamily="34" charset="0"/>
              </a:rPr>
              <a:t>Once the Project report is created you will land on the first tab called Project report identification. </a:t>
            </a:r>
          </a:p>
          <a:p>
            <a:pPr algn="just"/>
            <a:r>
              <a:rPr lang="en-US" b="0" i="0" dirty="0">
                <a:solidFill>
                  <a:srgbClr val="000C34"/>
                </a:solidFill>
                <a:effectLst/>
                <a:latin typeface="Open Sans" panose="020B0606030504020204" pitchFamily="34" charset="0"/>
                <a:ea typeface="Open Sans" panose="020B0606030504020204" pitchFamily="34" charset="0"/>
                <a:cs typeface="Open Sans" panose="020B0606030504020204" pitchFamily="34" charset="0"/>
              </a:rPr>
              <a:t>The tab includes textboxes to describe the Highlights of main achievements and Partner problems and deviations. In addition, the tab includes the following overview tables as described below:</a:t>
            </a:r>
          </a:p>
          <a:p>
            <a:pPr algn="just"/>
            <a:endParaRPr lang="en-US" dirty="0">
              <a:solidFill>
                <a:srgbClr val="000C34"/>
              </a:solidFill>
              <a:latin typeface="Open Sans" panose="020B0606030504020204" pitchFamily="34" charset="0"/>
              <a:ea typeface="Open Sans" panose="020B0606030504020204" pitchFamily="34" charset="0"/>
              <a:cs typeface="Open Sans" panose="020B0606030504020204" pitchFamily="34" charset="0"/>
            </a:endParaRPr>
          </a:p>
          <a:p>
            <a:pPr algn="just"/>
            <a:r>
              <a:rPr lang="en-US" b="1" i="0" dirty="0">
                <a:solidFill>
                  <a:srgbClr val="000C34"/>
                </a:solidFill>
                <a:effectLst/>
                <a:latin typeface="Open Sans" panose="020B0606030504020204" pitchFamily="34" charset="0"/>
                <a:ea typeface="Open Sans" panose="020B0606030504020204" pitchFamily="34" charset="0"/>
                <a:cs typeface="Open Sans" panose="020B0606030504020204" pitchFamily="34" charset="0"/>
              </a:rPr>
              <a:t>Overview of Project outputs and result overview</a:t>
            </a:r>
          </a:p>
          <a:p>
            <a:pPr algn="just"/>
            <a:r>
              <a:rPr lang="en-US" b="0" i="0" dirty="0">
                <a:solidFill>
                  <a:srgbClr val="000C34"/>
                </a:solidFill>
                <a:effectLst/>
                <a:latin typeface="Open Sans" panose="020B0606030504020204" pitchFamily="34" charset="0"/>
                <a:ea typeface="Open Sans" panose="020B0606030504020204" pitchFamily="34" charset="0"/>
                <a:cs typeface="Open Sans" panose="020B0606030504020204" pitchFamily="34" charset="0"/>
              </a:rPr>
              <a:t>There is an overview of Output and result indicators which they are shown in one table in this section. Values are cumulative. Whenever a report is submitted and a new report is created the values from the previously submitted report are added to the previously reported column.</a:t>
            </a:r>
          </a:p>
        </p:txBody>
      </p:sp>
      <p:sp>
        <p:nvSpPr>
          <p:cNvPr id="3" name="Rectangle 2"/>
          <p:cNvSpPr/>
          <p:nvPr/>
        </p:nvSpPr>
        <p:spPr>
          <a:xfrm>
            <a:off x="872144" y="1006495"/>
            <a:ext cx="10523911" cy="769441"/>
          </a:xfrm>
          <a:prstGeom prst="rect">
            <a:avLst/>
          </a:prstGeom>
        </p:spPr>
        <p:txBody>
          <a:bodyPr wrap="square">
            <a:spAutoFit/>
          </a:bodyPr>
          <a:lstStyle/>
          <a:p>
            <a:pPr marL="0" lvl="2" algn="ctr" eaLnBrk="0" fontAlgn="base" hangingPunct="0">
              <a:spcBef>
                <a:spcPct val="0"/>
              </a:spcBef>
              <a:spcAft>
                <a:spcPct val="0"/>
              </a:spcAft>
              <a:defRPr/>
            </a:pPr>
            <a:r>
              <a:rPr lang="en-US" sz="4400" dirty="0">
                <a:solidFill>
                  <a:srgbClr val="5B9BD5">
                    <a:lumMod val="75000"/>
                  </a:srgbClr>
                </a:solidFill>
                <a:latin typeface="Open Sans" panose="020B0606030504020204" pitchFamily="34" charset="0"/>
                <a:ea typeface="Open Sans" panose="020B0606030504020204" pitchFamily="34" charset="0"/>
                <a:cs typeface="Open Sans" panose="020B0606030504020204" pitchFamily="34" charset="0"/>
              </a:rPr>
              <a:t>Project report identification</a:t>
            </a:r>
          </a:p>
        </p:txBody>
      </p:sp>
    </p:spTree>
    <p:extLst>
      <p:ext uri="{BB962C8B-B14F-4D97-AF65-F5344CB8AC3E}">
        <p14:creationId xmlns:p14="http://schemas.microsoft.com/office/powerpoint/2010/main" val="37009433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799" y="1669256"/>
            <a:ext cx="11658600" cy="1938992"/>
          </a:xfrm>
          <a:prstGeom prst="rect">
            <a:avLst/>
          </a:prstGeom>
        </p:spPr>
        <p:txBody>
          <a:bodyPr wrap="square">
            <a:spAutoFit/>
          </a:bodyPr>
          <a:lstStyle/>
          <a:p>
            <a:pPr algn="just"/>
            <a:r>
              <a:rPr lang="en-US" b="1" i="0" dirty="0">
                <a:solidFill>
                  <a:srgbClr val="000C34"/>
                </a:solidFill>
                <a:effectLst/>
                <a:latin typeface="Open Sans" panose="020B0606030504020204" pitchFamily="34" charset="0"/>
                <a:ea typeface="Open Sans" panose="020B0606030504020204" pitchFamily="34" charset="0"/>
                <a:cs typeface="Open Sans" panose="020B0606030504020204" pitchFamily="34" charset="0"/>
              </a:rPr>
              <a:t>Partner spending profile (in Euro)</a:t>
            </a:r>
          </a:p>
          <a:p>
            <a:pPr algn="just"/>
            <a:r>
              <a:rPr lang="en-US" i="0" dirty="0">
                <a:solidFill>
                  <a:srgbClr val="000C34"/>
                </a:solidFill>
                <a:effectLst/>
                <a:latin typeface="Open Sans" panose="020B0606030504020204" pitchFamily="34" charset="0"/>
                <a:ea typeface="Open Sans" panose="020B0606030504020204" pitchFamily="34" charset="0"/>
                <a:cs typeface="Open Sans" panose="020B0606030504020204" pitchFamily="34" charset="0"/>
              </a:rPr>
              <a:t>Another table is the spending profile (in Euro). This table corresponds to the certificates included in the List of certificates tab. The table shows by default all partners in the project. In case a partner has multiple certificates included in one Project report, the data from the last certificate and forecast is displayed here (providing the most accurate cumulative values and forecast).</a:t>
            </a:r>
          </a:p>
          <a:p>
            <a:pPr algn="just"/>
            <a:endParaRPr lang="en-US" sz="800" dirty="0">
              <a:solidFill>
                <a:srgbClr val="000C34"/>
              </a:solidFill>
              <a:latin typeface="Open Sans" panose="020B0606030504020204" pitchFamily="34" charset="0"/>
              <a:ea typeface="Open Sans" panose="020B0606030504020204" pitchFamily="34" charset="0"/>
              <a:cs typeface="Open Sans" panose="020B0606030504020204" pitchFamily="34" charset="0"/>
            </a:endParaRPr>
          </a:p>
          <a:p>
            <a:pPr algn="just"/>
            <a:r>
              <a:rPr lang="en-US" b="1" i="0" dirty="0">
                <a:solidFill>
                  <a:srgbClr val="000C34"/>
                </a:solidFill>
                <a:effectLst/>
                <a:latin typeface="Open Sans" panose="020B0606030504020204" pitchFamily="34" charset="0"/>
                <a:ea typeface="Open Sans" panose="020B0606030504020204" pitchFamily="34" charset="0"/>
                <a:cs typeface="Open Sans" panose="020B0606030504020204" pitchFamily="34" charset="0"/>
              </a:rPr>
              <a:t>Target Groups</a:t>
            </a:r>
          </a:p>
        </p:txBody>
      </p:sp>
      <p:sp>
        <p:nvSpPr>
          <p:cNvPr id="3" name="Rectangle 2"/>
          <p:cNvSpPr/>
          <p:nvPr/>
        </p:nvSpPr>
        <p:spPr>
          <a:xfrm>
            <a:off x="872143" y="698719"/>
            <a:ext cx="10523911" cy="769441"/>
          </a:xfrm>
          <a:prstGeom prst="rect">
            <a:avLst/>
          </a:prstGeom>
        </p:spPr>
        <p:txBody>
          <a:bodyPr wrap="square">
            <a:spAutoFit/>
          </a:bodyPr>
          <a:lstStyle/>
          <a:p>
            <a:pPr marL="0" lvl="2" algn="ctr" eaLnBrk="0" fontAlgn="base" hangingPunct="0">
              <a:spcBef>
                <a:spcPct val="0"/>
              </a:spcBef>
              <a:spcAft>
                <a:spcPct val="0"/>
              </a:spcAft>
              <a:defRPr/>
            </a:pPr>
            <a:r>
              <a:rPr lang="en-US" sz="4400" dirty="0">
                <a:solidFill>
                  <a:srgbClr val="5B9BD5">
                    <a:lumMod val="75000"/>
                  </a:srgbClr>
                </a:solidFill>
                <a:latin typeface="Open Sans" panose="020B0606030504020204" pitchFamily="34" charset="0"/>
                <a:ea typeface="Open Sans" panose="020B0606030504020204" pitchFamily="34" charset="0"/>
                <a:cs typeface="Open Sans" panose="020B0606030504020204" pitchFamily="34" charset="0"/>
              </a:rPr>
              <a:t>Project report identification</a:t>
            </a:r>
          </a:p>
        </p:txBody>
      </p:sp>
      <p:pic>
        <p:nvPicPr>
          <p:cNvPr id="4098" name="Picture 2" descr="https://jems.scrollhelp.site/__attachments/2484633638/image-20230627-145433.png?inst-v=5863e723-f97f-4662-9c34-fc8be836ba9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799" y="3501568"/>
            <a:ext cx="5962994" cy="274473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134099" y="3809344"/>
            <a:ext cx="6096000" cy="923330"/>
          </a:xfrm>
          <a:prstGeom prst="rect">
            <a:avLst/>
          </a:prstGeom>
        </p:spPr>
        <p:txBody>
          <a:bodyPr>
            <a:spAutoFit/>
          </a:bodyPr>
          <a:lstStyle/>
          <a:p>
            <a:r>
              <a:rPr lang="en-US" b="0" i="0" dirty="0">
                <a:solidFill>
                  <a:srgbClr val="000C34"/>
                </a:solidFill>
                <a:effectLst/>
                <a:latin typeface="Roboto"/>
              </a:rPr>
              <a:t>Here, project managers are requested to describe the target group involvement during the indicated reporting period.</a:t>
            </a:r>
          </a:p>
        </p:txBody>
      </p:sp>
    </p:spTree>
    <p:extLst>
      <p:ext uri="{BB962C8B-B14F-4D97-AF65-F5344CB8AC3E}">
        <p14:creationId xmlns:p14="http://schemas.microsoft.com/office/powerpoint/2010/main" val="5518207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799" y="1943576"/>
            <a:ext cx="11658600" cy="4647426"/>
          </a:xfrm>
          <a:prstGeom prst="rect">
            <a:avLst/>
          </a:prstGeom>
        </p:spPr>
        <p:txBody>
          <a:bodyPr wrap="square">
            <a:spAutoFit/>
          </a:bodyPr>
          <a:lstStyle/>
          <a:p>
            <a:pPr algn="just"/>
            <a:r>
              <a:rPr lang="en-US" sz="2000" b="1" i="0" dirty="0">
                <a:solidFill>
                  <a:srgbClr val="000C34"/>
                </a:solidFill>
                <a:effectLst/>
                <a:latin typeface="Open Sans" panose="020B0606030504020204" pitchFamily="34" charset="0"/>
                <a:ea typeface="Open Sans" panose="020B0606030504020204" pitchFamily="34" charset="0"/>
                <a:cs typeface="Open Sans" panose="020B0606030504020204" pitchFamily="34" charset="0"/>
              </a:rPr>
              <a:t>In this section you shall describe the progress on work packages including the project specific objective and communication objective, the planned investments, activities, deliverables and outputs.</a:t>
            </a:r>
          </a:p>
          <a:p>
            <a:pPr algn="just"/>
            <a:endParaRPr lang="en-US" sz="2000" b="0" i="0" dirty="0">
              <a:solidFill>
                <a:srgbClr val="000C34"/>
              </a:solidFill>
              <a:effectLst/>
              <a:latin typeface="Open Sans" panose="020B0606030504020204" pitchFamily="34" charset="0"/>
              <a:ea typeface="Open Sans" panose="020B0606030504020204" pitchFamily="34" charset="0"/>
              <a:cs typeface="Open Sans" panose="020B0606030504020204" pitchFamily="34" charset="0"/>
            </a:endParaRPr>
          </a:p>
          <a:p>
            <a:pPr algn="just"/>
            <a:r>
              <a:rPr lang="en-US" sz="2000" b="1" i="0" dirty="0">
                <a:solidFill>
                  <a:srgbClr val="000C34"/>
                </a:solidFill>
                <a:effectLst/>
                <a:latin typeface="Open Sans" panose="020B0606030504020204" pitchFamily="34" charset="0"/>
                <a:ea typeface="Open Sans" panose="020B0606030504020204" pitchFamily="34" charset="0"/>
                <a:cs typeface="Open Sans" panose="020B0606030504020204" pitchFamily="34" charset="0"/>
              </a:rPr>
              <a:t>Structure of the Work package reporting</a:t>
            </a:r>
          </a:p>
          <a:p>
            <a:pPr algn="just"/>
            <a:r>
              <a:rPr lang="en-US" sz="2000" b="0" i="0" dirty="0">
                <a:solidFill>
                  <a:srgbClr val="000C34"/>
                </a:solidFill>
                <a:effectLst/>
                <a:latin typeface="Open Sans" panose="020B0606030504020204" pitchFamily="34" charset="0"/>
                <a:ea typeface="Open Sans" panose="020B0606030504020204" pitchFamily="34" charset="0"/>
                <a:cs typeface="Open Sans" panose="020B0606030504020204" pitchFamily="34" charset="0"/>
              </a:rPr>
              <a:t>At the top of each Work package form, there is a </a:t>
            </a:r>
            <a:r>
              <a:rPr lang="en-US" sz="2000" b="0" i="0" dirty="0" err="1">
                <a:solidFill>
                  <a:srgbClr val="000C34"/>
                </a:solidFill>
                <a:effectLst/>
                <a:latin typeface="Open Sans" panose="020B0606030504020204" pitchFamily="34" charset="0"/>
                <a:ea typeface="Open Sans" panose="020B0606030504020204" pitchFamily="34" charset="0"/>
                <a:cs typeface="Open Sans" panose="020B0606030504020204" pitchFamily="34" charset="0"/>
              </a:rPr>
              <a:t>tickbox</a:t>
            </a:r>
            <a:r>
              <a:rPr lang="en-US" sz="2000" b="0" i="0" dirty="0">
                <a:solidFill>
                  <a:srgbClr val="000C34"/>
                </a:solidFill>
                <a:effectLst/>
                <a:latin typeface="Open Sans" panose="020B0606030504020204" pitchFamily="34" charset="0"/>
                <a:ea typeface="Open Sans" panose="020B0606030504020204" pitchFamily="34" charset="0"/>
                <a:cs typeface="Open Sans" panose="020B0606030504020204" pitchFamily="34" charset="0"/>
              </a:rPr>
              <a:t> to confirm whether “This work package is completed.”</a:t>
            </a:r>
          </a:p>
          <a:p>
            <a:pPr algn="just"/>
            <a:endParaRPr lang="en-US" sz="2000" b="0" i="0" dirty="0">
              <a:solidFill>
                <a:srgbClr val="000C34"/>
              </a:solidFill>
              <a:effectLst/>
              <a:latin typeface="Open Sans" panose="020B0606030504020204" pitchFamily="34" charset="0"/>
              <a:ea typeface="Open Sans" panose="020B0606030504020204" pitchFamily="34" charset="0"/>
              <a:cs typeface="Open Sans" panose="020B0606030504020204" pitchFamily="34" charset="0"/>
            </a:endParaRPr>
          </a:p>
          <a:p>
            <a:pPr algn="just"/>
            <a:endParaRPr lang="en-US" sz="2000" b="0" i="0" dirty="0">
              <a:solidFill>
                <a:srgbClr val="000C34"/>
              </a:solidFill>
              <a:effectLst/>
              <a:latin typeface="Open Sans" panose="020B0606030504020204" pitchFamily="34" charset="0"/>
              <a:ea typeface="Open Sans" panose="020B0606030504020204" pitchFamily="34" charset="0"/>
              <a:cs typeface="Open Sans" panose="020B0606030504020204" pitchFamily="34" charset="0"/>
            </a:endParaRPr>
          </a:p>
          <a:p>
            <a:pPr algn="just"/>
            <a:r>
              <a:rPr lang="en-US" sz="2000" b="0" i="0" dirty="0">
                <a:solidFill>
                  <a:srgbClr val="000C34"/>
                </a:solidFill>
                <a:effectLst/>
                <a:latin typeface="Open Sans" panose="020B0606030504020204" pitchFamily="34" charset="0"/>
                <a:ea typeface="Open Sans" panose="020B0606030504020204" pitchFamily="34" charset="0"/>
                <a:cs typeface="Open Sans" panose="020B0606030504020204" pitchFamily="34" charset="0"/>
              </a:rPr>
              <a:t>The progress made on the Project specific objective and the Communication objective is to be described and there is a field to select the Status of the objectives. You can select, if the objectives have been “Fully achieved”, “Partly achieved” or “Not achieved”. Further, there is a textbox to describe the overall progress in the work package.</a:t>
            </a:r>
          </a:p>
          <a:p>
            <a:pPr algn="just"/>
            <a:endParaRPr lang="en-US" b="0" i="0" dirty="0">
              <a:solidFill>
                <a:srgbClr val="000C34"/>
              </a:solidFill>
              <a:effectLst/>
              <a:latin typeface="Open Sans" panose="020B0606030504020204" pitchFamily="34" charset="0"/>
              <a:ea typeface="Open Sans" panose="020B0606030504020204" pitchFamily="34" charset="0"/>
              <a:cs typeface="Open Sans" panose="020B0606030504020204" pitchFamily="34" charset="0"/>
            </a:endParaRPr>
          </a:p>
          <a:p>
            <a:pPr algn="just"/>
            <a:endParaRPr lang="en-US" b="0" i="0" dirty="0">
              <a:solidFill>
                <a:srgbClr val="000C34"/>
              </a:solidFill>
              <a:effectLst/>
              <a:latin typeface="Open Sans" panose="020B0606030504020204" pitchFamily="34" charset="0"/>
              <a:ea typeface="Open Sans" panose="020B0606030504020204" pitchFamily="34" charset="0"/>
              <a:cs typeface="Open Sans" panose="020B0606030504020204" pitchFamily="34" charset="0"/>
            </a:endParaRPr>
          </a:p>
        </p:txBody>
      </p:sp>
      <p:sp>
        <p:nvSpPr>
          <p:cNvPr id="3" name="Rectangle 2"/>
          <p:cNvSpPr/>
          <p:nvPr/>
        </p:nvSpPr>
        <p:spPr>
          <a:xfrm>
            <a:off x="872144" y="1006495"/>
            <a:ext cx="10523911" cy="769441"/>
          </a:xfrm>
          <a:prstGeom prst="rect">
            <a:avLst/>
          </a:prstGeom>
        </p:spPr>
        <p:txBody>
          <a:bodyPr wrap="square">
            <a:spAutoFit/>
          </a:bodyPr>
          <a:lstStyle/>
          <a:p>
            <a:pPr marL="0" lvl="2" algn="ctr" eaLnBrk="0" fontAlgn="base" hangingPunct="0">
              <a:spcBef>
                <a:spcPct val="0"/>
              </a:spcBef>
              <a:spcAft>
                <a:spcPct val="0"/>
              </a:spcAft>
              <a:defRPr/>
            </a:pPr>
            <a:r>
              <a:rPr lang="en-US" sz="4400" dirty="0">
                <a:solidFill>
                  <a:srgbClr val="5B9BD5">
                    <a:lumMod val="75000"/>
                  </a:srgbClr>
                </a:solidFill>
                <a:latin typeface="Open Sans" panose="020B0606030504020204" pitchFamily="34" charset="0"/>
                <a:ea typeface="Open Sans" panose="020B0606030504020204" pitchFamily="34" charset="0"/>
                <a:cs typeface="Open Sans" panose="020B0606030504020204" pitchFamily="34" charset="0"/>
              </a:rPr>
              <a:t>Project report - Work plan progress</a:t>
            </a:r>
          </a:p>
        </p:txBody>
      </p:sp>
    </p:spTree>
    <p:extLst>
      <p:ext uri="{BB962C8B-B14F-4D97-AF65-F5344CB8AC3E}">
        <p14:creationId xmlns:p14="http://schemas.microsoft.com/office/powerpoint/2010/main" val="37806889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115</TotalTime>
  <Words>1807</Words>
  <Application>Microsoft Office PowerPoint</Application>
  <PresentationFormat>Widescreen</PresentationFormat>
  <Paragraphs>133</Paragraphs>
  <Slides>29</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Arial</vt:lpstr>
      <vt:lpstr>Calibri</vt:lpstr>
      <vt:lpstr>Calibri Light</vt:lpstr>
      <vt:lpstr>Open Sans</vt:lpstr>
      <vt:lpstr>Roboto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Elena Murgu</dc:creator>
  <cp:lastModifiedBy>Marius, Popescu</cp:lastModifiedBy>
  <cp:revision>15</cp:revision>
  <dcterms:created xsi:type="dcterms:W3CDTF">2025-01-29T11:25:04Z</dcterms:created>
  <dcterms:modified xsi:type="dcterms:W3CDTF">2025-02-03T06:54:22Z</dcterms:modified>
</cp:coreProperties>
</file>