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256" r:id="rId2"/>
    <p:sldId id="299" r:id="rId3"/>
    <p:sldId id="301" r:id="rId4"/>
    <p:sldId id="302" r:id="rId5"/>
    <p:sldId id="303" r:id="rId6"/>
    <p:sldId id="305" r:id="rId7"/>
    <p:sldId id="308" r:id="rId8"/>
    <p:sldId id="306" r:id="rId9"/>
    <p:sldId id="307" r:id="rId10"/>
    <p:sldId id="284" r:id="rId11"/>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7">
          <p15:clr>
            <a:srgbClr val="A4A3A4"/>
          </p15:clr>
        </p15:guide>
        <p15:guide id="2" pos="212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9FAEE5"/>
    <a:srgbClr val="003399"/>
    <a:srgbClr val="FF99FF"/>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20" d="100"/>
          <a:sy n="120" d="100"/>
        </p:scale>
        <p:origin x="134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6" d="100"/>
          <a:sy n="76" d="100"/>
        </p:scale>
        <p:origin x="-3342" y="-102"/>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EC4AA8-AE62-4BCC-B41D-033FC29084AE}" type="doc">
      <dgm:prSet loTypeId="urn:microsoft.com/office/officeart/2005/8/layout/vList5" loCatId="list" qsTypeId="urn:microsoft.com/office/officeart/2005/8/quickstyle/simple5" qsCatId="simple" csTypeId="urn:microsoft.com/office/officeart/2005/8/colors/colorful1#2" csCatId="colorful" phldr="1"/>
      <dgm:spPr/>
      <dgm:t>
        <a:bodyPr/>
        <a:lstStyle/>
        <a:p>
          <a:endParaRPr lang="ro-RO"/>
        </a:p>
      </dgm:t>
    </dgm:pt>
    <dgm:pt modelId="{F5D58CD9-63F7-4CD5-93B4-0D3ABE0D645D}">
      <dgm:prSet phldrT="[Text]" custT="1"/>
      <dgm:spPr/>
      <dgm:t>
        <a:bodyPr lIns="0" tIns="0" rIns="0" bIns="0"/>
        <a:lstStyle/>
        <a:p>
          <a:r>
            <a:rPr lang="en-US" sz="2400" b="1" dirty="0">
              <a:latin typeface="Open Sans" pitchFamily="34" charset="0"/>
              <a:ea typeface="Open Sans" pitchFamily="34" charset="0"/>
              <a:cs typeface="Open Sans" pitchFamily="34" charset="0"/>
            </a:rPr>
            <a:t>Lead Partner Partnership Agreement     Art. 7 A.</a:t>
          </a:r>
          <a:endParaRPr lang="ro-RO" sz="2400" b="1" dirty="0">
            <a:latin typeface="Open Sans" pitchFamily="34" charset="0"/>
            <a:ea typeface="Open Sans" pitchFamily="34" charset="0"/>
            <a:cs typeface="Open Sans" pitchFamily="34" charset="0"/>
          </a:endParaRPr>
        </a:p>
      </dgm:t>
    </dgm:pt>
    <dgm:pt modelId="{2A4D31C0-7E90-416C-AF4E-CA53DADDBA57}" type="parTrans" cxnId="{D970DB01-0181-4E6B-8DDF-8359B643E1DF}">
      <dgm:prSet/>
      <dgm:spPr/>
      <dgm:t>
        <a:bodyPr/>
        <a:lstStyle/>
        <a:p>
          <a:endParaRPr lang="en-US"/>
        </a:p>
      </dgm:t>
    </dgm:pt>
    <dgm:pt modelId="{E778C253-71C1-41C0-9BED-D4F9B5090010}" type="sibTrans" cxnId="{D970DB01-0181-4E6B-8DDF-8359B643E1DF}">
      <dgm:prSet/>
      <dgm:spPr/>
      <dgm:t>
        <a:bodyPr/>
        <a:lstStyle/>
        <a:p>
          <a:endParaRPr lang="en-US"/>
        </a:p>
      </dgm:t>
    </dgm:pt>
    <dgm:pt modelId="{69575A74-4CAB-413C-B64D-4669FAAFC78F}">
      <dgm:prSet phldrT="[Text]" custT="1"/>
      <dgm:spPr/>
      <dgm:t>
        <a:bodyPr/>
        <a:lstStyle/>
        <a:p>
          <a:pPr algn="just">
            <a:lnSpc>
              <a:spcPct val="100000"/>
            </a:lnSpc>
          </a:pPr>
          <a:r>
            <a:rPr lang="en-GB" sz="1800" dirty="0">
              <a:solidFill>
                <a:srgbClr val="0070C0"/>
              </a:solidFill>
            </a:rPr>
            <a:t>guarantees that it is entitled to represent all partners participating in the project and that it will strive towards establishing with the partners the division of the responsibilities regarding the project</a:t>
          </a:r>
          <a:r>
            <a:rPr lang="en-US" sz="1800" b="1" dirty="0">
              <a:latin typeface="Open Sans" pitchFamily="34" charset="0"/>
              <a:ea typeface="Open Sans" pitchFamily="34" charset="0"/>
              <a:cs typeface="Open Sans" pitchFamily="34" charset="0"/>
            </a:rPr>
            <a:t> </a:t>
          </a:r>
          <a:endParaRPr lang="ro-RO" sz="1800" b="1" dirty="0">
            <a:latin typeface="Open Sans" pitchFamily="34" charset="0"/>
            <a:ea typeface="Open Sans" pitchFamily="34" charset="0"/>
            <a:cs typeface="Open Sans" pitchFamily="34" charset="0"/>
          </a:endParaRPr>
        </a:p>
      </dgm:t>
    </dgm:pt>
    <dgm:pt modelId="{6B5A40A2-D752-4292-8D11-A7869FEAA5C9}" type="parTrans" cxnId="{71D8F3CB-E147-45B4-9D88-EEBEB53923CA}">
      <dgm:prSet/>
      <dgm:spPr/>
      <dgm:t>
        <a:bodyPr/>
        <a:lstStyle/>
        <a:p>
          <a:endParaRPr lang="en-US"/>
        </a:p>
      </dgm:t>
    </dgm:pt>
    <dgm:pt modelId="{F0EBC853-DB32-4C17-AE96-676E5FA7263D}" type="sibTrans" cxnId="{71D8F3CB-E147-45B4-9D88-EEBEB53923CA}">
      <dgm:prSet/>
      <dgm:spPr/>
      <dgm:t>
        <a:bodyPr/>
        <a:lstStyle/>
        <a:p>
          <a:endParaRPr lang="en-US"/>
        </a:p>
      </dgm:t>
    </dgm:pt>
    <dgm:pt modelId="{253895DD-B056-4125-AF38-9B288774758B}">
      <dgm:prSet phldrT="[Text]" custT="1"/>
      <dgm:spPr/>
      <dgm:t>
        <a:bodyPr/>
        <a:lstStyle/>
        <a:p>
          <a:pPr algn="just">
            <a:lnSpc>
              <a:spcPct val="100000"/>
            </a:lnSpc>
          </a:pPr>
          <a:r>
            <a:rPr lang="en-GB" sz="1800" dirty="0">
              <a:solidFill>
                <a:schemeClr val="accent6">
                  <a:lumMod val="50000"/>
                </a:schemeClr>
              </a:solidFill>
            </a:rPr>
            <a:t>responsible in front of the MA for the implementation of the obligations assumed in the Contract and in the Partnership Agreement</a:t>
          </a:r>
          <a:endParaRPr lang="ro-RO" sz="1800" dirty="0">
            <a:solidFill>
              <a:schemeClr val="accent6">
                <a:lumMod val="50000"/>
              </a:schemeClr>
            </a:solidFill>
            <a:latin typeface="Open Sans" pitchFamily="34" charset="0"/>
            <a:ea typeface="Open Sans" pitchFamily="34" charset="0"/>
            <a:cs typeface="Open Sans" pitchFamily="34" charset="0"/>
          </a:endParaRPr>
        </a:p>
      </dgm:t>
    </dgm:pt>
    <dgm:pt modelId="{90BEC763-9739-43F4-9F2B-684E2A0399C1}" type="parTrans" cxnId="{2C9D1DB3-9145-4D6E-AA7A-EEF651EA50F7}">
      <dgm:prSet/>
      <dgm:spPr/>
      <dgm:t>
        <a:bodyPr/>
        <a:lstStyle/>
        <a:p>
          <a:endParaRPr lang="en-US"/>
        </a:p>
      </dgm:t>
    </dgm:pt>
    <dgm:pt modelId="{D709E35D-2F86-408F-8798-E555E43FAF45}" type="sibTrans" cxnId="{2C9D1DB3-9145-4D6E-AA7A-EEF651EA50F7}">
      <dgm:prSet/>
      <dgm:spPr/>
      <dgm:t>
        <a:bodyPr/>
        <a:lstStyle/>
        <a:p>
          <a:endParaRPr lang="en-US"/>
        </a:p>
      </dgm:t>
    </dgm:pt>
    <dgm:pt modelId="{CF56ED42-A90D-478A-9520-1B53CF938BE3}">
      <dgm:prSet phldrT="[Text]" custT="1"/>
      <dgm:spPr/>
      <dgm:t>
        <a:bodyPr/>
        <a:lstStyle/>
        <a:p>
          <a:pPr algn="just">
            <a:lnSpc>
              <a:spcPct val="100000"/>
            </a:lnSpc>
          </a:pPr>
          <a:r>
            <a:rPr lang="en-GB" sz="1800" dirty="0">
              <a:solidFill>
                <a:srgbClr val="002060"/>
              </a:solidFill>
            </a:rPr>
            <a:t>guarantees furthermore that itself and all partners have complied with all legal requirements and that all necessary approvals for the proper implementation of the project have been obtained</a:t>
          </a:r>
          <a:endParaRPr lang="ro-RO" sz="1800" dirty="0">
            <a:solidFill>
              <a:srgbClr val="002060"/>
            </a:solidFill>
            <a:latin typeface="Open Sans" pitchFamily="34" charset="0"/>
            <a:ea typeface="Open Sans" pitchFamily="34" charset="0"/>
            <a:cs typeface="Open Sans" pitchFamily="34" charset="0"/>
          </a:endParaRPr>
        </a:p>
      </dgm:t>
    </dgm:pt>
    <dgm:pt modelId="{E55B073B-0C57-42FB-B6C6-A57923BC3ABB}" type="parTrans" cxnId="{CBE40849-FD3D-44FA-9B23-8DCE1809E1DD}">
      <dgm:prSet/>
      <dgm:spPr/>
      <dgm:t>
        <a:bodyPr/>
        <a:lstStyle/>
        <a:p>
          <a:endParaRPr lang="en-GB"/>
        </a:p>
      </dgm:t>
    </dgm:pt>
    <dgm:pt modelId="{DBCFBB85-FF2D-4E00-8FB9-D391871457B5}" type="sibTrans" cxnId="{CBE40849-FD3D-44FA-9B23-8DCE1809E1DD}">
      <dgm:prSet/>
      <dgm:spPr/>
      <dgm:t>
        <a:bodyPr/>
        <a:lstStyle/>
        <a:p>
          <a:endParaRPr lang="en-GB"/>
        </a:p>
      </dgm:t>
    </dgm:pt>
    <dgm:pt modelId="{26D5499F-CBC5-45CC-9EEC-B7516CC72EEF}" type="pres">
      <dgm:prSet presAssocID="{A5EC4AA8-AE62-4BCC-B41D-033FC29084AE}" presName="Name0" presStyleCnt="0">
        <dgm:presLayoutVars>
          <dgm:dir/>
          <dgm:animLvl val="lvl"/>
          <dgm:resizeHandles val="exact"/>
        </dgm:presLayoutVars>
      </dgm:prSet>
      <dgm:spPr/>
    </dgm:pt>
    <dgm:pt modelId="{110F2596-C958-40B6-B779-34F81DC122BC}" type="pres">
      <dgm:prSet presAssocID="{F5D58CD9-63F7-4CD5-93B4-0D3ABE0D645D}" presName="linNode" presStyleCnt="0"/>
      <dgm:spPr/>
    </dgm:pt>
    <dgm:pt modelId="{BAC4A7AD-B04D-4EAF-A39A-0E8A1698C71B}" type="pres">
      <dgm:prSet presAssocID="{F5D58CD9-63F7-4CD5-93B4-0D3ABE0D645D}" presName="parentText" presStyleLbl="node1" presStyleIdx="0" presStyleCnt="1" custScaleX="103106" custScaleY="100098" custLinFactNeighborX="1398" custLinFactNeighborY="-98">
        <dgm:presLayoutVars>
          <dgm:chMax val="1"/>
          <dgm:bulletEnabled val="1"/>
        </dgm:presLayoutVars>
      </dgm:prSet>
      <dgm:spPr/>
    </dgm:pt>
    <dgm:pt modelId="{979DB7E3-9E83-444A-88F8-5A1A56232933}" type="pres">
      <dgm:prSet presAssocID="{F5D58CD9-63F7-4CD5-93B4-0D3ABE0D645D}" presName="descendantText" presStyleLbl="alignAccFollowNode1" presStyleIdx="0" presStyleCnt="1" custScaleX="114121" custScaleY="125245" custLinFactNeighborX="1311" custLinFactNeighborY="-61">
        <dgm:presLayoutVars>
          <dgm:bulletEnabled val="1"/>
        </dgm:presLayoutVars>
      </dgm:prSet>
      <dgm:spPr/>
    </dgm:pt>
  </dgm:ptLst>
  <dgm:cxnLst>
    <dgm:cxn modelId="{D970DB01-0181-4E6B-8DDF-8359B643E1DF}" srcId="{A5EC4AA8-AE62-4BCC-B41D-033FC29084AE}" destId="{F5D58CD9-63F7-4CD5-93B4-0D3ABE0D645D}" srcOrd="0" destOrd="0" parTransId="{2A4D31C0-7E90-416C-AF4E-CA53DADDBA57}" sibTransId="{E778C253-71C1-41C0-9BED-D4F9B5090010}"/>
    <dgm:cxn modelId="{49E60B0C-D5BE-4A21-9572-92BD03FE6F23}" type="presOf" srcId="{A5EC4AA8-AE62-4BCC-B41D-033FC29084AE}" destId="{26D5499F-CBC5-45CC-9EEC-B7516CC72EEF}" srcOrd="0" destOrd="0" presId="urn:microsoft.com/office/officeart/2005/8/layout/vList5"/>
    <dgm:cxn modelId="{F3B64E19-0C9D-416D-A660-8BD311406DF5}" type="presOf" srcId="{253895DD-B056-4125-AF38-9B288774758B}" destId="{979DB7E3-9E83-444A-88F8-5A1A56232933}" srcOrd="0" destOrd="1" presId="urn:microsoft.com/office/officeart/2005/8/layout/vList5"/>
    <dgm:cxn modelId="{CBE40849-FD3D-44FA-9B23-8DCE1809E1DD}" srcId="{F5D58CD9-63F7-4CD5-93B4-0D3ABE0D645D}" destId="{CF56ED42-A90D-478A-9520-1B53CF938BE3}" srcOrd="2" destOrd="0" parTransId="{E55B073B-0C57-42FB-B6C6-A57923BC3ABB}" sibTransId="{DBCFBB85-FF2D-4E00-8FB9-D391871457B5}"/>
    <dgm:cxn modelId="{801F569B-0FA7-4358-B03E-E1F519B7724D}" type="presOf" srcId="{69575A74-4CAB-413C-B64D-4669FAAFC78F}" destId="{979DB7E3-9E83-444A-88F8-5A1A56232933}" srcOrd="0" destOrd="0" presId="urn:microsoft.com/office/officeart/2005/8/layout/vList5"/>
    <dgm:cxn modelId="{2C9D1DB3-9145-4D6E-AA7A-EEF651EA50F7}" srcId="{F5D58CD9-63F7-4CD5-93B4-0D3ABE0D645D}" destId="{253895DD-B056-4125-AF38-9B288774758B}" srcOrd="1" destOrd="0" parTransId="{90BEC763-9739-43F4-9F2B-684E2A0399C1}" sibTransId="{D709E35D-2F86-408F-8798-E555E43FAF45}"/>
    <dgm:cxn modelId="{71D8F3CB-E147-45B4-9D88-EEBEB53923CA}" srcId="{F5D58CD9-63F7-4CD5-93B4-0D3ABE0D645D}" destId="{69575A74-4CAB-413C-B64D-4669FAAFC78F}" srcOrd="0" destOrd="0" parTransId="{6B5A40A2-D752-4292-8D11-A7869FEAA5C9}" sibTransId="{F0EBC853-DB32-4C17-AE96-676E5FA7263D}"/>
    <dgm:cxn modelId="{C4826BD4-0B00-4266-9B7F-20E9AA2A92D6}" type="presOf" srcId="{F5D58CD9-63F7-4CD5-93B4-0D3ABE0D645D}" destId="{BAC4A7AD-B04D-4EAF-A39A-0E8A1698C71B}" srcOrd="0" destOrd="0" presId="urn:microsoft.com/office/officeart/2005/8/layout/vList5"/>
    <dgm:cxn modelId="{4182A6E0-79C4-474E-939D-686DE349438E}" type="presOf" srcId="{CF56ED42-A90D-478A-9520-1B53CF938BE3}" destId="{979DB7E3-9E83-444A-88F8-5A1A56232933}" srcOrd="0" destOrd="2" presId="urn:microsoft.com/office/officeart/2005/8/layout/vList5"/>
    <dgm:cxn modelId="{BCD5DA1D-C5EB-4980-BBC2-4EAEEAE8C7CA}" type="presParOf" srcId="{26D5499F-CBC5-45CC-9EEC-B7516CC72EEF}" destId="{110F2596-C958-40B6-B779-34F81DC122BC}" srcOrd="0" destOrd="0" presId="urn:microsoft.com/office/officeart/2005/8/layout/vList5"/>
    <dgm:cxn modelId="{6961276B-8654-4720-8269-31A16584E98F}" type="presParOf" srcId="{110F2596-C958-40B6-B779-34F81DC122BC}" destId="{BAC4A7AD-B04D-4EAF-A39A-0E8A1698C71B}" srcOrd="0" destOrd="0" presId="urn:microsoft.com/office/officeart/2005/8/layout/vList5"/>
    <dgm:cxn modelId="{00CB55E1-4E4E-45F9-89D9-3E3E513839AA}" type="presParOf" srcId="{110F2596-C958-40B6-B779-34F81DC122BC}" destId="{979DB7E3-9E83-444A-88F8-5A1A5623293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EC4AA8-AE62-4BCC-B41D-033FC29084AE}" type="doc">
      <dgm:prSet loTypeId="urn:microsoft.com/office/officeart/2005/8/layout/vList5" loCatId="list" qsTypeId="urn:microsoft.com/office/officeart/2005/8/quickstyle/simple5" qsCatId="simple" csTypeId="urn:microsoft.com/office/officeart/2005/8/colors/colorful1#2" csCatId="colorful" phldr="1"/>
      <dgm:spPr/>
      <dgm:t>
        <a:bodyPr/>
        <a:lstStyle/>
        <a:p>
          <a:endParaRPr lang="ro-RO"/>
        </a:p>
      </dgm:t>
    </dgm:pt>
    <dgm:pt modelId="{F5D58CD9-63F7-4CD5-93B4-0D3ABE0D645D}">
      <dgm:prSet phldrT="[Text]" custT="1"/>
      <dgm:spPr/>
      <dgm:t>
        <a:bodyPr lIns="0" tIns="0" rIns="0" bIns="0"/>
        <a:lstStyle/>
        <a:p>
          <a:r>
            <a:rPr lang="en-US" sz="2400" b="1" dirty="0">
              <a:latin typeface="Open Sans" pitchFamily="34" charset="0"/>
              <a:ea typeface="Open Sans" pitchFamily="34" charset="0"/>
              <a:cs typeface="Open Sans" pitchFamily="34" charset="0"/>
            </a:rPr>
            <a:t>Lead Partner Partnership Agreement     Art. 7 A.</a:t>
          </a:r>
          <a:endParaRPr lang="ro-RO" sz="2400" b="1" dirty="0">
            <a:latin typeface="Open Sans" pitchFamily="34" charset="0"/>
            <a:ea typeface="Open Sans" pitchFamily="34" charset="0"/>
            <a:cs typeface="Open Sans" pitchFamily="34" charset="0"/>
          </a:endParaRPr>
        </a:p>
      </dgm:t>
    </dgm:pt>
    <dgm:pt modelId="{2A4D31C0-7E90-416C-AF4E-CA53DADDBA57}" type="parTrans" cxnId="{D970DB01-0181-4E6B-8DDF-8359B643E1DF}">
      <dgm:prSet/>
      <dgm:spPr/>
      <dgm:t>
        <a:bodyPr/>
        <a:lstStyle/>
        <a:p>
          <a:endParaRPr lang="en-US"/>
        </a:p>
      </dgm:t>
    </dgm:pt>
    <dgm:pt modelId="{E778C253-71C1-41C0-9BED-D4F9B5090010}" type="sibTrans" cxnId="{D970DB01-0181-4E6B-8DDF-8359B643E1DF}">
      <dgm:prSet/>
      <dgm:spPr/>
      <dgm:t>
        <a:bodyPr/>
        <a:lstStyle/>
        <a:p>
          <a:endParaRPr lang="en-US"/>
        </a:p>
      </dgm:t>
    </dgm:pt>
    <dgm:pt modelId="{69575A74-4CAB-413C-B64D-4669FAAFC78F}">
      <dgm:prSet phldrT="[Text]" custT="1"/>
      <dgm:spPr/>
      <dgm:t>
        <a:bodyPr/>
        <a:lstStyle/>
        <a:p>
          <a:pPr algn="just">
            <a:lnSpc>
              <a:spcPct val="100000"/>
            </a:lnSpc>
          </a:pPr>
          <a:r>
            <a:rPr lang="en-GB" sz="1800" dirty="0">
              <a:solidFill>
                <a:srgbClr val="002060"/>
              </a:solidFill>
            </a:rPr>
            <a:t>is liable towards the MA for the implementation of the entire project</a:t>
          </a:r>
          <a:r>
            <a:rPr lang="en-US" sz="1800" dirty="0">
              <a:solidFill>
                <a:srgbClr val="002060"/>
              </a:solidFill>
            </a:rPr>
            <a:t> in a proper and timely manner</a:t>
          </a:r>
          <a:endParaRPr lang="ro-RO" sz="1800" dirty="0">
            <a:solidFill>
              <a:srgbClr val="002060"/>
            </a:solidFill>
          </a:endParaRPr>
        </a:p>
      </dgm:t>
    </dgm:pt>
    <dgm:pt modelId="{6B5A40A2-D752-4292-8D11-A7869FEAA5C9}" type="parTrans" cxnId="{71D8F3CB-E147-45B4-9D88-EEBEB53923CA}">
      <dgm:prSet/>
      <dgm:spPr/>
      <dgm:t>
        <a:bodyPr/>
        <a:lstStyle/>
        <a:p>
          <a:endParaRPr lang="en-US"/>
        </a:p>
      </dgm:t>
    </dgm:pt>
    <dgm:pt modelId="{F0EBC853-DB32-4C17-AE96-676E5FA7263D}" type="sibTrans" cxnId="{71D8F3CB-E147-45B4-9D88-EEBEB53923CA}">
      <dgm:prSet/>
      <dgm:spPr/>
      <dgm:t>
        <a:bodyPr/>
        <a:lstStyle/>
        <a:p>
          <a:endParaRPr lang="en-US"/>
        </a:p>
      </dgm:t>
    </dgm:pt>
    <dgm:pt modelId="{253895DD-B056-4125-AF38-9B288774758B}">
      <dgm:prSet phldrT="[Text]" custT="1"/>
      <dgm:spPr/>
      <dgm:t>
        <a:bodyPr/>
        <a:lstStyle/>
        <a:p>
          <a:pPr algn="just">
            <a:lnSpc>
              <a:spcPct val="100000"/>
            </a:lnSpc>
          </a:pPr>
          <a:r>
            <a:rPr lang="en-GB" sz="1800" dirty="0">
              <a:solidFill>
                <a:schemeClr val="accent6">
                  <a:lumMod val="50000"/>
                </a:schemeClr>
              </a:solidFill>
            </a:rPr>
            <a:t>is liable responsible for collecting towards the MA for consolidating the information from all partners requesting reimbursement of the expenditure, being  documents and information from every partner</a:t>
          </a:r>
          <a:endParaRPr lang="ro-RO" sz="1800" dirty="0">
            <a:solidFill>
              <a:schemeClr val="accent6">
                <a:lumMod val="50000"/>
              </a:schemeClr>
            </a:solidFill>
            <a:latin typeface="Open Sans" pitchFamily="34" charset="0"/>
            <a:ea typeface="Open Sans" pitchFamily="34" charset="0"/>
            <a:cs typeface="Open Sans" pitchFamily="34" charset="0"/>
          </a:endParaRPr>
        </a:p>
      </dgm:t>
    </dgm:pt>
    <dgm:pt modelId="{90BEC763-9739-43F4-9F2B-684E2A0399C1}" type="parTrans" cxnId="{2C9D1DB3-9145-4D6E-AA7A-EEF651EA50F7}">
      <dgm:prSet/>
      <dgm:spPr/>
      <dgm:t>
        <a:bodyPr/>
        <a:lstStyle/>
        <a:p>
          <a:endParaRPr lang="en-US"/>
        </a:p>
      </dgm:t>
    </dgm:pt>
    <dgm:pt modelId="{D709E35D-2F86-408F-8798-E555E43FAF45}" type="sibTrans" cxnId="{2C9D1DB3-9145-4D6E-AA7A-EEF651EA50F7}">
      <dgm:prSet/>
      <dgm:spPr/>
      <dgm:t>
        <a:bodyPr/>
        <a:lstStyle/>
        <a:p>
          <a:endParaRPr lang="en-US"/>
        </a:p>
      </dgm:t>
    </dgm:pt>
    <dgm:pt modelId="{CF56ED42-A90D-478A-9520-1B53CF938BE3}">
      <dgm:prSet phldrT="[Text]" custT="1"/>
      <dgm:spPr/>
      <dgm:t>
        <a:bodyPr/>
        <a:lstStyle/>
        <a:p>
          <a:pPr algn="just">
            <a:lnSpc>
              <a:spcPct val="100000"/>
            </a:lnSpc>
          </a:pPr>
          <a:r>
            <a:rPr lang="en-GB" sz="1800" dirty="0">
              <a:solidFill>
                <a:srgbClr val="002060"/>
              </a:solidFill>
            </a:rPr>
            <a:t>submits every three months Project reports (consolidated progress reports) being responsible for collecting documents and information from every partner regarding progress of activities/project.</a:t>
          </a:r>
          <a:endParaRPr lang="ro-RO" sz="1800" dirty="0">
            <a:solidFill>
              <a:srgbClr val="002060"/>
            </a:solidFill>
            <a:latin typeface="Open Sans" pitchFamily="34" charset="0"/>
            <a:ea typeface="Open Sans" pitchFamily="34" charset="0"/>
            <a:cs typeface="Open Sans" pitchFamily="34" charset="0"/>
          </a:endParaRPr>
        </a:p>
      </dgm:t>
    </dgm:pt>
    <dgm:pt modelId="{E55B073B-0C57-42FB-B6C6-A57923BC3ABB}" type="parTrans" cxnId="{CBE40849-FD3D-44FA-9B23-8DCE1809E1DD}">
      <dgm:prSet/>
      <dgm:spPr/>
      <dgm:t>
        <a:bodyPr/>
        <a:lstStyle/>
        <a:p>
          <a:endParaRPr lang="en-GB"/>
        </a:p>
      </dgm:t>
    </dgm:pt>
    <dgm:pt modelId="{DBCFBB85-FF2D-4E00-8FB9-D391871457B5}" type="sibTrans" cxnId="{CBE40849-FD3D-44FA-9B23-8DCE1809E1DD}">
      <dgm:prSet/>
      <dgm:spPr/>
      <dgm:t>
        <a:bodyPr/>
        <a:lstStyle/>
        <a:p>
          <a:endParaRPr lang="en-GB"/>
        </a:p>
      </dgm:t>
    </dgm:pt>
    <dgm:pt modelId="{DFAF7BDD-C592-46C4-B1C3-C00F07DB78E3}">
      <dgm:prSet phldrT="[Text]" custT="1"/>
      <dgm:spPr/>
      <dgm:t>
        <a:bodyPr/>
        <a:lstStyle/>
        <a:p>
          <a:pPr algn="just">
            <a:lnSpc>
              <a:spcPct val="100000"/>
            </a:lnSpc>
          </a:pPr>
          <a:r>
            <a:rPr lang="en-GB" sz="1800" dirty="0">
              <a:solidFill>
                <a:srgbClr val="002060"/>
              </a:solidFill>
            </a:rPr>
            <a:t>is liable towards the MA for achieving the results and outputs stipulated in the contract</a:t>
          </a:r>
          <a:endParaRPr lang="ro-RO" sz="1800" dirty="0">
            <a:solidFill>
              <a:srgbClr val="002060"/>
            </a:solidFill>
          </a:endParaRPr>
        </a:p>
      </dgm:t>
    </dgm:pt>
    <dgm:pt modelId="{99395105-3F83-4BAC-8528-730EEA0210F9}" type="parTrans" cxnId="{AFF42551-6210-43F6-89D9-9C28BB2817B6}">
      <dgm:prSet/>
      <dgm:spPr/>
      <dgm:t>
        <a:bodyPr/>
        <a:lstStyle/>
        <a:p>
          <a:endParaRPr lang="en-US"/>
        </a:p>
      </dgm:t>
    </dgm:pt>
    <dgm:pt modelId="{261EDC5E-F9C5-415C-AE08-374879FA2A80}" type="sibTrans" cxnId="{AFF42551-6210-43F6-89D9-9C28BB2817B6}">
      <dgm:prSet/>
      <dgm:spPr/>
      <dgm:t>
        <a:bodyPr/>
        <a:lstStyle/>
        <a:p>
          <a:endParaRPr lang="en-US"/>
        </a:p>
      </dgm:t>
    </dgm:pt>
    <dgm:pt modelId="{26D5499F-CBC5-45CC-9EEC-B7516CC72EEF}" type="pres">
      <dgm:prSet presAssocID="{A5EC4AA8-AE62-4BCC-B41D-033FC29084AE}" presName="Name0" presStyleCnt="0">
        <dgm:presLayoutVars>
          <dgm:dir/>
          <dgm:animLvl val="lvl"/>
          <dgm:resizeHandles val="exact"/>
        </dgm:presLayoutVars>
      </dgm:prSet>
      <dgm:spPr/>
    </dgm:pt>
    <dgm:pt modelId="{110F2596-C958-40B6-B779-34F81DC122BC}" type="pres">
      <dgm:prSet presAssocID="{F5D58CD9-63F7-4CD5-93B4-0D3ABE0D645D}" presName="linNode" presStyleCnt="0"/>
      <dgm:spPr/>
    </dgm:pt>
    <dgm:pt modelId="{BAC4A7AD-B04D-4EAF-A39A-0E8A1698C71B}" type="pres">
      <dgm:prSet presAssocID="{F5D58CD9-63F7-4CD5-93B4-0D3ABE0D645D}" presName="parentText" presStyleLbl="node1" presStyleIdx="0" presStyleCnt="1" custScaleX="98224" custScaleY="100098" custLinFactNeighborX="1398" custLinFactNeighborY="-98">
        <dgm:presLayoutVars>
          <dgm:chMax val="1"/>
          <dgm:bulletEnabled val="1"/>
        </dgm:presLayoutVars>
      </dgm:prSet>
      <dgm:spPr/>
    </dgm:pt>
    <dgm:pt modelId="{979DB7E3-9E83-444A-88F8-5A1A56232933}" type="pres">
      <dgm:prSet presAssocID="{F5D58CD9-63F7-4CD5-93B4-0D3ABE0D645D}" presName="descendantText" presStyleLbl="alignAccFollowNode1" presStyleIdx="0" presStyleCnt="1" custScaleX="95656" custScaleY="125245" custLinFactNeighborX="1311" custLinFactNeighborY="-61">
        <dgm:presLayoutVars>
          <dgm:bulletEnabled val="1"/>
        </dgm:presLayoutVars>
      </dgm:prSet>
      <dgm:spPr/>
    </dgm:pt>
  </dgm:ptLst>
  <dgm:cxnLst>
    <dgm:cxn modelId="{D970DB01-0181-4E6B-8DDF-8359B643E1DF}" srcId="{A5EC4AA8-AE62-4BCC-B41D-033FC29084AE}" destId="{F5D58CD9-63F7-4CD5-93B4-0D3ABE0D645D}" srcOrd="0" destOrd="0" parTransId="{2A4D31C0-7E90-416C-AF4E-CA53DADDBA57}" sibTransId="{E778C253-71C1-41C0-9BED-D4F9B5090010}"/>
    <dgm:cxn modelId="{10448717-2F0A-4A5D-B4BD-0449D35CA1C6}" type="presOf" srcId="{A5EC4AA8-AE62-4BCC-B41D-033FC29084AE}" destId="{26D5499F-CBC5-45CC-9EEC-B7516CC72EEF}" srcOrd="0" destOrd="0" presId="urn:microsoft.com/office/officeart/2005/8/layout/vList5"/>
    <dgm:cxn modelId="{CBE40849-FD3D-44FA-9B23-8DCE1809E1DD}" srcId="{F5D58CD9-63F7-4CD5-93B4-0D3ABE0D645D}" destId="{CF56ED42-A90D-478A-9520-1B53CF938BE3}" srcOrd="3" destOrd="0" parTransId="{E55B073B-0C57-42FB-B6C6-A57923BC3ABB}" sibTransId="{DBCFBB85-FF2D-4E00-8FB9-D391871457B5}"/>
    <dgm:cxn modelId="{AFF42551-6210-43F6-89D9-9C28BB2817B6}" srcId="{F5D58CD9-63F7-4CD5-93B4-0D3ABE0D645D}" destId="{DFAF7BDD-C592-46C4-B1C3-C00F07DB78E3}" srcOrd="1" destOrd="0" parTransId="{99395105-3F83-4BAC-8528-730EEA0210F9}" sibTransId="{261EDC5E-F9C5-415C-AE08-374879FA2A80}"/>
    <dgm:cxn modelId="{4584F475-47B9-4C6A-9D02-D64CF8ECCC30}" type="presOf" srcId="{CF56ED42-A90D-478A-9520-1B53CF938BE3}" destId="{979DB7E3-9E83-444A-88F8-5A1A56232933}" srcOrd="0" destOrd="3" presId="urn:microsoft.com/office/officeart/2005/8/layout/vList5"/>
    <dgm:cxn modelId="{E89F2876-7790-43B4-8F72-76E7A153ED01}" type="presOf" srcId="{DFAF7BDD-C592-46C4-B1C3-C00F07DB78E3}" destId="{979DB7E3-9E83-444A-88F8-5A1A56232933}" srcOrd="0" destOrd="1" presId="urn:microsoft.com/office/officeart/2005/8/layout/vList5"/>
    <dgm:cxn modelId="{F678EA7C-69F9-4BFD-A712-D927947D5A21}" type="presOf" srcId="{69575A74-4CAB-413C-B64D-4669FAAFC78F}" destId="{979DB7E3-9E83-444A-88F8-5A1A56232933}" srcOrd="0" destOrd="0" presId="urn:microsoft.com/office/officeart/2005/8/layout/vList5"/>
    <dgm:cxn modelId="{468A897E-5C29-430D-99A4-8CA187598D5E}" type="presOf" srcId="{F5D58CD9-63F7-4CD5-93B4-0D3ABE0D645D}" destId="{BAC4A7AD-B04D-4EAF-A39A-0E8A1698C71B}" srcOrd="0" destOrd="0" presId="urn:microsoft.com/office/officeart/2005/8/layout/vList5"/>
    <dgm:cxn modelId="{2C9D1DB3-9145-4D6E-AA7A-EEF651EA50F7}" srcId="{F5D58CD9-63F7-4CD5-93B4-0D3ABE0D645D}" destId="{253895DD-B056-4125-AF38-9B288774758B}" srcOrd="2" destOrd="0" parTransId="{90BEC763-9739-43F4-9F2B-684E2A0399C1}" sibTransId="{D709E35D-2F86-408F-8798-E555E43FAF45}"/>
    <dgm:cxn modelId="{71D8F3CB-E147-45B4-9D88-EEBEB53923CA}" srcId="{F5D58CD9-63F7-4CD5-93B4-0D3ABE0D645D}" destId="{69575A74-4CAB-413C-B64D-4669FAAFC78F}" srcOrd="0" destOrd="0" parTransId="{6B5A40A2-D752-4292-8D11-A7869FEAA5C9}" sibTransId="{F0EBC853-DB32-4C17-AE96-676E5FA7263D}"/>
    <dgm:cxn modelId="{A08411DF-DBBA-48C9-A54C-1160AEB70F3D}" type="presOf" srcId="{253895DD-B056-4125-AF38-9B288774758B}" destId="{979DB7E3-9E83-444A-88F8-5A1A56232933}" srcOrd="0" destOrd="2" presId="urn:microsoft.com/office/officeart/2005/8/layout/vList5"/>
    <dgm:cxn modelId="{43B03818-75AB-456F-9605-7A01D6D3CCAF}" type="presParOf" srcId="{26D5499F-CBC5-45CC-9EEC-B7516CC72EEF}" destId="{110F2596-C958-40B6-B779-34F81DC122BC}" srcOrd="0" destOrd="0" presId="urn:microsoft.com/office/officeart/2005/8/layout/vList5"/>
    <dgm:cxn modelId="{70BBEDDC-9608-45CC-B209-E43D09A15DA7}" type="presParOf" srcId="{110F2596-C958-40B6-B779-34F81DC122BC}" destId="{BAC4A7AD-B04D-4EAF-A39A-0E8A1698C71B}" srcOrd="0" destOrd="0" presId="urn:microsoft.com/office/officeart/2005/8/layout/vList5"/>
    <dgm:cxn modelId="{6743F60A-2827-4CE0-8FEE-13A3E3E3615A}" type="presParOf" srcId="{110F2596-C958-40B6-B779-34F81DC122BC}" destId="{979DB7E3-9E83-444A-88F8-5A1A5623293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5EC4AA8-AE62-4BCC-B41D-033FC29084AE}" type="doc">
      <dgm:prSet loTypeId="urn:microsoft.com/office/officeart/2005/8/layout/vList5" loCatId="list" qsTypeId="urn:microsoft.com/office/officeart/2005/8/quickstyle/simple5" qsCatId="simple" csTypeId="urn:microsoft.com/office/officeart/2005/8/colors/colorful1#2" csCatId="colorful" phldr="1"/>
      <dgm:spPr/>
      <dgm:t>
        <a:bodyPr/>
        <a:lstStyle/>
        <a:p>
          <a:endParaRPr lang="ro-RO"/>
        </a:p>
      </dgm:t>
    </dgm:pt>
    <dgm:pt modelId="{F5D58CD9-63F7-4CD5-93B4-0D3ABE0D645D}">
      <dgm:prSet phldrT="[Text]" custT="1"/>
      <dgm:spPr/>
      <dgm:t>
        <a:bodyPr lIns="0" tIns="0" rIns="0" bIns="0"/>
        <a:lstStyle/>
        <a:p>
          <a:r>
            <a:rPr lang="en-US" sz="2400" b="1" dirty="0">
              <a:latin typeface="Open Sans" pitchFamily="34" charset="0"/>
              <a:ea typeface="Open Sans" pitchFamily="34" charset="0"/>
              <a:cs typeface="Open Sans" pitchFamily="34" charset="0"/>
            </a:rPr>
            <a:t>Lead Partner Partnership Agreement     Art. 7 A.</a:t>
          </a:r>
          <a:endParaRPr lang="ro-RO" sz="2400" b="1" dirty="0">
            <a:latin typeface="Open Sans" pitchFamily="34" charset="0"/>
            <a:ea typeface="Open Sans" pitchFamily="34" charset="0"/>
            <a:cs typeface="Open Sans" pitchFamily="34" charset="0"/>
          </a:endParaRPr>
        </a:p>
      </dgm:t>
    </dgm:pt>
    <dgm:pt modelId="{2A4D31C0-7E90-416C-AF4E-CA53DADDBA57}" type="parTrans" cxnId="{D970DB01-0181-4E6B-8DDF-8359B643E1DF}">
      <dgm:prSet/>
      <dgm:spPr/>
      <dgm:t>
        <a:bodyPr/>
        <a:lstStyle/>
        <a:p>
          <a:endParaRPr lang="en-US"/>
        </a:p>
      </dgm:t>
    </dgm:pt>
    <dgm:pt modelId="{E778C253-71C1-41C0-9BED-D4F9B5090010}" type="sibTrans" cxnId="{D970DB01-0181-4E6B-8DDF-8359B643E1DF}">
      <dgm:prSet/>
      <dgm:spPr/>
      <dgm:t>
        <a:bodyPr/>
        <a:lstStyle/>
        <a:p>
          <a:endParaRPr lang="en-US"/>
        </a:p>
      </dgm:t>
    </dgm:pt>
    <dgm:pt modelId="{69575A74-4CAB-413C-B64D-4669FAAFC78F}">
      <dgm:prSet phldrT="[Text]" custT="1"/>
      <dgm:spPr/>
      <dgm:t>
        <a:bodyPr/>
        <a:lstStyle/>
        <a:p>
          <a:pPr algn="just">
            <a:lnSpc>
              <a:spcPct val="100000"/>
            </a:lnSpc>
          </a:pPr>
          <a:r>
            <a:rPr lang="en-GB" sz="1800" dirty="0">
              <a:solidFill>
                <a:srgbClr val="0070C0"/>
              </a:solidFill>
            </a:rPr>
            <a:t>is liable towards the MA for ensuring that partners fulfil their obligations regarding the implementation of the project</a:t>
          </a:r>
          <a:endParaRPr lang="ro-RO" sz="1800" b="1" dirty="0">
            <a:solidFill>
              <a:srgbClr val="0070C0"/>
            </a:solidFill>
            <a:latin typeface="Open Sans" pitchFamily="34" charset="0"/>
            <a:ea typeface="Open Sans" pitchFamily="34" charset="0"/>
            <a:cs typeface="Open Sans" pitchFamily="34" charset="0"/>
          </a:endParaRPr>
        </a:p>
      </dgm:t>
    </dgm:pt>
    <dgm:pt modelId="{6B5A40A2-D752-4292-8D11-A7869FEAA5C9}" type="parTrans" cxnId="{71D8F3CB-E147-45B4-9D88-EEBEB53923CA}">
      <dgm:prSet/>
      <dgm:spPr/>
      <dgm:t>
        <a:bodyPr/>
        <a:lstStyle/>
        <a:p>
          <a:endParaRPr lang="en-US"/>
        </a:p>
      </dgm:t>
    </dgm:pt>
    <dgm:pt modelId="{F0EBC853-DB32-4C17-AE96-676E5FA7263D}" type="sibTrans" cxnId="{71D8F3CB-E147-45B4-9D88-EEBEB53923CA}">
      <dgm:prSet/>
      <dgm:spPr/>
      <dgm:t>
        <a:bodyPr/>
        <a:lstStyle/>
        <a:p>
          <a:endParaRPr lang="en-US"/>
        </a:p>
      </dgm:t>
    </dgm:pt>
    <dgm:pt modelId="{253895DD-B056-4125-AF38-9B288774758B}">
      <dgm:prSet phldrT="[Text]" custT="1"/>
      <dgm:spPr/>
      <dgm:t>
        <a:bodyPr/>
        <a:lstStyle/>
        <a:p>
          <a:pPr algn="just">
            <a:lnSpc>
              <a:spcPct val="100000"/>
            </a:lnSpc>
          </a:pPr>
          <a:r>
            <a:rPr lang="en-GB" sz="1800" dirty="0">
              <a:solidFill>
                <a:schemeClr val="accent6">
                  <a:lumMod val="50000"/>
                </a:schemeClr>
              </a:solidFill>
            </a:rPr>
            <a:t>is liable towards the MA for ensuring that all partners have a legal status, that they have the capacity to manage the project, that they observe the provisions from the Applicant’s Guide</a:t>
          </a:r>
          <a:endParaRPr lang="ro-RO" sz="1800" dirty="0">
            <a:solidFill>
              <a:schemeClr val="accent6">
                <a:lumMod val="50000"/>
              </a:schemeClr>
            </a:solidFill>
            <a:latin typeface="Open Sans" pitchFamily="34" charset="0"/>
            <a:ea typeface="Open Sans" pitchFamily="34" charset="0"/>
            <a:cs typeface="Open Sans" pitchFamily="34" charset="0"/>
          </a:endParaRPr>
        </a:p>
      </dgm:t>
    </dgm:pt>
    <dgm:pt modelId="{90BEC763-9739-43F4-9F2B-684E2A0399C1}" type="parTrans" cxnId="{2C9D1DB3-9145-4D6E-AA7A-EEF651EA50F7}">
      <dgm:prSet/>
      <dgm:spPr/>
      <dgm:t>
        <a:bodyPr/>
        <a:lstStyle/>
        <a:p>
          <a:endParaRPr lang="en-US"/>
        </a:p>
      </dgm:t>
    </dgm:pt>
    <dgm:pt modelId="{D709E35D-2F86-408F-8798-E555E43FAF45}" type="sibTrans" cxnId="{2C9D1DB3-9145-4D6E-AA7A-EEF651EA50F7}">
      <dgm:prSet/>
      <dgm:spPr/>
      <dgm:t>
        <a:bodyPr/>
        <a:lstStyle/>
        <a:p>
          <a:endParaRPr lang="en-US"/>
        </a:p>
      </dgm:t>
    </dgm:pt>
    <dgm:pt modelId="{CF56ED42-A90D-478A-9520-1B53CF938BE3}">
      <dgm:prSet phldrT="[Text]" custT="1"/>
      <dgm:spPr/>
      <dgm:t>
        <a:bodyPr/>
        <a:lstStyle/>
        <a:p>
          <a:pPr algn="just">
            <a:lnSpc>
              <a:spcPct val="100000"/>
            </a:lnSpc>
          </a:pPr>
          <a:r>
            <a:rPr lang="en-GB" sz="1800" dirty="0">
              <a:solidFill>
                <a:srgbClr val="002060"/>
              </a:solidFill>
            </a:rPr>
            <a:t>is also liable towards the MA for all irregularities, even those committed by the partners</a:t>
          </a:r>
          <a:endParaRPr lang="ro-RO" sz="1800" dirty="0">
            <a:solidFill>
              <a:srgbClr val="002060"/>
            </a:solidFill>
            <a:latin typeface="Open Sans" pitchFamily="34" charset="0"/>
            <a:ea typeface="Open Sans" pitchFamily="34" charset="0"/>
            <a:cs typeface="Open Sans" pitchFamily="34" charset="0"/>
          </a:endParaRPr>
        </a:p>
      </dgm:t>
    </dgm:pt>
    <dgm:pt modelId="{E55B073B-0C57-42FB-B6C6-A57923BC3ABB}" type="parTrans" cxnId="{CBE40849-FD3D-44FA-9B23-8DCE1809E1DD}">
      <dgm:prSet/>
      <dgm:spPr/>
      <dgm:t>
        <a:bodyPr/>
        <a:lstStyle/>
        <a:p>
          <a:endParaRPr lang="en-GB"/>
        </a:p>
      </dgm:t>
    </dgm:pt>
    <dgm:pt modelId="{DBCFBB85-FF2D-4E00-8FB9-D391871457B5}" type="sibTrans" cxnId="{CBE40849-FD3D-44FA-9B23-8DCE1809E1DD}">
      <dgm:prSet/>
      <dgm:spPr/>
      <dgm:t>
        <a:bodyPr/>
        <a:lstStyle/>
        <a:p>
          <a:endParaRPr lang="en-GB"/>
        </a:p>
      </dgm:t>
    </dgm:pt>
    <dgm:pt modelId="{26D5499F-CBC5-45CC-9EEC-B7516CC72EEF}" type="pres">
      <dgm:prSet presAssocID="{A5EC4AA8-AE62-4BCC-B41D-033FC29084AE}" presName="Name0" presStyleCnt="0">
        <dgm:presLayoutVars>
          <dgm:dir/>
          <dgm:animLvl val="lvl"/>
          <dgm:resizeHandles val="exact"/>
        </dgm:presLayoutVars>
      </dgm:prSet>
      <dgm:spPr/>
    </dgm:pt>
    <dgm:pt modelId="{110F2596-C958-40B6-B779-34F81DC122BC}" type="pres">
      <dgm:prSet presAssocID="{F5D58CD9-63F7-4CD5-93B4-0D3ABE0D645D}" presName="linNode" presStyleCnt="0"/>
      <dgm:spPr/>
    </dgm:pt>
    <dgm:pt modelId="{BAC4A7AD-B04D-4EAF-A39A-0E8A1698C71B}" type="pres">
      <dgm:prSet presAssocID="{F5D58CD9-63F7-4CD5-93B4-0D3ABE0D645D}" presName="parentText" presStyleLbl="node1" presStyleIdx="0" presStyleCnt="1" custScaleX="103106" custScaleY="100098" custLinFactNeighborX="1398" custLinFactNeighborY="-98">
        <dgm:presLayoutVars>
          <dgm:chMax val="1"/>
          <dgm:bulletEnabled val="1"/>
        </dgm:presLayoutVars>
      </dgm:prSet>
      <dgm:spPr/>
    </dgm:pt>
    <dgm:pt modelId="{979DB7E3-9E83-444A-88F8-5A1A56232933}" type="pres">
      <dgm:prSet presAssocID="{F5D58CD9-63F7-4CD5-93B4-0D3ABE0D645D}" presName="descendantText" presStyleLbl="alignAccFollowNode1" presStyleIdx="0" presStyleCnt="1" custScaleX="114121" custScaleY="125245" custLinFactNeighborX="1311" custLinFactNeighborY="-61">
        <dgm:presLayoutVars>
          <dgm:bulletEnabled val="1"/>
        </dgm:presLayoutVars>
      </dgm:prSet>
      <dgm:spPr/>
    </dgm:pt>
  </dgm:ptLst>
  <dgm:cxnLst>
    <dgm:cxn modelId="{D970DB01-0181-4E6B-8DDF-8359B643E1DF}" srcId="{A5EC4AA8-AE62-4BCC-B41D-033FC29084AE}" destId="{F5D58CD9-63F7-4CD5-93B4-0D3ABE0D645D}" srcOrd="0" destOrd="0" parTransId="{2A4D31C0-7E90-416C-AF4E-CA53DADDBA57}" sibTransId="{E778C253-71C1-41C0-9BED-D4F9B5090010}"/>
    <dgm:cxn modelId="{F9A9861D-F7B1-429A-B92B-33AA0796D532}" type="presOf" srcId="{A5EC4AA8-AE62-4BCC-B41D-033FC29084AE}" destId="{26D5499F-CBC5-45CC-9EEC-B7516CC72EEF}" srcOrd="0" destOrd="0" presId="urn:microsoft.com/office/officeart/2005/8/layout/vList5"/>
    <dgm:cxn modelId="{CBE40849-FD3D-44FA-9B23-8DCE1809E1DD}" srcId="{F5D58CD9-63F7-4CD5-93B4-0D3ABE0D645D}" destId="{CF56ED42-A90D-478A-9520-1B53CF938BE3}" srcOrd="2" destOrd="0" parTransId="{E55B073B-0C57-42FB-B6C6-A57923BC3ABB}" sibTransId="{DBCFBB85-FF2D-4E00-8FB9-D391871457B5}"/>
    <dgm:cxn modelId="{D58B6971-7E16-4D1F-B811-F14A47573FB9}" type="presOf" srcId="{F5D58CD9-63F7-4CD5-93B4-0D3ABE0D645D}" destId="{BAC4A7AD-B04D-4EAF-A39A-0E8A1698C71B}" srcOrd="0" destOrd="0" presId="urn:microsoft.com/office/officeart/2005/8/layout/vList5"/>
    <dgm:cxn modelId="{0355557B-90CE-40D2-B207-C3EC82F0C97A}" type="presOf" srcId="{69575A74-4CAB-413C-B64D-4669FAAFC78F}" destId="{979DB7E3-9E83-444A-88F8-5A1A56232933}" srcOrd="0" destOrd="0" presId="urn:microsoft.com/office/officeart/2005/8/layout/vList5"/>
    <dgm:cxn modelId="{2C9D1DB3-9145-4D6E-AA7A-EEF651EA50F7}" srcId="{F5D58CD9-63F7-4CD5-93B4-0D3ABE0D645D}" destId="{253895DD-B056-4125-AF38-9B288774758B}" srcOrd="1" destOrd="0" parTransId="{90BEC763-9739-43F4-9F2B-684E2A0399C1}" sibTransId="{D709E35D-2F86-408F-8798-E555E43FAF45}"/>
    <dgm:cxn modelId="{B738D8B3-9E20-4C75-AFF9-1310E73D1169}" type="presOf" srcId="{CF56ED42-A90D-478A-9520-1B53CF938BE3}" destId="{979DB7E3-9E83-444A-88F8-5A1A56232933}" srcOrd="0" destOrd="2" presId="urn:microsoft.com/office/officeart/2005/8/layout/vList5"/>
    <dgm:cxn modelId="{71D8F3CB-E147-45B4-9D88-EEBEB53923CA}" srcId="{F5D58CD9-63F7-4CD5-93B4-0D3ABE0D645D}" destId="{69575A74-4CAB-413C-B64D-4669FAAFC78F}" srcOrd="0" destOrd="0" parTransId="{6B5A40A2-D752-4292-8D11-A7869FEAA5C9}" sibTransId="{F0EBC853-DB32-4C17-AE96-676E5FA7263D}"/>
    <dgm:cxn modelId="{713936E7-88FA-4561-89A0-8BF695479B7B}" type="presOf" srcId="{253895DD-B056-4125-AF38-9B288774758B}" destId="{979DB7E3-9E83-444A-88F8-5A1A56232933}" srcOrd="0" destOrd="1" presId="urn:microsoft.com/office/officeart/2005/8/layout/vList5"/>
    <dgm:cxn modelId="{A7AAE3BC-FB46-48DB-A83D-E31EAD4E5F07}" type="presParOf" srcId="{26D5499F-CBC5-45CC-9EEC-B7516CC72EEF}" destId="{110F2596-C958-40B6-B779-34F81DC122BC}" srcOrd="0" destOrd="0" presId="urn:microsoft.com/office/officeart/2005/8/layout/vList5"/>
    <dgm:cxn modelId="{789F4C80-BA2A-46CC-87A9-E6ED17DDAB6E}" type="presParOf" srcId="{110F2596-C958-40B6-B779-34F81DC122BC}" destId="{BAC4A7AD-B04D-4EAF-A39A-0E8A1698C71B}" srcOrd="0" destOrd="0" presId="urn:microsoft.com/office/officeart/2005/8/layout/vList5"/>
    <dgm:cxn modelId="{31414555-51C3-4071-BC32-7B2DA472C90A}" type="presParOf" srcId="{110F2596-C958-40B6-B779-34F81DC122BC}" destId="{979DB7E3-9E83-444A-88F8-5A1A5623293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5EC4AA8-AE62-4BCC-B41D-033FC29084AE}" type="doc">
      <dgm:prSet loTypeId="urn:microsoft.com/office/officeart/2005/8/layout/vList5" loCatId="list" qsTypeId="urn:microsoft.com/office/officeart/2005/8/quickstyle/simple5" qsCatId="simple" csTypeId="urn:microsoft.com/office/officeart/2005/8/colors/colorful1#2" csCatId="colorful" phldr="1"/>
      <dgm:spPr/>
      <dgm:t>
        <a:bodyPr/>
        <a:lstStyle/>
        <a:p>
          <a:endParaRPr lang="ro-RO"/>
        </a:p>
      </dgm:t>
    </dgm:pt>
    <dgm:pt modelId="{F5D58CD9-63F7-4CD5-93B4-0D3ABE0D645D}">
      <dgm:prSet phldrT="[Text]" custT="1"/>
      <dgm:spPr/>
      <dgm:t>
        <a:bodyPr lIns="0" tIns="0" rIns="0" bIns="0"/>
        <a:lstStyle/>
        <a:p>
          <a:r>
            <a:rPr lang="en-US" sz="2400" b="1" dirty="0">
              <a:latin typeface="Open Sans" pitchFamily="34" charset="0"/>
              <a:ea typeface="Open Sans" pitchFamily="34" charset="0"/>
              <a:cs typeface="Open Sans" pitchFamily="34" charset="0"/>
            </a:rPr>
            <a:t>Lead Partner Partnership Agreement     Art. 7 A.</a:t>
          </a:r>
          <a:endParaRPr lang="ro-RO" sz="2400" b="1" dirty="0">
            <a:latin typeface="Open Sans" pitchFamily="34" charset="0"/>
            <a:ea typeface="Open Sans" pitchFamily="34" charset="0"/>
            <a:cs typeface="Open Sans" pitchFamily="34" charset="0"/>
          </a:endParaRPr>
        </a:p>
      </dgm:t>
    </dgm:pt>
    <dgm:pt modelId="{2A4D31C0-7E90-416C-AF4E-CA53DADDBA57}" type="parTrans" cxnId="{D970DB01-0181-4E6B-8DDF-8359B643E1DF}">
      <dgm:prSet/>
      <dgm:spPr/>
      <dgm:t>
        <a:bodyPr/>
        <a:lstStyle/>
        <a:p>
          <a:endParaRPr lang="en-US"/>
        </a:p>
      </dgm:t>
    </dgm:pt>
    <dgm:pt modelId="{E778C253-71C1-41C0-9BED-D4F9B5090010}" type="sibTrans" cxnId="{D970DB01-0181-4E6B-8DDF-8359B643E1DF}">
      <dgm:prSet/>
      <dgm:spPr/>
      <dgm:t>
        <a:bodyPr/>
        <a:lstStyle/>
        <a:p>
          <a:endParaRPr lang="en-US"/>
        </a:p>
      </dgm:t>
    </dgm:pt>
    <dgm:pt modelId="{69575A74-4CAB-413C-B64D-4669FAAFC78F}">
      <dgm:prSet phldrT="[Text]" custT="1"/>
      <dgm:spPr/>
      <dgm:t>
        <a:bodyPr/>
        <a:lstStyle/>
        <a:p>
          <a:pPr algn="just">
            <a:lnSpc>
              <a:spcPct val="100000"/>
            </a:lnSpc>
          </a:pPr>
          <a:r>
            <a:rPr lang="en-GB" sz="1800" dirty="0">
              <a:solidFill>
                <a:srgbClr val="0070C0"/>
              </a:solidFill>
            </a:rPr>
            <a:t>must answer all written requests from the MA, JS or other bodies involved in the implementation of the Programme within the deadline </a:t>
          </a:r>
          <a:endParaRPr lang="ro-RO" sz="1800" b="1" dirty="0">
            <a:solidFill>
              <a:srgbClr val="0070C0"/>
            </a:solidFill>
            <a:latin typeface="Open Sans" pitchFamily="34" charset="0"/>
            <a:ea typeface="Open Sans" pitchFamily="34" charset="0"/>
            <a:cs typeface="Open Sans" pitchFamily="34" charset="0"/>
          </a:endParaRPr>
        </a:p>
      </dgm:t>
    </dgm:pt>
    <dgm:pt modelId="{6B5A40A2-D752-4292-8D11-A7869FEAA5C9}" type="parTrans" cxnId="{71D8F3CB-E147-45B4-9D88-EEBEB53923CA}">
      <dgm:prSet/>
      <dgm:spPr/>
      <dgm:t>
        <a:bodyPr/>
        <a:lstStyle/>
        <a:p>
          <a:endParaRPr lang="en-US"/>
        </a:p>
      </dgm:t>
    </dgm:pt>
    <dgm:pt modelId="{F0EBC853-DB32-4C17-AE96-676E5FA7263D}" type="sibTrans" cxnId="{71D8F3CB-E147-45B4-9D88-EEBEB53923CA}">
      <dgm:prSet/>
      <dgm:spPr/>
      <dgm:t>
        <a:bodyPr/>
        <a:lstStyle/>
        <a:p>
          <a:endParaRPr lang="en-US"/>
        </a:p>
      </dgm:t>
    </dgm:pt>
    <dgm:pt modelId="{253895DD-B056-4125-AF38-9B288774758B}">
      <dgm:prSet phldrT="[Text]" custT="1"/>
      <dgm:spPr/>
      <dgm:t>
        <a:bodyPr/>
        <a:lstStyle/>
        <a:p>
          <a:pPr algn="just">
            <a:lnSpc>
              <a:spcPct val="100000"/>
            </a:lnSpc>
          </a:pPr>
          <a:r>
            <a:rPr lang="en-GB" sz="1800" dirty="0">
              <a:solidFill>
                <a:schemeClr val="accent6">
                  <a:lumMod val="50000"/>
                </a:schemeClr>
              </a:solidFill>
            </a:rPr>
            <a:t>is responsible for gathering the information from all partners in due time</a:t>
          </a:r>
          <a:endParaRPr lang="ro-RO" sz="1800" dirty="0">
            <a:solidFill>
              <a:schemeClr val="accent6">
                <a:lumMod val="50000"/>
              </a:schemeClr>
            </a:solidFill>
            <a:latin typeface="Open Sans" pitchFamily="34" charset="0"/>
            <a:ea typeface="Open Sans" pitchFamily="34" charset="0"/>
            <a:cs typeface="Open Sans" pitchFamily="34" charset="0"/>
          </a:endParaRPr>
        </a:p>
      </dgm:t>
    </dgm:pt>
    <dgm:pt modelId="{90BEC763-9739-43F4-9F2B-684E2A0399C1}" type="parTrans" cxnId="{2C9D1DB3-9145-4D6E-AA7A-EEF651EA50F7}">
      <dgm:prSet/>
      <dgm:spPr/>
      <dgm:t>
        <a:bodyPr/>
        <a:lstStyle/>
        <a:p>
          <a:endParaRPr lang="en-US"/>
        </a:p>
      </dgm:t>
    </dgm:pt>
    <dgm:pt modelId="{D709E35D-2F86-408F-8798-E555E43FAF45}" type="sibTrans" cxnId="{2C9D1DB3-9145-4D6E-AA7A-EEF651EA50F7}">
      <dgm:prSet/>
      <dgm:spPr/>
      <dgm:t>
        <a:bodyPr/>
        <a:lstStyle/>
        <a:p>
          <a:endParaRPr lang="en-US"/>
        </a:p>
      </dgm:t>
    </dgm:pt>
    <dgm:pt modelId="{CF56ED42-A90D-478A-9520-1B53CF938BE3}">
      <dgm:prSet phldrT="[Text]" custT="1"/>
      <dgm:spPr/>
      <dgm:t>
        <a:bodyPr/>
        <a:lstStyle/>
        <a:p>
          <a:pPr algn="just">
            <a:lnSpc>
              <a:spcPct val="100000"/>
            </a:lnSpc>
          </a:pPr>
          <a:r>
            <a:rPr lang="en-GB" sz="1800" dirty="0">
              <a:solidFill>
                <a:srgbClr val="002060"/>
              </a:solidFill>
            </a:rPr>
            <a:t>must implement the recommendations received after an audit or control, otherwise the MA has the right to terminate the contract. The Lead Partner ensures that the partners fulfil this obligation</a:t>
          </a:r>
          <a:endParaRPr lang="ro-RO" sz="1800" dirty="0">
            <a:solidFill>
              <a:srgbClr val="002060"/>
            </a:solidFill>
            <a:latin typeface="Open Sans" pitchFamily="34" charset="0"/>
            <a:ea typeface="Open Sans" pitchFamily="34" charset="0"/>
            <a:cs typeface="Open Sans" pitchFamily="34" charset="0"/>
          </a:endParaRPr>
        </a:p>
      </dgm:t>
    </dgm:pt>
    <dgm:pt modelId="{E55B073B-0C57-42FB-B6C6-A57923BC3ABB}" type="parTrans" cxnId="{CBE40849-FD3D-44FA-9B23-8DCE1809E1DD}">
      <dgm:prSet/>
      <dgm:spPr/>
      <dgm:t>
        <a:bodyPr/>
        <a:lstStyle/>
        <a:p>
          <a:endParaRPr lang="en-GB"/>
        </a:p>
      </dgm:t>
    </dgm:pt>
    <dgm:pt modelId="{DBCFBB85-FF2D-4E00-8FB9-D391871457B5}" type="sibTrans" cxnId="{CBE40849-FD3D-44FA-9B23-8DCE1809E1DD}">
      <dgm:prSet/>
      <dgm:spPr/>
      <dgm:t>
        <a:bodyPr/>
        <a:lstStyle/>
        <a:p>
          <a:endParaRPr lang="en-GB"/>
        </a:p>
      </dgm:t>
    </dgm:pt>
    <dgm:pt modelId="{26D5499F-CBC5-45CC-9EEC-B7516CC72EEF}" type="pres">
      <dgm:prSet presAssocID="{A5EC4AA8-AE62-4BCC-B41D-033FC29084AE}" presName="Name0" presStyleCnt="0">
        <dgm:presLayoutVars>
          <dgm:dir/>
          <dgm:animLvl val="lvl"/>
          <dgm:resizeHandles val="exact"/>
        </dgm:presLayoutVars>
      </dgm:prSet>
      <dgm:spPr/>
    </dgm:pt>
    <dgm:pt modelId="{110F2596-C958-40B6-B779-34F81DC122BC}" type="pres">
      <dgm:prSet presAssocID="{F5D58CD9-63F7-4CD5-93B4-0D3ABE0D645D}" presName="linNode" presStyleCnt="0"/>
      <dgm:spPr/>
    </dgm:pt>
    <dgm:pt modelId="{BAC4A7AD-B04D-4EAF-A39A-0E8A1698C71B}" type="pres">
      <dgm:prSet presAssocID="{F5D58CD9-63F7-4CD5-93B4-0D3ABE0D645D}" presName="parentText" presStyleLbl="node1" presStyleIdx="0" presStyleCnt="1" custScaleX="103106" custScaleY="100098" custLinFactNeighborX="1398" custLinFactNeighborY="-98">
        <dgm:presLayoutVars>
          <dgm:chMax val="1"/>
          <dgm:bulletEnabled val="1"/>
        </dgm:presLayoutVars>
      </dgm:prSet>
      <dgm:spPr/>
    </dgm:pt>
    <dgm:pt modelId="{979DB7E3-9E83-444A-88F8-5A1A56232933}" type="pres">
      <dgm:prSet presAssocID="{F5D58CD9-63F7-4CD5-93B4-0D3ABE0D645D}" presName="descendantText" presStyleLbl="alignAccFollowNode1" presStyleIdx="0" presStyleCnt="1" custScaleX="114121" custScaleY="125245" custLinFactNeighborX="1311" custLinFactNeighborY="-61">
        <dgm:presLayoutVars>
          <dgm:bulletEnabled val="1"/>
        </dgm:presLayoutVars>
      </dgm:prSet>
      <dgm:spPr/>
    </dgm:pt>
  </dgm:ptLst>
  <dgm:cxnLst>
    <dgm:cxn modelId="{D970DB01-0181-4E6B-8DDF-8359B643E1DF}" srcId="{A5EC4AA8-AE62-4BCC-B41D-033FC29084AE}" destId="{F5D58CD9-63F7-4CD5-93B4-0D3ABE0D645D}" srcOrd="0" destOrd="0" parTransId="{2A4D31C0-7E90-416C-AF4E-CA53DADDBA57}" sibTransId="{E778C253-71C1-41C0-9BED-D4F9B5090010}"/>
    <dgm:cxn modelId="{3AACD616-71C7-417F-B338-460F951C6586}" type="presOf" srcId="{CF56ED42-A90D-478A-9520-1B53CF938BE3}" destId="{979DB7E3-9E83-444A-88F8-5A1A56232933}" srcOrd="0" destOrd="2" presId="urn:microsoft.com/office/officeart/2005/8/layout/vList5"/>
    <dgm:cxn modelId="{CBE40849-FD3D-44FA-9B23-8DCE1809E1DD}" srcId="{F5D58CD9-63F7-4CD5-93B4-0D3ABE0D645D}" destId="{CF56ED42-A90D-478A-9520-1B53CF938BE3}" srcOrd="2" destOrd="0" parTransId="{E55B073B-0C57-42FB-B6C6-A57923BC3ABB}" sibTransId="{DBCFBB85-FF2D-4E00-8FB9-D391871457B5}"/>
    <dgm:cxn modelId="{38C05156-A949-4849-8D59-E9A9E209C771}" type="presOf" srcId="{69575A74-4CAB-413C-B64D-4669FAAFC78F}" destId="{979DB7E3-9E83-444A-88F8-5A1A56232933}" srcOrd="0" destOrd="0" presId="urn:microsoft.com/office/officeart/2005/8/layout/vList5"/>
    <dgm:cxn modelId="{F4A9357B-5D79-4DAC-A71D-33E136BC1301}" type="presOf" srcId="{A5EC4AA8-AE62-4BCC-B41D-033FC29084AE}" destId="{26D5499F-CBC5-45CC-9EEC-B7516CC72EEF}" srcOrd="0" destOrd="0" presId="urn:microsoft.com/office/officeart/2005/8/layout/vList5"/>
    <dgm:cxn modelId="{2C9D1DB3-9145-4D6E-AA7A-EEF651EA50F7}" srcId="{F5D58CD9-63F7-4CD5-93B4-0D3ABE0D645D}" destId="{253895DD-B056-4125-AF38-9B288774758B}" srcOrd="1" destOrd="0" parTransId="{90BEC763-9739-43F4-9F2B-684E2A0399C1}" sibTransId="{D709E35D-2F86-408F-8798-E555E43FAF45}"/>
    <dgm:cxn modelId="{FA44B1CA-1C74-4F47-AF1A-E8E89218A0D5}" type="presOf" srcId="{253895DD-B056-4125-AF38-9B288774758B}" destId="{979DB7E3-9E83-444A-88F8-5A1A56232933}" srcOrd="0" destOrd="1" presId="urn:microsoft.com/office/officeart/2005/8/layout/vList5"/>
    <dgm:cxn modelId="{71D8F3CB-E147-45B4-9D88-EEBEB53923CA}" srcId="{F5D58CD9-63F7-4CD5-93B4-0D3ABE0D645D}" destId="{69575A74-4CAB-413C-B64D-4669FAAFC78F}" srcOrd="0" destOrd="0" parTransId="{6B5A40A2-D752-4292-8D11-A7869FEAA5C9}" sibTransId="{F0EBC853-DB32-4C17-AE96-676E5FA7263D}"/>
    <dgm:cxn modelId="{1C80FAF5-74B4-421D-B951-593A6755241A}" type="presOf" srcId="{F5D58CD9-63F7-4CD5-93B4-0D3ABE0D645D}" destId="{BAC4A7AD-B04D-4EAF-A39A-0E8A1698C71B}" srcOrd="0" destOrd="0" presId="urn:microsoft.com/office/officeart/2005/8/layout/vList5"/>
    <dgm:cxn modelId="{2F0813C6-2AF5-40C2-9478-2D51AEDDBE53}" type="presParOf" srcId="{26D5499F-CBC5-45CC-9EEC-B7516CC72EEF}" destId="{110F2596-C958-40B6-B779-34F81DC122BC}" srcOrd="0" destOrd="0" presId="urn:microsoft.com/office/officeart/2005/8/layout/vList5"/>
    <dgm:cxn modelId="{33A1269E-EEB5-4EFE-93C8-FC95E56BC0BF}" type="presParOf" srcId="{110F2596-C958-40B6-B779-34F81DC122BC}" destId="{BAC4A7AD-B04D-4EAF-A39A-0E8A1698C71B}" srcOrd="0" destOrd="0" presId="urn:microsoft.com/office/officeart/2005/8/layout/vList5"/>
    <dgm:cxn modelId="{818FA283-1894-4E18-A97B-4FA5A76EB843}" type="presParOf" srcId="{110F2596-C958-40B6-B779-34F81DC122BC}" destId="{979DB7E3-9E83-444A-88F8-5A1A5623293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5EC4AA8-AE62-4BCC-B41D-033FC29084AE}" type="doc">
      <dgm:prSet loTypeId="urn:microsoft.com/office/officeart/2005/8/layout/vList5" loCatId="list" qsTypeId="urn:microsoft.com/office/officeart/2005/8/quickstyle/simple5" qsCatId="simple" csTypeId="urn:microsoft.com/office/officeart/2005/8/colors/colorful1#2" csCatId="colorful" phldr="1"/>
      <dgm:spPr/>
      <dgm:t>
        <a:bodyPr/>
        <a:lstStyle/>
        <a:p>
          <a:endParaRPr lang="ro-RO"/>
        </a:p>
      </dgm:t>
    </dgm:pt>
    <dgm:pt modelId="{F5D58CD9-63F7-4CD5-93B4-0D3ABE0D645D}">
      <dgm:prSet phldrT="[Text]" custT="1"/>
      <dgm:spPr/>
      <dgm:t>
        <a:bodyPr lIns="0" tIns="0" rIns="0" bIns="0"/>
        <a:lstStyle/>
        <a:p>
          <a:r>
            <a:rPr lang="en-US" sz="2400" b="1" dirty="0">
              <a:latin typeface="Open Sans" pitchFamily="34" charset="0"/>
              <a:ea typeface="Open Sans" pitchFamily="34" charset="0"/>
              <a:cs typeface="Open Sans" pitchFamily="34" charset="0"/>
            </a:rPr>
            <a:t>Lead Partner Subsidy Contract     Art. 6 – 9)</a:t>
          </a:r>
          <a:endParaRPr lang="ro-RO" sz="2400" b="1" dirty="0">
            <a:latin typeface="Open Sans" pitchFamily="34" charset="0"/>
            <a:ea typeface="Open Sans" pitchFamily="34" charset="0"/>
            <a:cs typeface="Open Sans" pitchFamily="34" charset="0"/>
          </a:endParaRPr>
        </a:p>
      </dgm:t>
    </dgm:pt>
    <dgm:pt modelId="{2A4D31C0-7E90-416C-AF4E-CA53DADDBA57}" type="parTrans" cxnId="{D970DB01-0181-4E6B-8DDF-8359B643E1DF}">
      <dgm:prSet/>
      <dgm:spPr/>
      <dgm:t>
        <a:bodyPr/>
        <a:lstStyle/>
        <a:p>
          <a:endParaRPr lang="en-US"/>
        </a:p>
      </dgm:t>
    </dgm:pt>
    <dgm:pt modelId="{E778C253-71C1-41C0-9BED-D4F9B5090010}" type="sibTrans" cxnId="{D970DB01-0181-4E6B-8DDF-8359B643E1DF}">
      <dgm:prSet/>
      <dgm:spPr/>
      <dgm:t>
        <a:bodyPr/>
        <a:lstStyle/>
        <a:p>
          <a:endParaRPr lang="en-US"/>
        </a:p>
      </dgm:t>
    </dgm:pt>
    <dgm:pt modelId="{69575A74-4CAB-413C-B64D-4669FAAFC78F}">
      <dgm:prSet phldrT="[Text]" custT="1"/>
      <dgm:spPr/>
      <dgm:t>
        <a:bodyPr/>
        <a:lstStyle/>
        <a:p>
          <a:pPr algn="just">
            <a:lnSpc>
              <a:spcPct val="100000"/>
            </a:lnSpc>
          </a:pPr>
          <a:r>
            <a:rPr lang="en-US" sz="1800" dirty="0">
              <a:solidFill>
                <a:srgbClr val="002060"/>
              </a:solidFill>
            </a:rPr>
            <a:t>The LP has the possibility to submit reimbursement claims to the MA at any given time for one or more partners, provided that the reimbursement claim is not lower than 6,000 euro.</a:t>
          </a:r>
          <a:endParaRPr lang="ro-RO" sz="1800" b="1" dirty="0">
            <a:solidFill>
              <a:srgbClr val="002060"/>
            </a:solidFill>
            <a:latin typeface="Open Sans" pitchFamily="34" charset="0"/>
            <a:ea typeface="Open Sans" pitchFamily="34" charset="0"/>
            <a:cs typeface="Open Sans" pitchFamily="34" charset="0"/>
          </a:endParaRPr>
        </a:p>
      </dgm:t>
    </dgm:pt>
    <dgm:pt modelId="{6B5A40A2-D752-4292-8D11-A7869FEAA5C9}" type="parTrans" cxnId="{71D8F3CB-E147-45B4-9D88-EEBEB53923CA}">
      <dgm:prSet/>
      <dgm:spPr/>
      <dgm:t>
        <a:bodyPr/>
        <a:lstStyle/>
        <a:p>
          <a:endParaRPr lang="en-US"/>
        </a:p>
      </dgm:t>
    </dgm:pt>
    <dgm:pt modelId="{F0EBC853-DB32-4C17-AE96-676E5FA7263D}" type="sibTrans" cxnId="{71D8F3CB-E147-45B4-9D88-EEBEB53923CA}">
      <dgm:prSet/>
      <dgm:spPr/>
      <dgm:t>
        <a:bodyPr/>
        <a:lstStyle/>
        <a:p>
          <a:endParaRPr lang="en-US"/>
        </a:p>
      </dgm:t>
    </dgm:pt>
    <dgm:pt modelId="{26D5499F-CBC5-45CC-9EEC-B7516CC72EEF}" type="pres">
      <dgm:prSet presAssocID="{A5EC4AA8-AE62-4BCC-B41D-033FC29084AE}" presName="Name0" presStyleCnt="0">
        <dgm:presLayoutVars>
          <dgm:dir/>
          <dgm:animLvl val="lvl"/>
          <dgm:resizeHandles val="exact"/>
        </dgm:presLayoutVars>
      </dgm:prSet>
      <dgm:spPr/>
    </dgm:pt>
    <dgm:pt modelId="{110F2596-C958-40B6-B779-34F81DC122BC}" type="pres">
      <dgm:prSet presAssocID="{F5D58CD9-63F7-4CD5-93B4-0D3ABE0D645D}" presName="linNode" presStyleCnt="0"/>
      <dgm:spPr/>
    </dgm:pt>
    <dgm:pt modelId="{BAC4A7AD-B04D-4EAF-A39A-0E8A1698C71B}" type="pres">
      <dgm:prSet presAssocID="{F5D58CD9-63F7-4CD5-93B4-0D3ABE0D645D}" presName="parentText" presStyleLbl="node1" presStyleIdx="0" presStyleCnt="1" custScaleX="103106" custScaleY="100098" custLinFactNeighborX="1398" custLinFactNeighborY="-98">
        <dgm:presLayoutVars>
          <dgm:chMax val="1"/>
          <dgm:bulletEnabled val="1"/>
        </dgm:presLayoutVars>
      </dgm:prSet>
      <dgm:spPr/>
    </dgm:pt>
    <dgm:pt modelId="{979DB7E3-9E83-444A-88F8-5A1A56232933}" type="pres">
      <dgm:prSet presAssocID="{F5D58CD9-63F7-4CD5-93B4-0D3ABE0D645D}" presName="descendantText" presStyleLbl="alignAccFollowNode1" presStyleIdx="0" presStyleCnt="1" custScaleX="114121" custScaleY="125245" custLinFactNeighborX="1311" custLinFactNeighborY="-61">
        <dgm:presLayoutVars>
          <dgm:bulletEnabled val="1"/>
        </dgm:presLayoutVars>
      </dgm:prSet>
      <dgm:spPr/>
    </dgm:pt>
  </dgm:ptLst>
  <dgm:cxnLst>
    <dgm:cxn modelId="{D970DB01-0181-4E6B-8DDF-8359B643E1DF}" srcId="{A5EC4AA8-AE62-4BCC-B41D-033FC29084AE}" destId="{F5D58CD9-63F7-4CD5-93B4-0D3ABE0D645D}" srcOrd="0" destOrd="0" parTransId="{2A4D31C0-7E90-416C-AF4E-CA53DADDBA57}" sibTransId="{E778C253-71C1-41C0-9BED-D4F9B5090010}"/>
    <dgm:cxn modelId="{23912E6A-0283-4A75-9F85-F142BBBE2E86}" type="presOf" srcId="{F5D58CD9-63F7-4CD5-93B4-0D3ABE0D645D}" destId="{BAC4A7AD-B04D-4EAF-A39A-0E8A1698C71B}" srcOrd="0" destOrd="0" presId="urn:microsoft.com/office/officeart/2005/8/layout/vList5"/>
    <dgm:cxn modelId="{3D6C7096-3306-46D7-B39A-476B4BC52660}" type="presOf" srcId="{69575A74-4CAB-413C-B64D-4669FAAFC78F}" destId="{979DB7E3-9E83-444A-88F8-5A1A56232933}" srcOrd="0" destOrd="0" presId="urn:microsoft.com/office/officeart/2005/8/layout/vList5"/>
    <dgm:cxn modelId="{06474CC9-2DBC-4142-8B3A-4BA9C5BDDDAA}" type="presOf" srcId="{A5EC4AA8-AE62-4BCC-B41D-033FC29084AE}" destId="{26D5499F-CBC5-45CC-9EEC-B7516CC72EEF}" srcOrd="0" destOrd="0" presId="urn:microsoft.com/office/officeart/2005/8/layout/vList5"/>
    <dgm:cxn modelId="{71D8F3CB-E147-45B4-9D88-EEBEB53923CA}" srcId="{F5D58CD9-63F7-4CD5-93B4-0D3ABE0D645D}" destId="{69575A74-4CAB-413C-B64D-4669FAAFC78F}" srcOrd="0" destOrd="0" parTransId="{6B5A40A2-D752-4292-8D11-A7869FEAA5C9}" sibTransId="{F0EBC853-DB32-4C17-AE96-676E5FA7263D}"/>
    <dgm:cxn modelId="{2F18FF7C-52DD-4548-9839-AD783A82665B}" type="presParOf" srcId="{26D5499F-CBC5-45CC-9EEC-B7516CC72EEF}" destId="{110F2596-C958-40B6-B779-34F81DC122BC}" srcOrd="0" destOrd="0" presId="urn:microsoft.com/office/officeart/2005/8/layout/vList5"/>
    <dgm:cxn modelId="{57E0C0C5-E433-47B6-A489-50DB36A3ACA3}" type="presParOf" srcId="{110F2596-C958-40B6-B779-34F81DC122BC}" destId="{BAC4A7AD-B04D-4EAF-A39A-0E8A1698C71B}" srcOrd="0" destOrd="0" presId="urn:microsoft.com/office/officeart/2005/8/layout/vList5"/>
    <dgm:cxn modelId="{CD6CF7E1-7C4D-4058-AD3E-958E61C3E26D}" type="presParOf" srcId="{110F2596-C958-40B6-B779-34F81DC122BC}" destId="{979DB7E3-9E83-444A-88F8-5A1A5623293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5EC4AA8-AE62-4BCC-B41D-033FC29084AE}" type="doc">
      <dgm:prSet loTypeId="urn:microsoft.com/office/officeart/2005/8/layout/vList5" loCatId="list" qsTypeId="urn:microsoft.com/office/officeart/2005/8/quickstyle/simple5" qsCatId="simple" csTypeId="urn:microsoft.com/office/officeart/2005/8/colors/colorful1#2" csCatId="colorful" phldr="1"/>
      <dgm:spPr/>
      <dgm:t>
        <a:bodyPr/>
        <a:lstStyle/>
        <a:p>
          <a:endParaRPr lang="ro-RO"/>
        </a:p>
      </dgm:t>
    </dgm:pt>
    <dgm:pt modelId="{F5D58CD9-63F7-4CD5-93B4-0D3ABE0D645D}">
      <dgm:prSet phldrT="[Text]" custT="1"/>
      <dgm:spPr/>
      <dgm:t>
        <a:bodyPr lIns="0" tIns="0" rIns="0" bIns="0"/>
        <a:lstStyle/>
        <a:p>
          <a:r>
            <a:rPr lang="en-US" sz="2400" b="1" dirty="0">
              <a:latin typeface="Open Sans" pitchFamily="34" charset="0"/>
              <a:ea typeface="Open Sans" pitchFamily="34" charset="0"/>
              <a:cs typeface="Open Sans" pitchFamily="34" charset="0"/>
            </a:rPr>
            <a:t>Lead Partner Subsidy Contract     Art. 6 – 10) and 11)</a:t>
          </a:r>
          <a:endParaRPr lang="ro-RO" sz="2400" b="1" dirty="0">
            <a:latin typeface="Open Sans" pitchFamily="34" charset="0"/>
            <a:ea typeface="Open Sans" pitchFamily="34" charset="0"/>
            <a:cs typeface="Open Sans" pitchFamily="34" charset="0"/>
          </a:endParaRPr>
        </a:p>
      </dgm:t>
    </dgm:pt>
    <dgm:pt modelId="{2A4D31C0-7E90-416C-AF4E-CA53DADDBA57}" type="parTrans" cxnId="{D970DB01-0181-4E6B-8DDF-8359B643E1DF}">
      <dgm:prSet/>
      <dgm:spPr/>
      <dgm:t>
        <a:bodyPr/>
        <a:lstStyle/>
        <a:p>
          <a:endParaRPr lang="en-US"/>
        </a:p>
      </dgm:t>
    </dgm:pt>
    <dgm:pt modelId="{E778C253-71C1-41C0-9BED-D4F9B5090010}" type="sibTrans" cxnId="{D970DB01-0181-4E6B-8DDF-8359B643E1DF}">
      <dgm:prSet/>
      <dgm:spPr/>
      <dgm:t>
        <a:bodyPr/>
        <a:lstStyle/>
        <a:p>
          <a:endParaRPr lang="en-US"/>
        </a:p>
      </dgm:t>
    </dgm:pt>
    <dgm:pt modelId="{69575A74-4CAB-413C-B64D-4669FAAFC78F}">
      <dgm:prSet phldrT="[Text]" custT="1"/>
      <dgm:spPr/>
      <dgm:t>
        <a:bodyPr/>
        <a:lstStyle/>
        <a:p>
          <a:pPr algn="just">
            <a:lnSpc>
              <a:spcPct val="100000"/>
            </a:lnSpc>
          </a:pPr>
          <a:r>
            <a:rPr lang="en-US" sz="1800" dirty="0">
              <a:solidFill>
                <a:srgbClr val="0070C0"/>
              </a:solidFill>
            </a:rPr>
            <a:t>In case the total amounts requested for first level control verification are lower compared to the total amounts forecasted for the half of the implementation, the MA may decide, after an analysis performed together with the NA, to reduce project funds by reducing the original project budget and the corresponding IPA contribution, as follows:</a:t>
          </a:r>
          <a:endParaRPr lang="ro-RO" sz="1800" b="1" dirty="0">
            <a:solidFill>
              <a:srgbClr val="0070C0"/>
            </a:solidFill>
            <a:latin typeface="Open Sans" pitchFamily="34" charset="0"/>
            <a:ea typeface="Open Sans" pitchFamily="34" charset="0"/>
            <a:cs typeface="Open Sans" pitchFamily="34" charset="0"/>
          </a:endParaRPr>
        </a:p>
      </dgm:t>
    </dgm:pt>
    <dgm:pt modelId="{6B5A40A2-D752-4292-8D11-A7869FEAA5C9}" type="parTrans" cxnId="{71D8F3CB-E147-45B4-9D88-EEBEB53923CA}">
      <dgm:prSet/>
      <dgm:spPr/>
      <dgm:t>
        <a:bodyPr/>
        <a:lstStyle/>
        <a:p>
          <a:endParaRPr lang="en-US"/>
        </a:p>
      </dgm:t>
    </dgm:pt>
    <dgm:pt modelId="{F0EBC853-DB32-4C17-AE96-676E5FA7263D}" type="sibTrans" cxnId="{71D8F3CB-E147-45B4-9D88-EEBEB53923CA}">
      <dgm:prSet/>
      <dgm:spPr/>
      <dgm:t>
        <a:bodyPr/>
        <a:lstStyle/>
        <a:p>
          <a:endParaRPr lang="en-US"/>
        </a:p>
      </dgm:t>
    </dgm:pt>
    <dgm:pt modelId="{11EE275E-7386-4282-8FB8-FEB8C779951C}">
      <dgm:prSet phldrT="[Text]" custT="1"/>
      <dgm:spPr/>
      <dgm:t>
        <a:bodyPr/>
        <a:lstStyle/>
        <a:p>
          <a:pPr algn="just">
            <a:lnSpc>
              <a:spcPct val="100000"/>
            </a:lnSpc>
          </a:pPr>
          <a:r>
            <a:rPr lang="en-US" sz="1800" dirty="0">
              <a:solidFill>
                <a:schemeClr val="accent6">
                  <a:lumMod val="50000"/>
                </a:schemeClr>
              </a:solidFill>
            </a:rPr>
            <a:t>5% reduction of the budget for the partners who have requested amounts for first level control lower than 75% of the initial amounts included in the schedule for first level control requests.</a:t>
          </a:r>
          <a:endParaRPr lang="ro-RO" sz="1800" b="1" dirty="0">
            <a:solidFill>
              <a:schemeClr val="accent6">
                <a:lumMod val="50000"/>
              </a:schemeClr>
            </a:solidFill>
            <a:latin typeface="Open Sans" pitchFamily="34" charset="0"/>
            <a:ea typeface="Open Sans" pitchFamily="34" charset="0"/>
            <a:cs typeface="Open Sans" pitchFamily="34" charset="0"/>
          </a:endParaRPr>
        </a:p>
      </dgm:t>
    </dgm:pt>
    <dgm:pt modelId="{BEBE1FB1-2558-4463-88B0-C3980661647D}" type="parTrans" cxnId="{97D2D905-79A1-489D-B5E8-B10246C50B4F}">
      <dgm:prSet/>
      <dgm:spPr/>
      <dgm:t>
        <a:bodyPr/>
        <a:lstStyle/>
        <a:p>
          <a:endParaRPr lang="ro-RO"/>
        </a:p>
      </dgm:t>
    </dgm:pt>
    <dgm:pt modelId="{36FB5AEB-661C-42C0-B7CE-D296123192DA}" type="sibTrans" cxnId="{97D2D905-79A1-489D-B5E8-B10246C50B4F}">
      <dgm:prSet/>
      <dgm:spPr/>
      <dgm:t>
        <a:bodyPr/>
        <a:lstStyle/>
        <a:p>
          <a:endParaRPr lang="ro-RO"/>
        </a:p>
      </dgm:t>
    </dgm:pt>
    <dgm:pt modelId="{14BA458B-F52E-4BC6-9912-0A5C301CF042}">
      <dgm:prSet phldrT="[Text]" custT="1"/>
      <dgm:spPr/>
      <dgm:t>
        <a:bodyPr/>
        <a:lstStyle/>
        <a:p>
          <a:pPr algn="just">
            <a:lnSpc>
              <a:spcPct val="100000"/>
            </a:lnSpc>
          </a:pPr>
          <a:r>
            <a:rPr lang="en-US" sz="1800" dirty="0">
              <a:solidFill>
                <a:srgbClr val="002060"/>
              </a:solidFill>
            </a:rPr>
            <a:t>10% reduction of the budget for the partners who have requested amounts for first level control less than 50% of the initial amounts included in the schedule for first level control requests.</a:t>
          </a:r>
          <a:endParaRPr lang="ro-RO" sz="1800" b="1" dirty="0">
            <a:solidFill>
              <a:srgbClr val="002060"/>
            </a:solidFill>
            <a:latin typeface="Open Sans" pitchFamily="34" charset="0"/>
            <a:ea typeface="Open Sans" pitchFamily="34" charset="0"/>
            <a:cs typeface="Open Sans" pitchFamily="34" charset="0"/>
          </a:endParaRPr>
        </a:p>
      </dgm:t>
    </dgm:pt>
    <dgm:pt modelId="{2F1F8A3B-A6E2-49E7-8012-492C29DA3EDE}" type="parTrans" cxnId="{72E61E53-3812-41EF-87EE-7F3BE08519BF}">
      <dgm:prSet/>
      <dgm:spPr/>
      <dgm:t>
        <a:bodyPr/>
        <a:lstStyle/>
        <a:p>
          <a:endParaRPr lang="ro-RO"/>
        </a:p>
      </dgm:t>
    </dgm:pt>
    <dgm:pt modelId="{619BE81F-B4B7-4517-B1F7-2CD2206179BD}" type="sibTrans" cxnId="{72E61E53-3812-41EF-87EE-7F3BE08519BF}">
      <dgm:prSet/>
      <dgm:spPr/>
      <dgm:t>
        <a:bodyPr/>
        <a:lstStyle/>
        <a:p>
          <a:endParaRPr lang="ro-RO"/>
        </a:p>
      </dgm:t>
    </dgm:pt>
    <dgm:pt modelId="{26D5499F-CBC5-45CC-9EEC-B7516CC72EEF}" type="pres">
      <dgm:prSet presAssocID="{A5EC4AA8-AE62-4BCC-B41D-033FC29084AE}" presName="Name0" presStyleCnt="0">
        <dgm:presLayoutVars>
          <dgm:dir/>
          <dgm:animLvl val="lvl"/>
          <dgm:resizeHandles val="exact"/>
        </dgm:presLayoutVars>
      </dgm:prSet>
      <dgm:spPr/>
    </dgm:pt>
    <dgm:pt modelId="{110F2596-C958-40B6-B779-34F81DC122BC}" type="pres">
      <dgm:prSet presAssocID="{F5D58CD9-63F7-4CD5-93B4-0D3ABE0D645D}" presName="linNode" presStyleCnt="0"/>
      <dgm:spPr/>
    </dgm:pt>
    <dgm:pt modelId="{BAC4A7AD-B04D-4EAF-A39A-0E8A1698C71B}" type="pres">
      <dgm:prSet presAssocID="{F5D58CD9-63F7-4CD5-93B4-0D3ABE0D645D}" presName="parentText" presStyleLbl="node1" presStyleIdx="0" presStyleCnt="1" custScaleX="103106" custScaleY="100098" custLinFactNeighborX="1398" custLinFactNeighborY="-98">
        <dgm:presLayoutVars>
          <dgm:chMax val="1"/>
          <dgm:bulletEnabled val="1"/>
        </dgm:presLayoutVars>
      </dgm:prSet>
      <dgm:spPr/>
    </dgm:pt>
    <dgm:pt modelId="{979DB7E3-9E83-444A-88F8-5A1A56232933}" type="pres">
      <dgm:prSet presAssocID="{F5D58CD9-63F7-4CD5-93B4-0D3ABE0D645D}" presName="descendantText" presStyleLbl="alignAccFollowNode1" presStyleIdx="0" presStyleCnt="1" custScaleX="114121" custScaleY="125245" custLinFactNeighborX="1311" custLinFactNeighborY="-61">
        <dgm:presLayoutVars>
          <dgm:bulletEnabled val="1"/>
        </dgm:presLayoutVars>
      </dgm:prSet>
      <dgm:spPr/>
    </dgm:pt>
  </dgm:ptLst>
  <dgm:cxnLst>
    <dgm:cxn modelId="{D970DB01-0181-4E6B-8DDF-8359B643E1DF}" srcId="{A5EC4AA8-AE62-4BCC-B41D-033FC29084AE}" destId="{F5D58CD9-63F7-4CD5-93B4-0D3ABE0D645D}" srcOrd="0" destOrd="0" parTransId="{2A4D31C0-7E90-416C-AF4E-CA53DADDBA57}" sibTransId="{E778C253-71C1-41C0-9BED-D4F9B5090010}"/>
    <dgm:cxn modelId="{97D2D905-79A1-489D-B5E8-B10246C50B4F}" srcId="{F5D58CD9-63F7-4CD5-93B4-0D3ABE0D645D}" destId="{11EE275E-7386-4282-8FB8-FEB8C779951C}" srcOrd="1" destOrd="0" parTransId="{BEBE1FB1-2558-4463-88B0-C3980661647D}" sibTransId="{36FB5AEB-661C-42C0-B7CE-D296123192DA}"/>
    <dgm:cxn modelId="{551D8623-89D8-4D00-AA1A-3216F73984AA}" type="presOf" srcId="{A5EC4AA8-AE62-4BCC-B41D-033FC29084AE}" destId="{26D5499F-CBC5-45CC-9EEC-B7516CC72EEF}" srcOrd="0" destOrd="0" presId="urn:microsoft.com/office/officeart/2005/8/layout/vList5"/>
    <dgm:cxn modelId="{72E61E53-3812-41EF-87EE-7F3BE08519BF}" srcId="{F5D58CD9-63F7-4CD5-93B4-0D3ABE0D645D}" destId="{14BA458B-F52E-4BC6-9912-0A5C301CF042}" srcOrd="2" destOrd="0" parTransId="{2F1F8A3B-A6E2-49E7-8012-492C29DA3EDE}" sibTransId="{619BE81F-B4B7-4517-B1F7-2CD2206179BD}"/>
    <dgm:cxn modelId="{99B09894-673E-465B-BBF5-98E9C073EC16}" type="presOf" srcId="{F5D58CD9-63F7-4CD5-93B4-0D3ABE0D645D}" destId="{BAC4A7AD-B04D-4EAF-A39A-0E8A1698C71B}" srcOrd="0" destOrd="0" presId="urn:microsoft.com/office/officeart/2005/8/layout/vList5"/>
    <dgm:cxn modelId="{3C1B04A1-8056-4A29-8DB7-96BFF34C9B95}" type="presOf" srcId="{11EE275E-7386-4282-8FB8-FEB8C779951C}" destId="{979DB7E3-9E83-444A-88F8-5A1A56232933}" srcOrd="0" destOrd="1" presId="urn:microsoft.com/office/officeart/2005/8/layout/vList5"/>
    <dgm:cxn modelId="{6C1A6BB5-EC48-46A0-B41E-517571509C40}" type="presOf" srcId="{69575A74-4CAB-413C-B64D-4669FAAFC78F}" destId="{979DB7E3-9E83-444A-88F8-5A1A56232933}" srcOrd="0" destOrd="0" presId="urn:microsoft.com/office/officeart/2005/8/layout/vList5"/>
    <dgm:cxn modelId="{BD03D4B7-2CF0-4F76-A2E8-61F495DDBA3E}" type="presOf" srcId="{14BA458B-F52E-4BC6-9912-0A5C301CF042}" destId="{979DB7E3-9E83-444A-88F8-5A1A56232933}" srcOrd="0" destOrd="2" presId="urn:microsoft.com/office/officeart/2005/8/layout/vList5"/>
    <dgm:cxn modelId="{71D8F3CB-E147-45B4-9D88-EEBEB53923CA}" srcId="{F5D58CD9-63F7-4CD5-93B4-0D3ABE0D645D}" destId="{69575A74-4CAB-413C-B64D-4669FAAFC78F}" srcOrd="0" destOrd="0" parTransId="{6B5A40A2-D752-4292-8D11-A7869FEAA5C9}" sibTransId="{F0EBC853-DB32-4C17-AE96-676E5FA7263D}"/>
    <dgm:cxn modelId="{FB8DCCFF-D649-453A-958E-50F2F8940FDE}" type="presParOf" srcId="{26D5499F-CBC5-45CC-9EEC-B7516CC72EEF}" destId="{110F2596-C958-40B6-B779-34F81DC122BC}" srcOrd="0" destOrd="0" presId="urn:microsoft.com/office/officeart/2005/8/layout/vList5"/>
    <dgm:cxn modelId="{E683F662-00E5-4AF6-81D0-C57081D64786}" type="presParOf" srcId="{110F2596-C958-40B6-B779-34F81DC122BC}" destId="{BAC4A7AD-B04D-4EAF-A39A-0E8A1698C71B}" srcOrd="0" destOrd="0" presId="urn:microsoft.com/office/officeart/2005/8/layout/vList5"/>
    <dgm:cxn modelId="{C72F2E6D-2CC8-423A-A0F8-DE7F7B64E9E4}" type="presParOf" srcId="{110F2596-C958-40B6-B779-34F81DC122BC}" destId="{979DB7E3-9E83-444A-88F8-5A1A5623293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5EC4AA8-AE62-4BCC-B41D-033FC29084AE}" type="doc">
      <dgm:prSet loTypeId="urn:microsoft.com/office/officeart/2005/8/layout/vList5" loCatId="list" qsTypeId="urn:microsoft.com/office/officeart/2005/8/quickstyle/simple5" qsCatId="simple" csTypeId="urn:microsoft.com/office/officeart/2005/8/colors/colorful1#2" csCatId="colorful" phldr="1"/>
      <dgm:spPr/>
      <dgm:t>
        <a:bodyPr/>
        <a:lstStyle/>
        <a:p>
          <a:endParaRPr lang="ro-RO"/>
        </a:p>
      </dgm:t>
    </dgm:pt>
    <dgm:pt modelId="{F5D58CD9-63F7-4CD5-93B4-0D3ABE0D645D}">
      <dgm:prSet phldrT="[Text]" custT="1"/>
      <dgm:spPr/>
      <dgm:t>
        <a:bodyPr lIns="0" tIns="0" rIns="0" bIns="0"/>
        <a:lstStyle/>
        <a:p>
          <a:r>
            <a:rPr lang="en-US" sz="2400" b="1" dirty="0">
              <a:latin typeface="Open Sans" pitchFamily="34" charset="0"/>
              <a:ea typeface="Open Sans" pitchFamily="34" charset="0"/>
              <a:cs typeface="Open Sans" pitchFamily="34" charset="0"/>
            </a:rPr>
            <a:t>Lead Partner Subsidy Contract     Art. 7 A.</a:t>
          </a:r>
          <a:endParaRPr lang="ro-RO" sz="2400" b="1" dirty="0">
            <a:latin typeface="Open Sans" pitchFamily="34" charset="0"/>
            <a:ea typeface="Open Sans" pitchFamily="34" charset="0"/>
            <a:cs typeface="Open Sans" pitchFamily="34" charset="0"/>
          </a:endParaRPr>
        </a:p>
      </dgm:t>
    </dgm:pt>
    <dgm:pt modelId="{2A4D31C0-7E90-416C-AF4E-CA53DADDBA57}" type="parTrans" cxnId="{D970DB01-0181-4E6B-8DDF-8359B643E1DF}">
      <dgm:prSet/>
      <dgm:spPr/>
      <dgm:t>
        <a:bodyPr/>
        <a:lstStyle/>
        <a:p>
          <a:endParaRPr lang="en-US"/>
        </a:p>
      </dgm:t>
    </dgm:pt>
    <dgm:pt modelId="{E778C253-71C1-41C0-9BED-D4F9B5090010}" type="sibTrans" cxnId="{D970DB01-0181-4E6B-8DDF-8359B643E1DF}">
      <dgm:prSet/>
      <dgm:spPr/>
      <dgm:t>
        <a:bodyPr/>
        <a:lstStyle/>
        <a:p>
          <a:endParaRPr lang="en-US"/>
        </a:p>
      </dgm:t>
    </dgm:pt>
    <dgm:pt modelId="{69575A74-4CAB-413C-B64D-4669FAAFC78F}">
      <dgm:prSet phldrT="[Text]" custT="1"/>
      <dgm:spPr/>
      <dgm:t>
        <a:bodyPr/>
        <a:lstStyle/>
        <a:p>
          <a:pPr algn="just">
            <a:lnSpc>
              <a:spcPct val="100000"/>
            </a:lnSpc>
          </a:pPr>
          <a:r>
            <a:rPr lang="en-US" sz="1800" dirty="0">
              <a:solidFill>
                <a:srgbClr val="0070C0"/>
              </a:solidFill>
            </a:rPr>
            <a:t>present and ensure that the partners present their expenditures to the controllers for verification via electronic system at least 75 calendar days before the deadline for submitting the reimbursement claim, so that the deadline for submitting the reimbursement claim to the JS will be met</a:t>
          </a:r>
          <a:endParaRPr lang="ro-RO" sz="1800" b="1" dirty="0">
            <a:solidFill>
              <a:srgbClr val="0070C0"/>
            </a:solidFill>
            <a:latin typeface="Open Sans" pitchFamily="34" charset="0"/>
            <a:ea typeface="Open Sans" pitchFamily="34" charset="0"/>
            <a:cs typeface="Open Sans" pitchFamily="34" charset="0"/>
          </a:endParaRPr>
        </a:p>
      </dgm:t>
    </dgm:pt>
    <dgm:pt modelId="{6B5A40A2-D752-4292-8D11-A7869FEAA5C9}" type="parTrans" cxnId="{71D8F3CB-E147-45B4-9D88-EEBEB53923CA}">
      <dgm:prSet/>
      <dgm:spPr/>
      <dgm:t>
        <a:bodyPr/>
        <a:lstStyle/>
        <a:p>
          <a:endParaRPr lang="en-US"/>
        </a:p>
      </dgm:t>
    </dgm:pt>
    <dgm:pt modelId="{F0EBC853-DB32-4C17-AE96-676E5FA7263D}" type="sibTrans" cxnId="{71D8F3CB-E147-45B4-9D88-EEBEB53923CA}">
      <dgm:prSet/>
      <dgm:spPr/>
      <dgm:t>
        <a:bodyPr/>
        <a:lstStyle/>
        <a:p>
          <a:endParaRPr lang="en-US"/>
        </a:p>
      </dgm:t>
    </dgm:pt>
    <dgm:pt modelId="{253895DD-B056-4125-AF38-9B288774758B}">
      <dgm:prSet phldrT="[Text]" custT="1"/>
      <dgm:spPr/>
      <dgm:t>
        <a:bodyPr/>
        <a:lstStyle/>
        <a:p>
          <a:pPr algn="just">
            <a:lnSpc>
              <a:spcPct val="100000"/>
            </a:lnSpc>
          </a:pPr>
          <a:r>
            <a:rPr lang="en-US" sz="1800" dirty="0">
              <a:solidFill>
                <a:schemeClr val="accent6">
                  <a:lumMod val="50000"/>
                </a:schemeClr>
              </a:solidFill>
            </a:rPr>
            <a:t>ensure that all partners submit their contributions to the Project report at least  15 calendar days before the deadline for submitting the reimbursement claim to the JS</a:t>
          </a:r>
          <a:endParaRPr lang="ro-RO" sz="1800" dirty="0">
            <a:solidFill>
              <a:schemeClr val="accent6">
                <a:lumMod val="50000"/>
              </a:schemeClr>
            </a:solidFill>
            <a:latin typeface="Open Sans" pitchFamily="34" charset="0"/>
            <a:ea typeface="Open Sans" pitchFamily="34" charset="0"/>
            <a:cs typeface="Open Sans" pitchFamily="34" charset="0"/>
          </a:endParaRPr>
        </a:p>
      </dgm:t>
    </dgm:pt>
    <dgm:pt modelId="{90BEC763-9739-43F4-9F2B-684E2A0399C1}" type="parTrans" cxnId="{2C9D1DB3-9145-4D6E-AA7A-EEF651EA50F7}">
      <dgm:prSet/>
      <dgm:spPr/>
      <dgm:t>
        <a:bodyPr/>
        <a:lstStyle/>
        <a:p>
          <a:endParaRPr lang="en-US"/>
        </a:p>
      </dgm:t>
    </dgm:pt>
    <dgm:pt modelId="{D709E35D-2F86-408F-8798-E555E43FAF45}" type="sibTrans" cxnId="{2C9D1DB3-9145-4D6E-AA7A-EEF651EA50F7}">
      <dgm:prSet/>
      <dgm:spPr/>
      <dgm:t>
        <a:bodyPr/>
        <a:lstStyle/>
        <a:p>
          <a:endParaRPr lang="en-US"/>
        </a:p>
      </dgm:t>
    </dgm:pt>
    <dgm:pt modelId="{CF56ED42-A90D-478A-9520-1B53CF938BE3}">
      <dgm:prSet phldrT="[Text]" custT="1"/>
      <dgm:spPr/>
      <dgm:t>
        <a:bodyPr/>
        <a:lstStyle/>
        <a:p>
          <a:pPr algn="just">
            <a:lnSpc>
              <a:spcPct val="100000"/>
            </a:lnSpc>
          </a:pPr>
          <a:r>
            <a:rPr lang="en-US" sz="1800" dirty="0">
              <a:solidFill>
                <a:srgbClr val="002060"/>
              </a:solidFill>
            </a:rPr>
            <a:t>ensure that all partners have a separate accounting system or an adequate accounting code for all transactions relating to the operation; the accounting system must be in line with the national legislation</a:t>
          </a:r>
          <a:endParaRPr lang="ro-RO" sz="1800" dirty="0">
            <a:solidFill>
              <a:srgbClr val="002060"/>
            </a:solidFill>
            <a:latin typeface="Open Sans" pitchFamily="34" charset="0"/>
            <a:ea typeface="Open Sans" pitchFamily="34" charset="0"/>
            <a:cs typeface="Open Sans" pitchFamily="34" charset="0"/>
          </a:endParaRPr>
        </a:p>
      </dgm:t>
    </dgm:pt>
    <dgm:pt modelId="{E55B073B-0C57-42FB-B6C6-A57923BC3ABB}" type="parTrans" cxnId="{CBE40849-FD3D-44FA-9B23-8DCE1809E1DD}">
      <dgm:prSet/>
      <dgm:spPr/>
      <dgm:t>
        <a:bodyPr/>
        <a:lstStyle/>
        <a:p>
          <a:endParaRPr lang="en-GB"/>
        </a:p>
      </dgm:t>
    </dgm:pt>
    <dgm:pt modelId="{DBCFBB85-FF2D-4E00-8FB9-D391871457B5}" type="sibTrans" cxnId="{CBE40849-FD3D-44FA-9B23-8DCE1809E1DD}">
      <dgm:prSet/>
      <dgm:spPr/>
      <dgm:t>
        <a:bodyPr/>
        <a:lstStyle/>
        <a:p>
          <a:endParaRPr lang="en-GB"/>
        </a:p>
      </dgm:t>
    </dgm:pt>
    <dgm:pt modelId="{26D5499F-CBC5-45CC-9EEC-B7516CC72EEF}" type="pres">
      <dgm:prSet presAssocID="{A5EC4AA8-AE62-4BCC-B41D-033FC29084AE}" presName="Name0" presStyleCnt="0">
        <dgm:presLayoutVars>
          <dgm:dir/>
          <dgm:animLvl val="lvl"/>
          <dgm:resizeHandles val="exact"/>
        </dgm:presLayoutVars>
      </dgm:prSet>
      <dgm:spPr/>
    </dgm:pt>
    <dgm:pt modelId="{110F2596-C958-40B6-B779-34F81DC122BC}" type="pres">
      <dgm:prSet presAssocID="{F5D58CD9-63F7-4CD5-93B4-0D3ABE0D645D}" presName="linNode" presStyleCnt="0"/>
      <dgm:spPr/>
    </dgm:pt>
    <dgm:pt modelId="{BAC4A7AD-B04D-4EAF-A39A-0E8A1698C71B}" type="pres">
      <dgm:prSet presAssocID="{F5D58CD9-63F7-4CD5-93B4-0D3ABE0D645D}" presName="parentText" presStyleLbl="node1" presStyleIdx="0" presStyleCnt="1" custScaleX="103106" custScaleY="100098" custLinFactNeighborX="1398" custLinFactNeighborY="-98">
        <dgm:presLayoutVars>
          <dgm:chMax val="1"/>
          <dgm:bulletEnabled val="1"/>
        </dgm:presLayoutVars>
      </dgm:prSet>
      <dgm:spPr/>
    </dgm:pt>
    <dgm:pt modelId="{979DB7E3-9E83-444A-88F8-5A1A56232933}" type="pres">
      <dgm:prSet presAssocID="{F5D58CD9-63F7-4CD5-93B4-0D3ABE0D645D}" presName="descendantText" presStyleLbl="alignAccFollowNode1" presStyleIdx="0" presStyleCnt="1" custScaleX="114121" custScaleY="125245" custLinFactNeighborX="1311" custLinFactNeighborY="-61">
        <dgm:presLayoutVars>
          <dgm:bulletEnabled val="1"/>
        </dgm:presLayoutVars>
      </dgm:prSet>
      <dgm:spPr/>
    </dgm:pt>
  </dgm:ptLst>
  <dgm:cxnLst>
    <dgm:cxn modelId="{D970DB01-0181-4E6B-8DDF-8359B643E1DF}" srcId="{A5EC4AA8-AE62-4BCC-B41D-033FC29084AE}" destId="{F5D58CD9-63F7-4CD5-93B4-0D3ABE0D645D}" srcOrd="0" destOrd="0" parTransId="{2A4D31C0-7E90-416C-AF4E-CA53DADDBA57}" sibTransId="{E778C253-71C1-41C0-9BED-D4F9B5090010}"/>
    <dgm:cxn modelId="{A072B012-5291-4F57-9097-20FB60E7E82A}" type="presOf" srcId="{A5EC4AA8-AE62-4BCC-B41D-033FC29084AE}" destId="{26D5499F-CBC5-45CC-9EEC-B7516CC72EEF}" srcOrd="0" destOrd="0" presId="urn:microsoft.com/office/officeart/2005/8/layout/vList5"/>
    <dgm:cxn modelId="{CEBA0462-E099-4D93-BA5F-5FC89FD16F3A}" type="presOf" srcId="{CF56ED42-A90D-478A-9520-1B53CF938BE3}" destId="{979DB7E3-9E83-444A-88F8-5A1A56232933}" srcOrd="0" destOrd="2" presId="urn:microsoft.com/office/officeart/2005/8/layout/vList5"/>
    <dgm:cxn modelId="{CBE40849-FD3D-44FA-9B23-8DCE1809E1DD}" srcId="{F5D58CD9-63F7-4CD5-93B4-0D3ABE0D645D}" destId="{CF56ED42-A90D-478A-9520-1B53CF938BE3}" srcOrd="2" destOrd="0" parTransId="{E55B073B-0C57-42FB-B6C6-A57923BC3ABB}" sibTransId="{DBCFBB85-FF2D-4E00-8FB9-D391871457B5}"/>
    <dgm:cxn modelId="{2C9D1DB3-9145-4D6E-AA7A-EEF651EA50F7}" srcId="{F5D58CD9-63F7-4CD5-93B4-0D3ABE0D645D}" destId="{253895DD-B056-4125-AF38-9B288774758B}" srcOrd="1" destOrd="0" parTransId="{90BEC763-9739-43F4-9F2B-684E2A0399C1}" sibTransId="{D709E35D-2F86-408F-8798-E555E43FAF45}"/>
    <dgm:cxn modelId="{976EE5B7-F9AC-4B4B-A2D0-C33FB3B71582}" type="presOf" srcId="{253895DD-B056-4125-AF38-9B288774758B}" destId="{979DB7E3-9E83-444A-88F8-5A1A56232933}" srcOrd="0" destOrd="1" presId="urn:microsoft.com/office/officeart/2005/8/layout/vList5"/>
    <dgm:cxn modelId="{71D8F3CB-E147-45B4-9D88-EEBEB53923CA}" srcId="{F5D58CD9-63F7-4CD5-93B4-0D3ABE0D645D}" destId="{69575A74-4CAB-413C-B64D-4669FAAFC78F}" srcOrd="0" destOrd="0" parTransId="{6B5A40A2-D752-4292-8D11-A7869FEAA5C9}" sibTransId="{F0EBC853-DB32-4C17-AE96-676E5FA7263D}"/>
    <dgm:cxn modelId="{C604A6DC-EAE5-456D-AEF7-2BFADD5E97F6}" type="presOf" srcId="{69575A74-4CAB-413C-B64D-4669FAAFC78F}" destId="{979DB7E3-9E83-444A-88F8-5A1A56232933}" srcOrd="0" destOrd="0" presId="urn:microsoft.com/office/officeart/2005/8/layout/vList5"/>
    <dgm:cxn modelId="{B0EAE3F9-6FC3-4E33-87C6-F677DDF94321}" type="presOf" srcId="{F5D58CD9-63F7-4CD5-93B4-0D3ABE0D645D}" destId="{BAC4A7AD-B04D-4EAF-A39A-0E8A1698C71B}" srcOrd="0" destOrd="0" presId="urn:microsoft.com/office/officeart/2005/8/layout/vList5"/>
    <dgm:cxn modelId="{13B041F4-5335-4595-9CA8-57A04AB9101C}" type="presParOf" srcId="{26D5499F-CBC5-45CC-9EEC-B7516CC72EEF}" destId="{110F2596-C958-40B6-B779-34F81DC122BC}" srcOrd="0" destOrd="0" presId="urn:microsoft.com/office/officeart/2005/8/layout/vList5"/>
    <dgm:cxn modelId="{4D63C3F4-B35B-451E-B580-D93B1E5AC0B1}" type="presParOf" srcId="{110F2596-C958-40B6-B779-34F81DC122BC}" destId="{BAC4A7AD-B04D-4EAF-A39A-0E8A1698C71B}" srcOrd="0" destOrd="0" presId="urn:microsoft.com/office/officeart/2005/8/layout/vList5"/>
    <dgm:cxn modelId="{6DABFDF9-9F76-4B2C-ACD2-622F9D5A2EBA}" type="presParOf" srcId="{110F2596-C958-40B6-B779-34F81DC122BC}" destId="{979DB7E3-9E83-444A-88F8-5A1A5623293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5EC4AA8-AE62-4BCC-B41D-033FC29084AE}" type="doc">
      <dgm:prSet loTypeId="urn:microsoft.com/office/officeart/2005/8/layout/vList5" loCatId="list" qsTypeId="urn:microsoft.com/office/officeart/2005/8/quickstyle/simple5" qsCatId="simple" csTypeId="urn:microsoft.com/office/officeart/2005/8/colors/colorful1#2" csCatId="colorful" phldr="1"/>
      <dgm:spPr/>
      <dgm:t>
        <a:bodyPr/>
        <a:lstStyle/>
        <a:p>
          <a:endParaRPr lang="ro-RO"/>
        </a:p>
      </dgm:t>
    </dgm:pt>
    <dgm:pt modelId="{F5D58CD9-63F7-4CD5-93B4-0D3ABE0D645D}">
      <dgm:prSet phldrT="[Text]" custT="1"/>
      <dgm:spPr/>
      <dgm:t>
        <a:bodyPr lIns="0" tIns="0" rIns="0" bIns="0"/>
        <a:lstStyle/>
        <a:p>
          <a:r>
            <a:rPr lang="en-US" sz="2400" b="1" dirty="0">
              <a:latin typeface="Open Sans" pitchFamily="34" charset="0"/>
              <a:ea typeface="Open Sans" pitchFamily="34" charset="0"/>
              <a:cs typeface="Open Sans" pitchFamily="34" charset="0"/>
            </a:rPr>
            <a:t>Lead Partner Subsidy Contract     Art. 7 A.</a:t>
          </a:r>
          <a:endParaRPr lang="ro-RO" sz="2400" b="1" dirty="0">
            <a:latin typeface="Open Sans" pitchFamily="34" charset="0"/>
            <a:ea typeface="Open Sans" pitchFamily="34" charset="0"/>
            <a:cs typeface="Open Sans" pitchFamily="34" charset="0"/>
          </a:endParaRPr>
        </a:p>
      </dgm:t>
    </dgm:pt>
    <dgm:pt modelId="{2A4D31C0-7E90-416C-AF4E-CA53DADDBA57}" type="parTrans" cxnId="{D970DB01-0181-4E6B-8DDF-8359B643E1DF}">
      <dgm:prSet/>
      <dgm:spPr/>
      <dgm:t>
        <a:bodyPr/>
        <a:lstStyle/>
        <a:p>
          <a:endParaRPr lang="en-US"/>
        </a:p>
      </dgm:t>
    </dgm:pt>
    <dgm:pt modelId="{E778C253-71C1-41C0-9BED-D4F9B5090010}" type="sibTrans" cxnId="{D970DB01-0181-4E6B-8DDF-8359B643E1DF}">
      <dgm:prSet/>
      <dgm:spPr/>
      <dgm:t>
        <a:bodyPr/>
        <a:lstStyle/>
        <a:p>
          <a:endParaRPr lang="en-US"/>
        </a:p>
      </dgm:t>
    </dgm:pt>
    <dgm:pt modelId="{69575A74-4CAB-413C-B64D-4669FAAFC78F}">
      <dgm:prSet phldrT="[Text]" custT="1"/>
      <dgm:spPr/>
      <dgm:t>
        <a:bodyPr/>
        <a:lstStyle/>
        <a:p>
          <a:pPr algn="just">
            <a:lnSpc>
              <a:spcPct val="100000"/>
            </a:lnSpc>
          </a:pPr>
          <a:r>
            <a:rPr lang="en-US" sz="1800" dirty="0">
              <a:solidFill>
                <a:srgbClr val="0070C0"/>
              </a:solidFill>
            </a:rPr>
            <a:t>The Lead Partner and its partners must ensure the sustainability of the project results and, after the project’s implementation period has ended, the following 5 years the Lead Partner has the obligation to submit annually a sustainability report </a:t>
          </a:r>
          <a:endParaRPr lang="ro-RO" sz="1800" b="1" dirty="0">
            <a:solidFill>
              <a:srgbClr val="0070C0"/>
            </a:solidFill>
            <a:latin typeface="Open Sans" pitchFamily="34" charset="0"/>
            <a:ea typeface="Open Sans" pitchFamily="34" charset="0"/>
            <a:cs typeface="Open Sans" pitchFamily="34" charset="0"/>
          </a:endParaRPr>
        </a:p>
      </dgm:t>
    </dgm:pt>
    <dgm:pt modelId="{6B5A40A2-D752-4292-8D11-A7869FEAA5C9}" type="parTrans" cxnId="{71D8F3CB-E147-45B4-9D88-EEBEB53923CA}">
      <dgm:prSet/>
      <dgm:spPr/>
      <dgm:t>
        <a:bodyPr/>
        <a:lstStyle/>
        <a:p>
          <a:endParaRPr lang="en-US"/>
        </a:p>
      </dgm:t>
    </dgm:pt>
    <dgm:pt modelId="{F0EBC853-DB32-4C17-AE96-676E5FA7263D}" type="sibTrans" cxnId="{71D8F3CB-E147-45B4-9D88-EEBEB53923CA}">
      <dgm:prSet/>
      <dgm:spPr/>
      <dgm:t>
        <a:bodyPr/>
        <a:lstStyle/>
        <a:p>
          <a:endParaRPr lang="en-US"/>
        </a:p>
      </dgm:t>
    </dgm:pt>
    <dgm:pt modelId="{253895DD-B056-4125-AF38-9B288774758B}">
      <dgm:prSet phldrT="[Text]" custT="1"/>
      <dgm:spPr/>
      <dgm:t>
        <a:bodyPr/>
        <a:lstStyle/>
        <a:p>
          <a:pPr algn="just">
            <a:lnSpc>
              <a:spcPct val="100000"/>
            </a:lnSpc>
          </a:pPr>
          <a:r>
            <a:rPr lang="en-US" sz="1800" dirty="0">
              <a:solidFill>
                <a:schemeClr val="accent6">
                  <a:lumMod val="50000"/>
                </a:schemeClr>
              </a:solidFill>
            </a:rPr>
            <a:t>During the implementation period of the project as well as after the end of the implementation period of the project, for a 5 years period after the official closure of the Interreg IPA Romania-Serbia, the Lead Partner has the obligation to preserve and to present all project documents, including the inventory for the actives gained as a result of using the funds</a:t>
          </a:r>
          <a:endParaRPr lang="ro-RO" sz="1800" dirty="0">
            <a:solidFill>
              <a:schemeClr val="accent6">
                <a:lumMod val="50000"/>
              </a:schemeClr>
            </a:solidFill>
            <a:latin typeface="Open Sans" pitchFamily="34" charset="0"/>
            <a:ea typeface="Open Sans" pitchFamily="34" charset="0"/>
            <a:cs typeface="Open Sans" pitchFamily="34" charset="0"/>
          </a:endParaRPr>
        </a:p>
      </dgm:t>
    </dgm:pt>
    <dgm:pt modelId="{90BEC763-9739-43F4-9F2B-684E2A0399C1}" type="parTrans" cxnId="{2C9D1DB3-9145-4D6E-AA7A-EEF651EA50F7}">
      <dgm:prSet/>
      <dgm:spPr/>
      <dgm:t>
        <a:bodyPr/>
        <a:lstStyle/>
        <a:p>
          <a:endParaRPr lang="en-US"/>
        </a:p>
      </dgm:t>
    </dgm:pt>
    <dgm:pt modelId="{D709E35D-2F86-408F-8798-E555E43FAF45}" type="sibTrans" cxnId="{2C9D1DB3-9145-4D6E-AA7A-EEF651EA50F7}">
      <dgm:prSet/>
      <dgm:spPr/>
      <dgm:t>
        <a:bodyPr/>
        <a:lstStyle/>
        <a:p>
          <a:endParaRPr lang="en-US"/>
        </a:p>
      </dgm:t>
    </dgm:pt>
    <dgm:pt modelId="{26D5499F-CBC5-45CC-9EEC-B7516CC72EEF}" type="pres">
      <dgm:prSet presAssocID="{A5EC4AA8-AE62-4BCC-B41D-033FC29084AE}" presName="Name0" presStyleCnt="0">
        <dgm:presLayoutVars>
          <dgm:dir/>
          <dgm:animLvl val="lvl"/>
          <dgm:resizeHandles val="exact"/>
        </dgm:presLayoutVars>
      </dgm:prSet>
      <dgm:spPr/>
    </dgm:pt>
    <dgm:pt modelId="{110F2596-C958-40B6-B779-34F81DC122BC}" type="pres">
      <dgm:prSet presAssocID="{F5D58CD9-63F7-4CD5-93B4-0D3ABE0D645D}" presName="linNode" presStyleCnt="0"/>
      <dgm:spPr/>
    </dgm:pt>
    <dgm:pt modelId="{BAC4A7AD-B04D-4EAF-A39A-0E8A1698C71B}" type="pres">
      <dgm:prSet presAssocID="{F5D58CD9-63F7-4CD5-93B4-0D3ABE0D645D}" presName="parentText" presStyleLbl="node1" presStyleIdx="0" presStyleCnt="1" custScaleX="103106" custScaleY="100098" custLinFactNeighborX="1398" custLinFactNeighborY="-98">
        <dgm:presLayoutVars>
          <dgm:chMax val="1"/>
          <dgm:bulletEnabled val="1"/>
        </dgm:presLayoutVars>
      </dgm:prSet>
      <dgm:spPr/>
    </dgm:pt>
    <dgm:pt modelId="{979DB7E3-9E83-444A-88F8-5A1A56232933}" type="pres">
      <dgm:prSet presAssocID="{F5D58CD9-63F7-4CD5-93B4-0D3ABE0D645D}" presName="descendantText" presStyleLbl="alignAccFollowNode1" presStyleIdx="0" presStyleCnt="1" custScaleX="114121" custScaleY="125245" custLinFactNeighborX="1311" custLinFactNeighborY="-61">
        <dgm:presLayoutVars>
          <dgm:bulletEnabled val="1"/>
        </dgm:presLayoutVars>
      </dgm:prSet>
      <dgm:spPr/>
    </dgm:pt>
  </dgm:ptLst>
  <dgm:cxnLst>
    <dgm:cxn modelId="{D970DB01-0181-4E6B-8DDF-8359B643E1DF}" srcId="{A5EC4AA8-AE62-4BCC-B41D-033FC29084AE}" destId="{F5D58CD9-63F7-4CD5-93B4-0D3ABE0D645D}" srcOrd="0" destOrd="0" parTransId="{2A4D31C0-7E90-416C-AF4E-CA53DADDBA57}" sibTransId="{E778C253-71C1-41C0-9BED-D4F9B5090010}"/>
    <dgm:cxn modelId="{6753CE2D-B0EC-4361-8AB8-942F7D6A9CE6}" type="presOf" srcId="{69575A74-4CAB-413C-B64D-4669FAAFC78F}" destId="{979DB7E3-9E83-444A-88F8-5A1A56232933}" srcOrd="0" destOrd="0" presId="urn:microsoft.com/office/officeart/2005/8/layout/vList5"/>
    <dgm:cxn modelId="{F8A25068-110C-48D0-8186-7D219A05CE49}" type="presOf" srcId="{F5D58CD9-63F7-4CD5-93B4-0D3ABE0D645D}" destId="{BAC4A7AD-B04D-4EAF-A39A-0E8A1698C71B}" srcOrd="0" destOrd="0" presId="urn:microsoft.com/office/officeart/2005/8/layout/vList5"/>
    <dgm:cxn modelId="{9D0EF77D-9FC1-4942-8B17-599E9A1B4494}" type="presOf" srcId="{253895DD-B056-4125-AF38-9B288774758B}" destId="{979DB7E3-9E83-444A-88F8-5A1A56232933}" srcOrd="0" destOrd="1" presId="urn:microsoft.com/office/officeart/2005/8/layout/vList5"/>
    <dgm:cxn modelId="{2C9D1DB3-9145-4D6E-AA7A-EEF651EA50F7}" srcId="{F5D58CD9-63F7-4CD5-93B4-0D3ABE0D645D}" destId="{253895DD-B056-4125-AF38-9B288774758B}" srcOrd="1" destOrd="0" parTransId="{90BEC763-9739-43F4-9F2B-684E2A0399C1}" sibTransId="{D709E35D-2F86-408F-8798-E555E43FAF45}"/>
    <dgm:cxn modelId="{71D8F3CB-E147-45B4-9D88-EEBEB53923CA}" srcId="{F5D58CD9-63F7-4CD5-93B4-0D3ABE0D645D}" destId="{69575A74-4CAB-413C-B64D-4669FAAFC78F}" srcOrd="0" destOrd="0" parTransId="{6B5A40A2-D752-4292-8D11-A7869FEAA5C9}" sibTransId="{F0EBC853-DB32-4C17-AE96-676E5FA7263D}"/>
    <dgm:cxn modelId="{120342EF-5104-4F18-B928-BBEE7BD9E87D}" type="presOf" srcId="{A5EC4AA8-AE62-4BCC-B41D-033FC29084AE}" destId="{26D5499F-CBC5-45CC-9EEC-B7516CC72EEF}" srcOrd="0" destOrd="0" presId="urn:microsoft.com/office/officeart/2005/8/layout/vList5"/>
    <dgm:cxn modelId="{D6FCA1BF-C92D-41DE-ADFF-647D82693801}" type="presParOf" srcId="{26D5499F-CBC5-45CC-9EEC-B7516CC72EEF}" destId="{110F2596-C958-40B6-B779-34F81DC122BC}" srcOrd="0" destOrd="0" presId="urn:microsoft.com/office/officeart/2005/8/layout/vList5"/>
    <dgm:cxn modelId="{E309A6FD-6A73-49EB-8864-ADB400CACCB2}" type="presParOf" srcId="{110F2596-C958-40B6-B779-34F81DC122BC}" destId="{BAC4A7AD-B04D-4EAF-A39A-0E8A1698C71B}" srcOrd="0" destOrd="0" presId="urn:microsoft.com/office/officeart/2005/8/layout/vList5"/>
    <dgm:cxn modelId="{A36D6103-A72E-4352-894E-FA0A1C50B614}" type="presParOf" srcId="{110F2596-C958-40B6-B779-34F81DC122BC}" destId="{979DB7E3-9E83-444A-88F8-5A1A5623293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DB7E3-9E83-444A-88F8-5A1A56232933}">
      <dsp:nvSpPr>
        <dsp:cNvPr id="0" name=""/>
        <dsp:cNvSpPr/>
      </dsp:nvSpPr>
      <dsp:spPr>
        <a:xfrm rot="5400000">
          <a:off x="3609301" y="-730579"/>
          <a:ext cx="4192554" cy="5653723"/>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100000"/>
            </a:lnSpc>
            <a:spcBef>
              <a:spcPct val="0"/>
            </a:spcBef>
            <a:spcAft>
              <a:spcPct val="15000"/>
            </a:spcAft>
            <a:buChar char="•"/>
          </a:pPr>
          <a:r>
            <a:rPr lang="en-GB" sz="1800" kern="1200" dirty="0">
              <a:solidFill>
                <a:srgbClr val="0070C0"/>
              </a:solidFill>
            </a:rPr>
            <a:t>guarantees that it is entitled to represent all partners participating in the project and that it will strive towards establishing with the partners the division of the responsibilities regarding the project</a:t>
          </a:r>
          <a:r>
            <a:rPr lang="en-US" sz="1800" b="1" kern="1200" dirty="0">
              <a:latin typeface="Open Sans" pitchFamily="34" charset="0"/>
              <a:ea typeface="Open Sans" pitchFamily="34" charset="0"/>
              <a:cs typeface="Open Sans" pitchFamily="34" charset="0"/>
            </a:rPr>
            <a:t> </a:t>
          </a:r>
          <a:endParaRPr lang="ro-RO" sz="1800" b="1" kern="1200" dirty="0">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GB" sz="1800" kern="1200" dirty="0">
              <a:solidFill>
                <a:schemeClr val="accent6">
                  <a:lumMod val="50000"/>
                </a:schemeClr>
              </a:solidFill>
            </a:rPr>
            <a:t>responsible in front of the MA for the implementation of the obligations assumed in the Contract and in the Partnership Agreement</a:t>
          </a:r>
          <a:endParaRPr lang="ro-RO" sz="1800" kern="1200" dirty="0">
            <a:solidFill>
              <a:schemeClr val="accent6">
                <a:lumMod val="50000"/>
              </a:schemeClr>
            </a:solidFill>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GB" sz="1800" kern="1200" dirty="0">
              <a:solidFill>
                <a:srgbClr val="002060"/>
              </a:solidFill>
            </a:rPr>
            <a:t>guarantees furthermore that itself and all partners have complied with all legal requirements and that all necessary approvals for the proper implementation of the project have been obtained</a:t>
          </a:r>
          <a:endParaRPr lang="ro-RO" sz="1800" kern="1200" dirty="0">
            <a:solidFill>
              <a:srgbClr val="002060"/>
            </a:solidFill>
            <a:latin typeface="Open Sans" pitchFamily="34" charset="0"/>
            <a:ea typeface="Open Sans" pitchFamily="34" charset="0"/>
            <a:cs typeface="Open Sans" pitchFamily="34" charset="0"/>
          </a:endParaRPr>
        </a:p>
      </dsp:txBody>
      <dsp:txXfrm rot="-5400000">
        <a:off x="2878717" y="204669"/>
        <a:ext cx="5449059" cy="3783226"/>
      </dsp:txXfrm>
    </dsp:sp>
    <dsp:sp modelId="{BAC4A7AD-B04D-4EAF-A39A-0E8A1698C71B}">
      <dsp:nvSpPr>
        <dsp:cNvPr id="0" name=""/>
        <dsp:cNvSpPr/>
      </dsp:nvSpPr>
      <dsp:spPr>
        <a:xfrm>
          <a:off x="71985" y="0"/>
          <a:ext cx="2873263" cy="418845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Open Sans" pitchFamily="34" charset="0"/>
              <a:ea typeface="Open Sans" pitchFamily="34" charset="0"/>
              <a:cs typeface="Open Sans" pitchFamily="34" charset="0"/>
            </a:rPr>
            <a:t>Lead Partner Partnership Agreement     Art. 7 A.</a:t>
          </a:r>
          <a:endParaRPr lang="ro-RO" sz="2400" b="1" kern="1200" dirty="0">
            <a:latin typeface="Open Sans" pitchFamily="34" charset="0"/>
            <a:ea typeface="Open Sans" pitchFamily="34" charset="0"/>
            <a:cs typeface="Open Sans" pitchFamily="34" charset="0"/>
          </a:endParaRPr>
        </a:p>
      </dsp:txBody>
      <dsp:txXfrm>
        <a:off x="212246" y="140261"/>
        <a:ext cx="2592741" cy="39079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DB7E3-9E83-444A-88F8-5A1A56232933}">
      <dsp:nvSpPr>
        <dsp:cNvPr id="0" name=""/>
        <dsp:cNvSpPr/>
      </dsp:nvSpPr>
      <dsp:spPr>
        <a:xfrm rot="5400000">
          <a:off x="3717262" y="-512940"/>
          <a:ext cx="4192554" cy="5218444"/>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100000"/>
            </a:lnSpc>
            <a:spcBef>
              <a:spcPct val="0"/>
            </a:spcBef>
            <a:spcAft>
              <a:spcPct val="15000"/>
            </a:spcAft>
            <a:buChar char="•"/>
          </a:pPr>
          <a:r>
            <a:rPr lang="en-GB" sz="1800" kern="1200" dirty="0">
              <a:solidFill>
                <a:srgbClr val="002060"/>
              </a:solidFill>
            </a:rPr>
            <a:t>is liable towards the MA for the implementation of the entire project</a:t>
          </a:r>
          <a:r>
            <a:rPr lang="en-US" sz="1800" kern="1200" dirty="0">
              <a:solidFill>
                <a:srgbClr val="002060"/>
              </a:solidFill>
            </a:rPr>
            <a:t> in a proper and timely manner</a:t>
          </a:r>
          <a:endParaRPr lang="ro-RO" sz="1800" kern="1200" dirty="0">
            <a:solidFill>
              <a:srgbClr val="002060"/>
            </a:solidFill>
          </a:endParaRPr>
        </a:p>
        <a:p>
          <a:pPr marL="171450" lvl="1" indent="-171450" algn="just" defTabSz="800100">
            <a:lnSpc>
              <a:spcPct val="100000"/>
            </a:lnSpc>
            <a:spcBef>
              <a:spcPct val="0"/>
            </a:spcBef>
            <a:spcAft>
              <a:spcPct val="15000"/>
            </a:spcAft>
            <a:buChar char="•"/>
          </a:pPr>
          <a:r>
            <a:rPr lang="en-GB" sz="1800" kern="1200" dirty="0">
              <a:solidFill>
                <a:srgbClr val="002060"/>
              </a:solidFill>
            </a:rPr>
            <a:t>is liable towards the MA for achieving the results and outputs stipulated in the contract</a:t>
          </a:r>
          <a:endParaRPr lang="ro-RO" sz="1800" kern="1200" dirty="0">
            <a:solidFill>
              <a:srgbClr val="002060"/>
            </a:solidFill>
          </a:endParaRPr>
        </a:p>
        <a:p>
          <a:pPr marL="171450" lvl="1" indent="-171450" algn="just" defTabSz="800100">
            <a:lnSpc>
              <a:spcPct val="100000"/>
            </a:lnSpc>
            <a:spcBef>
              <a:spcPct val="0"/>
            </a:spcBef>
            <a:spcAft>
              <a:spcPct val="15000"/>
            </a:spcAft>
            <a:buChar char="•"/>
          </a:pPr>
          <a:r>
            <a:rPr lang="en-GB" sz="1800" kern="1200" dirty="0">
              <a:solidFill>
                <a:schemeClr val="accent6">
                  <a:lumMod val="50000"/>
                </a:schemeClr>
              </a:solidFill>
            </a:rPr>
            <a:t>is liable responsible for collecting towards the MA for consolidating the information from all partners requesting reimbursement of the expenditure, being  documents and information from every partner</a:t>
          </a:r>
          <a:endParaRPr lang="ro-RO" sz="1800" kern="1200" dirty="0">
            <a:solidFill>
              <a:schemeClr val="accent6">
                <a:lumMod val="50000"/>
              </a:schemeClr>
            </a:solidFill>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GB" sz="1800" kern="1200" dirty="0">
              <a:solidFill>
                <a:srgbClr val="002060"/>
              </a:solidFill>
            </a:rPr>
            <a:t>submits every three months Project reports (consolidated progress reports) being responsible for collecting documents and information from every partner regarding progress of activities/project.</a:t>
          </a:r>
          <a:endParaRPr lang="ro-RO" sz="1800" kern="1200" dirty="0">
            <a:solidFill>
              <a:srgbClr val="002060"/>
            </a:solidFill>
            <a:latin typeface="Open Sans" pitchFamily="34" charset="0"/>
            <a:ea typeface="Open Sans" pitchFamily="34" charset="0"/>
            <a:cs typeface="Open Sans" pitchFamily="34" charset="0"/>
          </a:endParaRPr>
        </a:p>
      </dsp:txBody>
      <dsp:txXfrm rot="-5400000">
        <a:off x="3204317" y="204669"/>
        <a:ext cx="5013780" cy="3783226"/>
      </dsp:txXfrm>
    </dsp:sp>
    <dsp:sp modelId="{BAC4A7AD-B04D-4EAF-A39A-0E8A1698C71B}">
      <dsp:nvSpPr>
        <dsp:cNvPr id="0" name=""/>
        <dsp:cNvSpPr/>
      </dsp:nvSpPr>
      <dsp:spPr>
        <a:xfrm>
          <a:off x="226174" y="0"/>
          <a:ext cx="3014178" cy="418845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Open Sans" pitchFamily="34" charset="0"/>
              <a:ea typeface="Open Sans" pitchFamily="34" charset="0"/>
              <a:cs typeface="Open Sans" pitchFamily="34" charset="0"/>
            </a:rPr>
            <a:t>Lead Partner Partnership Agreement     Art. 7 A.</a:t>
          </a:r>
          <a:endParaRPr lang="ro-RO" sz="2400" b="1" kern="1200" dirty="0">
            <a:latin typeface="Open Sans" pitchFamily="34" charset="0"/>
            <a:ea typeface="Open Sans" pitchFamily="34" charset="0"/>
            <a:cs typeface="Open Sans" pitchFamily="34" charset="0"/>
          </a:endParaRPr>
        </a:p>
      </dsp:txBody>
      <dsp:txXfrm>
        <a:off x="373314" y="147140"/>
        <a:ext cx="2719898" cy="38941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DB7E3-9E83-444A-88F8-5A1A56232933}">
      <dsp:nvSpPr>
        <dsp:cNvPr id="0" name=""/>
        <dsp:cNvSpPr/>
      </dsp:nvSpPr>
      <dsp:spPr>
        <a:xfrm rot="5400000">
          <a:off x="3609301" y="-730579"/>
          <a:ext cx="4192554" cy="5653723"/>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100000"/>
            </a:lnSpc>
            <a:spcBef>
              <a:spcPct val="0"/>
            </a:spcBef>
            <a:spcAft>
              <a:spcPct val="15000"/>
            </a:spcAft>
            <a:buChar char="•"/>
          </a:pPr>
          <a:r>
            <a:rPr lang="en-GB" sz="1800" kern="1200" dirty="0">
              <a:solidFill>
                <a:srgbClr val="0070C0"/>
              </a:solidFill>
            </a:rPr>
            <a:t>is liable towards the MA for ensuring that partners fulfil their obligations regarding the implementation of the project</a:t>
          </a:r>
          <a:endParaRPr lang="ro-RO" sz="1800" b="1" kern="1200" dirty="0">
            <a:solidFill>
              <a:srgbClr val="0070C0"/>
            </a:solidFill>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GB" sz="1800" kern="1200" dirty="0">
              <a:solidFill>
                <a:schemeClr val="accent6">
                  <a:lumMod val="50000"/>
                </a:schemeClr>
              </a:solidFill>
            </a:rPr>
            <a:t>is liable towards the MA for ensuring that all partners have a legal status, that they have the capacity to manage the project, that they observe the provisions from the Applicant’s Guide</a:t>
          </a:r>
          <a:endParaRPr lang="ro-RO" sz="1800" kern="1200" dirty="0">
            <a:solidFill>
              <a:schemeClr val="accent6">
                <a:lumMod val="50000"/>
              </a:schemeClr>
            </a:solidFill>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GB" sz="1800" kern="1200" dirty="0">
              <a:solidFill>
                <a:srgbClr val="002060"/>
              </a:solidFill>
            </a:rPr>
            <a:t>is also liable towards the MA for all irregularities, even those committed by the partners</a:t>
          </a:r>
          <a:endParaRPr lang="ro-RO" sz="1800" kern="1200" dirty="0">
            <a:solidFill>
              <a:srgbClr val="002060"/>
            </a:solidFill>
            <a:latin typeface="Open Sans" pitchFamily="34" charset="0"/>
            <a:ea typeface="Open Sans" pitchFamily="34" charset="0"/>
            <a:cs typeface="Open Sans" pitchFamily="34" charset="0"/>
          </a:endParaRPr>
        </a:p>
      </dsp:txBody>
      <dsp:txXfrm rot="-5400000">
        <a:off x="2878717" y="204669"/>
        <a:ext cx="5449059" cy="3783226"/>
      </dsp:txXfrm>
    </dsp:sp>
    <dsp:sp modelId="{BAC4A7AD-B04D-4EAF-A39A-0E8A1698C71B}">
      <dsp:nvSpPr>
        <dsp:cNvPr id="0" name=""/>
        <dsp:cNvSpPr/>
      </dsp:nvSpPr>
      <dsp:spPr>
        <a:xfrm>
          <a:off x="71985" y="0"/>
          <a:ext cx="2873263" cy="418845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Open Sans" pitchFamily="34" charset="0"/>
              <a:ea typeface="Open Sans" pitchFamily="34" charset="0"/>
              <a:cs typeface="Open Sans" pitchFamily="34" charset="0"/>
            </a:rPr>
            <a:t>Lead Partner Partnership Agreement     Art. 7 A.</a:t>
          </a:r>
          <a:endParaRPr lang="ro-RO" sz="2400" b="1" kern="1200" dirty="0">
            <a:latin typeface="Open Sans" pitchFamily="34" charset="0"/>
            <a:ea typeface="Open Sans" pitchFamily="34" charset="0"/>
            <a:cs typeface="Open Sans" pitchFamily="34" charset="0"/>
          </a:endParaRPr>
        </a:p>
      </dsp:txBody>
      <dsp:txXfrm>
        <a:off x="212246" y="140261"/>
        <a:ext cx="2592741" cy="390793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DB7E3-9E83-444A-88F8-5A1A56232933}">
      <dsp:nvSpPr>
        <dsp:cNvPr id="0" name=""/>
        <dsp:cNvSpPr/>
      </dsp:nvSpPr>
      <dsp:spPr>
        <a:xfrm rot="5400000">
          <a:off x="3609301" y="-730579"/>
          <a:ext cx="4192554" cy="5653723"/>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100000"/>
            </a:lnSpc>
            <a:spcBef>
              <a:spcPct val="0"/>
            </a:spcBef>
            <a:spcAft>
              <a:spcPct val="15000"/>
            </a:spcAft>
            <a:buChar char="•"/>
          </a:pPr>
          <a:r>
            <a:rPr lang="en-GB" sz="1800" kern="1200" dirty="0">
              <a:solidFill>
                <a:srgbClr val="0070C0"/>
              </a:solidFill>
            </a:rPr>
            <a:t>must answer all written requests from the MA, JS or other bodies involved in the implementation of the Programme within the deadline </a:t>
          </a:r>
          <a:endParaRPr lang="ro-RO" sz="1800" b="1" kern="1200" dirty="0">
            <a:solidFill>
              <a:srgbClr val="0070C0"/>
            </a:solidFill>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GB" sz="1800" kern="1200" dirty="0">
              <a:solidFill>
                <a:schemeClr val="accent6">
                  <a:lumMod val="50000"/>
                </a:schemeClr>
              </a:solidFill>
            </a:rPr>
            <a:t>is responsible for gathering the information from all partners in due time</a:t>
          </a:r>
          <a:endParaRPr lang="ro-RO" sz="1800" kern="1200" dirty="0">
            <a:solidFill>
              <a:schemeClr val="accent6">
                <a:lumMod val="50000"/>
              </a:schemeClr>
            </a:solidFill>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GB" sz="1800" kern="1200" dirty="0">
              <a:solidFill>
                <a:srgbClr val="002060"/>
              </a:solidFill>
            </a:rPr>
            <a:t>must implement the recommendations received after an audit or control, otherwise the MA has the right to terminate the contract. The Lead Partner ensures that the partners fulfil this obligation</a:t>
          </a:r>
          <a:endParaRPr lang="ro-RO" sz="1800" kern="1200" dirty="0">
            <a:solidFill>
              <a:srgbClr val="002060"/>
            </a:solidFill>
            <a:latin typeface="Open Sans" pitchFamily="34" charset="0"/>
            <a:ea typeface="Open Sans" pitchFamily="34" charset="0"/>
            <a:cs typeface="Open Sans" pitchFamily="34" charset="0"/>
          </a:endParaRPr>
        </a:p>
      </dsp:txBody>
      <dsp:txXfrm rot="-5400000">
        <a:off x="2878717" y="204669"/>
        <a:ext cx="5449059" cy="3783226"/>
      </dsp:txXfrm>
    </dsp:sp>
    <dsp:sp modelId="{BAC4A7AD-B04D-4EAF-A39A-0E8A1698C71B}">
      <dsp:nvSpPr>
        <dsp:cNvPr id="0" name=""/>
        <dsp:cNvSpPr/>
      </dsp:nvSpPr>
      <dsp:spPr>
        <a:xfrm>
          <a:off x="71985" y="0"/>
          <a:ext cx="2873263" cy="418845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Open Sans" pitchFamily="34" charset="0"/>
              <a:ea typeface="Open Sans" pitchFamily="34" charset="0"/>
              <a:cs typeface="Open Sans" pitchFamily="34" charset="0"/>
            </a:rPr>
            <a:t>Lead Partner Partnership Agreement     Art. 7 A.</a:t>
          </a:r>
          <a:endParaRPr lang="ro-RO" sz="2400" b="1" kern="1200" dirty="0">
            <a:latin typeface="Open Sans" pitchFamily="34" charset="0"/>
            <a:ea typeface="Open Sans" pitchFamily="34" charset="0"/>
            <a:cs typeface="Open Sans" pitchFamily="34" charset="0"/>
          </a:endParaRPr>
        </a:p>
      </dsp:txBody>
      <dsp:txXfrm>
        <a:off x="212246" y="140261"/>
        <a:ext cx="2592741" cy="390793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DB7E3-9E83-444A-88F8-5A1A56232933}">
      <dsp:nvSpPr>
        <dsp:cNvPr id="0" name=""/>
        <dsp:cNvSpPr/>
      </dsp:nvSpPr>
      <dsp:spPr>
        <a:xfrm rot="5400000">
          <a:off x="3609301" y="-730579"/>
          <a:ext cx="4192554" cy="5653723"/>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100000"/>
            </a:lnSpc>
            <a:spcBef>
              <a:spcPct val="0"/>
            </a:spcBef>
            <a:spcAft>
              <a:spcPct val="15000"/>
            </a:spcAft>
            <a:buChar char="•"/>
          </a:pPr>
          <a:r>
            <a:rPr lang="en-US" sz="1800" kern="1200" dirty="0">
              <a:solidFill>
                <a:srgbClr val="002060"/>
              </a:solidFill>
            </a:rPr>
            <a:t>The LP has the possibility to submit reimbursement claims to the MA at any given time for one or more partners, provided that the reimbursement claim is not lower than 6,000 euro.</a:t>
          </a:r>
          <a:endParaRPr lang="ro-RO" sz="1800" b="1" kern="1200" dirty="0">
            <a:solidFill>
              <a:srgbClr val="002060"/>
            </a:solidFill>
            <a:latin typeface="Open Sans" pitchFamily="34" charset="0"/>
            <a:ea typeface="Open Sans" pitchFamily="34" charset="0"/>
            <a:cs typeface="Open Sans" pitchFamily="34" charset="0"/>
          </a:endParaRPr>
        </a:p>
      </dsp:txBody>
      <dsp:txXfrm rot="-5400000">
        <a:off x="2878717" y="204669"/>
        <a:ext cx="5449059" cy="3783226"/>
      </dsp:txXfrm>
    </dsp:sp>
    <dsp:sp modelId="{BAC4A7AD-B04D-4EAF-A39A-0E8A1698C71B}">
      <dsp:nvSpPr>
        <dsp:cNvPr id="0" name=""/>
        <dsp:cNvSpPr/>
      </dsp:nvSpPr>
      <dsp:spPr>
        <a:xfrm>
          <a:off x="71985" y="0"/>
          <a:ext cx="2873263" cy="418845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Open Sans" pitchFamily="34" charset="0"/>
              <a:ea typeface="Open Sans" pitchFamily="34" charset="0"/>
              <a:cs typeface="Open Sans" pitchFamily="34" charset="0"/>
            </a:rPr>
            <a:t>Lead Partner Subsidy Contract     Art. 6 – 9)</a:t>
          </a:r>
          <a:endParaRPr lang="ro-RO" sz="2400" b="1" kern="1200" dirty="0">
            <a:latin typeface="Open Sans" pitchFamily="34" charset="0"/>
            <a:ea typeface="Open Sans" pitchFamily="34" charset="0"/>
            <a:cs typeface="Open Sans" pitchFamily="34" charset="0"/>
          </a:endParaRPr>
        </a:p>
      </dsp:txBody>
      <dsp:txXfrm>
        <a:off x="212246" y="140261"/>
        <a:ext cx="2592741" cy="390793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DB7E3-9E83-444A-88F8-5A1A56232933}">
      <dsp:nvSpPr>
        <dsp:cNvPr id="0" name=""/>
        <dsp:cNvSpPr/>
      </dsp:nvSpPr>
      <dsp:spPr>
        <a:xfrm rot="5400000">
          <a:off x="3377173" y="-498451"/>
          <a:ext cx="4656809" cy="5653723"/>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100000"/>
            </a:lnSpc>
            <a:spcBef>
              <a:spcPct val="0"/>
            </a:spcBef>
            <a:spcAft>
              <a:spcPct val="15000"/>
            </a:spcAft>
            <a:buChar char="•"/>
          </a:pPr>
          <a:r>
            <a:rPr lang="en-US" sz="1800" kern="1200" dirty="0">
              <a:solidFill>
                <a:srgbClr val="0070C0"/>
              </a:solidFill>
            </a:rPr>
            <a:t>In case the total amounts requested for first level control verification are lower compared to the total amounts forecasted for the half of the implementation, the MA may decide, after an analysis performed together with the NA, to reduce project funds by reducing the original project budget and the corresponding IPA contribution, as follows:</a:t>
          </a:r>
          <a:endParaRPr lang="ro-RO" sz="1800" b="1" kern="1200" dirty="0">
            <a:solidFill>
              <a:srgbClr val="0070C0"/>
            </a:solidFill>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US" sz="1800" kern="1200" dirty="0">
              <a:solidFill>
                <a:schemeClr val="accent6">
                  <a:lumMod val="50000"/>
                </a:schemeClr>
              </a:solidFill>
            </a:rPr>
            <a:t>5% reduction of the budget for the partners who have requested amounts for first level control lower than 75% of the initial amounts included in the schedule for first level control requests.</a:t>
          </a:r>
          <a:endParaRPr lang="ro-RO" sz="1800" b="1" kern="1200" dirty="0">
            <a:solidFill>
              <a:schemeClr val="accent6">
                <a:lumMod val="50000"/>
              </a:schemeClr>
            </a:solidFill>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US" sz="1800" kern="1200" dirty="0">
              <a:solidFill>
                <a:srgbClr val="002060"/>
              </a:solidFill>
            </a:rPr>
            <a:t>10% reduction of the budget for the partners who have requested amounts for first level control less than 50% of the initial amounts included in the schedule for first level control requests.</a:t>
          </a:r>
          <a:endParaRPr lang="ro-RO" sz="1800" b="1" kern="1200" dirty="0">
            <a:solidFill>
              <a:srgbClr val="002060"/>
            </a:solidFill>
            <a:latin typeface="Open Sans" pitchFamily="34" charset="0"/>
            <a:ea typeface="Open Sans" pitchFamily="34" charset="0"/>
            <a:cs typeface="Open Sans" pitchFamily="34" charset="0"/>
          </a:endParaRPr>
        </a:p>
      </dsp:txBody>
      <dsp:txXfrm rot="-5400000">
        <a:off x="2878717" y="227332"/>
        <a:ext cx="5426396" cy="4202155"/>
      </dsp:txXfrm>
    </dsp:sp>
    <dsp:sp modelId="{BAC4A7AD-B04D-4EAF-A39A-0E8A1698C71B}">
      <dsp:nvSpPr>
        <dsp:cNvPr id="0" name=""/>
        <dsp:cNvSpPr/>
      </dsp:nvSpPr>
      <dsp:spPr>
        <a:xfrm>
          <a:off x="71985" y="0"/>
          <a:ext cx="2873263" cy="4652254"/>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Open Sans" pitchFamily="34" charset="0"/>
              <a:ea typeface="Open Sans" pitchFamily="34" charset="0"/>
              <a:cs typeface="Open Sans" pitchFamily="34" charset="0"/>
            </a:rPr>
            <a:t>Lead Partner Subsidy Contract     Art. 6 – 10) and 11)</a:t>
          </a:r>
          <a:endParaRPr lang="ro-RO" sz="2400" b="1" kern="1200" dirty="0">
            <a:latin typeface="Open Sans" pitchFamily="34" charset="0"/>
            <a:ea typeface="Open Sans" pitchFamily="34" charset="0"/>
            <a:cs typeface="Open Sans" pitchFamily="34" charset="0"/>
          </a:endParaRPr>
        </a:p>
      </dsp:txBody>
      <dsp:txXfrm>
        <a:off x="212246" y="140261"/>
        <a:ext cx="2592741" cy="437173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DB7E3-9E83-444A-88F8-5A1A56232933}">
      <dsp:nvSpPr>
        <dsp:cNvPr id="0" name=""/>
        <dsp:cNvSpPr/>
      </dsp:nvSpPr>
      <dsp:spPr>
        <a:xfrm rot="5400000">
          <a:off x="3403570" y="-524847"/>
          <a:ext cx="4604016" cy="5653723"/>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100000"/>
            </a:lnSpc>
            <a:spcBef>
              <a:spcPct val="0"/>
            </a:spcBef>
            <a:spcAft>
              <a:spcPct val="15000"/>
            </a:spcAft>
            <a:buChar char="•"/>
          </a:pPr>
          <a:r>
            <a:rPr lang="en-US" sz="1800" kern="1200" dirty="0">
              <a:solidFill>
                <a:srgbClr val="0070C0"/>
              </a:solidFill>
            </a:rPr>
            <a:t>present and ensure that the partners present their expenditures to the controllers for verification via electronic system at least 75 calendar days before the deadline for submitting the reimbursement claim, so that the deadline for submitting the reimbursement claim to the JS will be met</a:t>
          </a:r>
          <a:endParaRPr lang="ro-RO" sz="1800" b="1" kern="1200" dirty="0">
            <a:solidFill>
              <a:srgbClr val="0070C0"/>
            </a:solidFill>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US" sz="1800" kern="1200" dirty="0">
              <a:solidFill>
                <a:schemeClr val="accent6">
                  <a:lumMod val="50000"/>
                </a:schemeClr>
              </a:solidFill>
            </a:rPr>
            <a:t>ensure that all partners submit their contributions to the Project report at least  15 calendar days before the deadline for submitting the reimbursement claim to the JS</a:t>
          </a:r>
          <a:endParaRPr lang="ro-RO" sz="1800" kern="1200" dirty="0">
            <a:solidFill>
              <a:schemeClr val="accent6">
                <a:lumMod val="50000"/>
              </a:schemeClr>
            </a:solidFill>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US" sz="1800" kern="1200" dirty="0">
              <a:solidFill>
                <a:srgbClr val="002060"/>
              </a:solidFill>
            </a:rPr>
            <a:t>ensure that all partners have a separate accounting system or an adequate accounting code for all transactions relating to the operation; the accounting system must be in line with the national legislation</a:t>
          </a:r>
          <a:endParaRPr lang="ro-RO" sz="1800" kern="1200" dirty="0">
            <a:solidFill>
              <a:srgbClr val="002060"/>
            </a:solidFill>
            <a:latin typeface="Open Sans" pitchFamily="34" charset="0"/>
            <a:ea typeface="Open Sans" pitchFamily="34" charset="0"/>
            <a:cs typeface="Open Sans" pitchFamily="34" charset="0"/>
          </a:endParaRPr>
        </a:p>
      </dsp:txBody>
      <dsp:txXfrm rot="-5400000">
        <a:off x="2878717" y="224756"/>
        <a:ext cx="5428973" cy="4154516"/>
      </dsp:txXfrm>
    </dsp:sp>
    <dsp:sp modelId="{BAC4A7AD-B04D-4EAF-A39A-0E8A1698C71B}">
      <dsp:nvSpPr>
        <dsp:cNvPr id="0" name=""/>
        <dsp:cNvSpPr/>
      </dsp:nvSpPr>
      <dsp:spPr>
        <a:xfrm>
          <a:off x="71985" y="0"/>
          <a:ext cx="2873263" cy="4599513"/>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Open Sans" pitchFamily="34" charset="0"/>
              <a:ea typeface="Open Sans" pitchFamily="34" charset="0"/>
              <a:cs typeface="Open Sans" pitchFamily="34" charset="0"/>
            </a:rPr>
            <a:t>Lead Partner Subsidy Contract     Art. 7 A.</a:t>
          </a:r>
          <a:endParaRPr lang="ro-RO" sz="2400" b="1" kern="1200" dirty="0">
            <a:latin typeface="Open Sans" pitchFamily="34" charset="0"/>
            <a:ea typeface="Open Sans" pitchFamily="34" charset="0"/>
            <a:cs typeface="Open Sans" pitchFamily="34" charset="0"/>
          </a:endParaRPr>
        </a:p>
      </dsp:txBody>
      <dsp:txXfrm>
        <a:off x="212246" y="140261"/>
        <a:ext cx="2592741" cy="431899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DB7E3-9E83-444A-88F8-5A1A56232933}">
      <dsp:nvSpPr>
        <dsp:cNvPr id="0" name=""/>
        <dsp:cNvSpPr/>
      </dsp:nvSpPr>
      <dsp:spPr>
        <a:xfrm rot="5400000">
          <a:off x="3547445" y="-668723"/>
          <a:ext cx="4316265" cy="5653723"/>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100000"/>
            </a:lnSpc>
            <a:spcBef>
              <a:spcPct val="0"/>
            </a:spcBef>
            <a:spcAft>
              <a:spcPct val="15000"/>
            </a:spcAft>
            <a:buChar char="•"/>
          </a:pPr>
          <a:r>
            <a:rPr lang="en-US" sz="1800" kern="1200" dirty="0">
              <a:solidFill>
                <a:srgbClr val="0070C0"/>
              </a:solidFill>
            </a:rPr>
            <a:t>The Lead Partner and its partners must ensure the sustainability of the project results and, after the project’s implementation period has ended, the following 5 years the Lead Partner has the obligation to submit annually a sustainability report </a:t>
          </a:r>
          <a:endParaRPr lang="ro-RO" sz="1800" b="1" kern="1200" dirty="0">
            <a:solidFill>
              <a:srgbClr val="0070C0"/>
            </a:solidFill>
            <a:latin typeface="Open Sans" pitchFamily="34" charset="0"/>
            <a:ea typeface="Open Sans" pitchFamily="34" charset="0"/>
            <a:cs typeface="Open Sans" pitchFamily="34" charset="0"/>
          </a:endParaRPr>
        </a:p>
        <a:p>
          <a:pPr marL="171450" lvl="1" indent="-171450" algn="just" defTabSz="800100">
            <a:lnSpc>
              <a:spcPct val="100000"/>
            </a:lnSpc>
            <a:spcBef>
              <a:spcPct val="0"/>
            </a:spcBef>
            <a:spcAft>
              <a:spcPct val="15000"/>
            </a:spcAft>
            <a:buChar char="•"/>
          </a:pPr>
          <a:r>
            <a:rPr lang="en-US" sz="1800" kern="1200" dirty="0">
              <a:solidFill>
                <a:schemeClr val="accent6">
                  <a:lumMod val="50000"/>
                </a:schemeClr>
              </a:solidFill>
            </a:rPr>
            <a:t>During the implementation period of the project as well as after the end of the implementation period of the project, for a 5 years period after the official closure of the Interreg IPA Romania-Serbia, the Lead Partner has the obligation to preserve and to present all project documents, including the inventory for the actives gained as a result of using the funds</a:t>
          </a:r>
          <a:endParaRPr lang="ro-RO" sz="1800" kern="1200" dirty="0">
            <a:solidFill>
              <a:schemeClr val="accent6">
                <a:lumMod val="50000"/>
              </a:schemeClr>
            </a:solidFill>
            <a:latin typeface="Open Sans" pitchFamily="34" charset="0"/>
            <a:ea typeface="Open Sans" pitchFamily="34" charset="0"/>
            <a:cs typeface="Open Sans" pitchFamily="34" charset="0"/>
          </a:endParaRPr>
        </a:p>
      </dsp:txBody>
      <dsp:txXfrm rot="-5400000">
        <a:off x="2878717" y="210708"/>
        <a:ext cx="5443020" cy="3894859"/>
      </dsp:txXfrm>
    </dsp:sp>
    <dsp:sp modelId="{BAC4A7AD-B04D-4EAF-A39A-0E8A1698C71B}">
      <dsp:nvSpPr>
        <dsp:cNvPr id="0" name=""/>
        <dsp:cNvSpPr/>
      </dsp:nvSpPr>
      <dsp:spPr>
        <a:xfrm>
          <a:off x="71985" y="0"/>
          <a:ext cx="2873263" cy="4312044"/>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Open Sans" pitchFamily="34" charset="0"/>
              <a:ea typeface="Open Sans" pitchFamily="34" charset="0"/>
              <a:cs typeface="Open Sans" pitchFamily="34" charset="0"/>
            </a:rPr>
            <a:t>Lead Partner Subsidy Contract     Art. 7 A.</a:t>
          </a:r>
          <a:endParaRPr lang="ro-RO" sz="2400" b="1" kern="1200" dirty="0">
            <a:latin typeface="Open Sans" pitchFamily="34" charset="0"/>
            <a:ea typeface="Open Sans" pitchFamily="34" charset="0"/>
            <a:cs typeface="Open Sans" pitchFamily="34" charset="0"/>
          </a:endParaRPr>
        </a:p>
      </dsp:txBody>
      <dsp:txXfrm>
        <a:off x="212246" y="140261"/>
        <a:ext cx="2592741" cy="403152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C156B04F-FBEB-491F-AC2F-D288D0AB496B}" type="datetime1">
              <a:rPr lang="ro-RO" smtClean="0"/>
              <a:t>03.02.2025</a:t>
            </a:fld>
            <a:endParaRPr lang="en-GB"/>
          </a:p>
        </p:txBody>
      </p:sp>
      <p:sp>
        <p:nvSpPr>
          <p:cNvPr id="4" name="Footer Placeholder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BAE9CF8E-B6FD-4E7E-B005-17AE2D79B924}" type="slidenum">
              <a:rPr lang="en-GB" smtClean="0"/>
              <a:t>‹#›</a:t>
            </a:fld>
            <a:endParaRPr lang="en-GB"/>
          </a:p>
        </p:txBody>
      </p:sp>
    </p:spTree>
    <p:extLst>
      <p:ext uri="{BB962C8B-B14F-4D97-AF65-F5344CB8AC3E}">
        <p14:creationId xmlns:p14="http://schemas.microsoft.com/office/powerpoint/2010/main" val="3636262625"/>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D8A654FF-43F7-4C5B-A1C9-41C425C6967F}" type="datetime1">
              <a:rPr lang="ro-RO" smtClean="0"/>
              <a:t>03.02.2025</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AADB6302-ED48-4C53-A492-7C0FE8F888F0}" type="slidenum">
              <a:rPr lang="en-GB" smtClean="0"/>
              <a:t>‹#›</a:t>
            </a:fld>
            <a:endParaRPr lang="en-GB"/>
          </a:p>
        </p:txBody>
      </p:sp>
    </p:spTree>
    <p:extLst>
      <p:ext uri="{BB962C8B-B14F-4D97-AF65-F5344CB8AC3E}">
        <p14:creationId xmlns:p14="http://schemas.microsoft.com/office/powerpoint/2010/main" val="1939932129"/>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6" name="Date Placeholder 5"/>
          <p:cNvSpPr>
            <a:spLocks noGrp="1"/>
          </p:cNvSpPr>
          <p:nvPr>
            <p:ph type="dt" idx="10"/>
          </p:nvPr>
        </p:nvSpPr>
        <p:spPr/>
        <p:txBody>
          <a:bodyPr/>
          <a:lstStyle/>
          <a:p>
            <a:fld id="{C465BBE0-2C28-4708-80BC-2BEA4D38BB8D}" type="datetime1">
              <a:rPr lang="ro-RO" smtClean="0"/>
              <a:t>03.02.2025</a:t>
            </a:fld>
            <a:endParaRPr lang="en-GB"/>
          </a:p>
        </p:txBody>
      </p:sp>
    </p:spTree>
    <p:extLst>
      <p:ext uri="{BB962C8B-B14F-4D97-AF65-F5344CB8AC3E}">
        <p14:creationId xmlns:p14="http://schemas.microsoft.com/office/powerpoint/2010/main" val="2452438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6" name="Date Placeholder 5"/>
          <p:cNvSpPr>
            <a:spLocks noGrp="1"/>
          </p:cNvSpPr>
          <p:nvPr>
            <p:ph type="dt" idx="10"/>
          </p:nvPr>
        </p:nvSpPr>
        <p:spPr/>
        <p:txBody>
          <a:bodyPr/>
          <a:lstStyle/>
          <a:p>
            <a:fld id="{D0A31E24-D0C4-4330-A141-F14F633F2F96}" type="datetime1">
              <a:rPr lang="ro-RO" smtClean="0"/>
              <a:t>03.02.2025</a:t>
            </a:fld>
            <a:endParaRPr lang="en-GB"/>
          </a:p>
        </p:txBody>
      </p:sp>
    </p:spTree>
    <p:extLst>
      <p:ext uri="{BB962C8B-B14F-4D97-AF65-F5344CB8AC3E}">
        <p14:creationId xmlns:p14="http://schemas.microsoft.com/office/powerpoint/2010/main" val="558507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6" name="Date Placeholder 5"/>
          <p:cNvSpPr>
            <a:spLocks noGrp="1"/>
          </p:cNvSpPr>
          <p:nvPr>
            <p:ph type="dt" idx="10"/>
          </p:nvPr>
        </p:nvSpPr>
        <p:spPr/>
        <p:txBody>
          <a:bodyPr/>
          <a:lstStyle/>
          <a:p>
            <a:fld id="{9112E088-0246-4483-8CC8-5405C54CBE06}" type="datetime1">
              <a:rPr lang="ro-RO" smtClean="0"/>
              <a:t>03.02.2025</a:t>
            </a:fld>
            <a:endParaRPr lang="en-GB"/>
          </a:p>
        </p:txBody>
      </p:sp>
    </p:spTree>
    <p:extLst>
      <p:ext uri="{BB962C8B-B14F-4D97-AF65-F5344CB8AC3E}">
        <p14:creationId xmlns:p14="http://schemas.microsoft.com/office/powerpoint/2010/main" val="13827820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83789142-8B8B-4E27-AE4F-149CD4737BA6}" type="datetime1">
              <a:rPr lang="ro-RO" smtClean="0"/>
              <a:t>03.02.2025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3CABC3-9D28-444B-BE45-45801AB4A9D9}" type="slidenum">
              <a:rPr lang="en-GB" smtClean="0"/>
              <a:t>‹#›</a:t>
            </a:fld>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1560" y="515603"/>
            <a:ext cx="2957427" cy="888785"/>
          </a:xfrm>
          <a:prstGeom prst="rect">
            <a:avLst/>
          </a:prstGeom>
        </p:spPr>
      </p:pic>
    </p:spTree>
    <p:extLst>
      <p:ext uri="{BB962C8B-B14F-4D97-AF65-F5344CB8AC3E}">
        <p14:creationId xmlns:p14="http://schemas.microsoft.com/office/powerpoint/2010/main" val="1902411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F0AC7F1-A0B4-440E-9261-02F8B49C4CCF}" type="datetime1">
              <a:rPr lang="ro-RO" smtClean="0"/>
              <a:t>03.02.2025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3CABC3-9D28-444B-BE45-45801AB4A9D9}" type="slidenum">
              <a:rPr lang="en-GB" smtClean="0"/>
              <a:t>‹#›</a:t>
            </a:fld>
            <a:endParaRPr lang="en-GB"/>
          </a:p>
        </p:txBody>
      </p:sp>
    </p:spTree>
    <p:extLst>
      <p:ext uri="{BB962C8B-B14F-4D97-AF65-F5344CB8AC3E}">
        <p14:creationId xmlns:p14="http://schemas.microsoft.com/office/powerpoint/2010/main" val="2805424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CE76A88-0D4B-415B-B198-794AFD9E5F55}" type="datetime1">
              <a:rPr lang="ro-RO" smtClean="0"/>
              <a:t>03.02.2025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3CABC3-9D28-444B-BE45-45801AB4A9D9}" type="slidenum">
              <a:rPr lang="en-GB" smtClean="0"/>
              <a:t>‹#›</a:t>
            </a:fld>
            <a:endParaRPr lang="en-GB"/>
          </a:p>
        </p:txBody>
      </p:sp>
    </p:spTree>
    <p:extLst>
      <p:ext uri="{BB962C8B-B14F-4D97-AF65-F5344CB8AC3E}">
        <p14:creationId xmlns:p14="http://schemas.microsoft.com/office/powerpoint/2010/main" val="34057552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A5FF7FC-E70A-4EAA-9CBC-8D94A191195C}" type="datetime1">
              <a:rPr lang="ro-RO" smtClean="0"/>
              <a:t>03.02.2025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3CABC3-9D28-444B-BE45-45801AB4A9D9}" type="slidenum">
              <a:rPr lang="en-GB" smtClean="0"/>
              <a:t>‹#›</a:t>
            </a:fld>
            <a:endParaRPr lang="en-GB"/>
          </a:p>
        </p:txBody>
      </p:sp>
    </p:spTree>
    <p:extLst>
      <p:ext uri="{BB962C8B-B14F-4D97-AF65-F5344CB8AC3E}">
        <p14:creationId xmlns:p14="http://schemas.microsoft.com/office/powerpoint/2010/main" val="1564490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716016" y="496857"/>
            <a:ext cx="4176464" cy="699896"/>
          </a:xfrm>
        </p:spPr>
        <p:txBody>
          <a:bodyPr>
            <a:noAutofit/>
          </a:bodyPr>
          <a:lstStyle>
            <a:lvl1pPr>
              <a:defRPr sz="3200" b="1">
                <a:solidFill>
                  <a:srgbClr val="9FAEE5"/>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8B8EC7C-CA6F-4A13-942B-0B162A9CA1F6}" type="datetime1">
              <a:rPr lang="ro-RO" smtClean="0"/>
              <a:t>03.02.2025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3CABC3-9D28-444B-BE45-45801AB4A9D9}" type="slidenum">
              <a:rPr lang="en-GB" smtClean="0"/>
              <a:t>‹#›</a:t>
            </a:fld>
            <a:endParaRPr lang="en-GB"/>
          </a:p>
        </p:txBody>
      </p:sp>
      <p:sp>
        <p:nvSpPr>
          <p:cNvPr id="9" name="Rectangle 8"/>
          <p:cNvSpPr/>
          <p:nvPr userDrawn="1"/>
        </p:nvSpPr>
        <p:spPr>
          <a:xfrm>
            <a:off x="0" y="6453336"/>
            <a:ext cx="9144000" cy="40466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noProof="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Training </a:t>
            </a:r>
            <a:r>
              <a:rPr lang="en-GB" baseline="0" noProof="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for Lead </a:t>
            </a:r>
            <a:r>
              <a:rPr lang="ro-RO" baseline="0" noProof="0" dirty="0" err="1">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Partners</a:t>
            </a:r>
            <a:r>
              <a:rPr lang="en-GB" baseline="0" noProof="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February 2025</a:t>
            </a:r>
            <a:endParaRPr lang="en-GB" noProof="0" dirty="0">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536" y="440106"/>
            <a:ext cx="2517739" cy="756647"/>
          </a:xfrm>
          <a:prstGeom prst="rect">
            <a:avLst/>
          </a:prstGeom>
        </p:spPr>
      </p:pic>
    </p:spTree>
    <p:extLst>
      <p:ext uri="{BB962C8B-B14F-4D97-AF65-F5344CB8AC3E}">
        <p14:creationId xmlns:p14="http://schemas.microsoft.com/office/powerpoint/2010/main" val="2906900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210" y="1268760"/>
            <a:ext cx="8444270" cy="699896"/>
          </a:xfrm>
        </p:spPr>
        <p:txBody>
          <a:bodyPr>
            <a:noAutofit/>
          </a:bodyPr>
          <a:lstStyle>
            <a:lvl1pPr algn="l">
              <a:defRPr sz="3200" b="1">
                <a:solidFill>
                  <a:srgbClr val="9FAEE5"/>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457200" y="1988840"/>
            <a:ext cx="8435280" cy="37052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D0FD2396-4307-4031-BC71-28DFB04B7535}" type="datetime1">
              <a:rPr lang="ro-RO" smtClean="0"/>
              <a:t>03.02.2025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3CABC3-9D28-444B-BE45-45801AB4A9D9}" type="slidenum">
              <a:rPr lang="en-GB" smtClean="0"/>
              <a:t>‹#›</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3528" y="332656"/>
            <a:ext cx="2517739" cy="756647"/>
          </a:xfrm>
          <a:prstGeom prst="rect">
            <a:avLst/>
          </a:prstGeom>
        </p:spPr>
      </p:pic>
    </p:spTree>
    <p:extLst>
      <p:ext uri="{BB962C8B-B14F-4D97-AF65-F5344CB8AC3E}">
        <p14:creationId xmlns:p14="http://schemas.microsoft.com/office/powerpoint/2010/main" val="2571743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668795-C665-4BF5-A6AC-17212D40499D}" type="datetime1">
              <a:rPr lang="ro-RO" smtClean="0"/>
              <a:t>03.02.2025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E3CABC3-9D28-444B-BE45-45801AB4A9D9}" type="slidenum">
              <a:rPr lang="en-GB" smtClean="0"/>
              <a:t>‹#›</a:t>
            </a:fld>
            <a:endParaRPr lang="en-GB"/>
          </a:p>
        </p:txBody>
      </p:sp>
    </p:spTree>
    <p:extLst>
      <p:ext uri="{BB962C8B-B14F-4D97-AF65-F5344CB8AC3E}">
        <p14:creationId xmlns:p14="http://schemas.microsoft.com/office/powerpoint/2010/main" val="3966481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A897A9F-170F-47C7-BC31-DA2FE7247498}" type="datetime1">
              <a:rPr lang="ro-RO" smtClean="0"/>
              <a:t>03.02.2025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3CABC3-9D28-444B-BE45-45801AB4A9D9}" type="slidenum">
              <a:rPr lang="en-GB" smtClean="0"/>
              <a:t>‹#›</a:t>
            </a:fld>
            <a:endParaRPr lang="en-GB"/>
          </a:p>
        </p:txBody>
      </p:sp>
    </p:spTree>
    <p:extLst>
      <p:ext uri="{BB962C8B-B14F-4D97-AF65-F5344CB8AC3E}">
        <p14:creationId xmlns:p14="http://schemas.microsoft.com/office/powerpoint/2010/main" val="139313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705E9AE-0001-41E4-9CDF-70909EAF4819}" type="datetime1">
              <a:rPr lang="ro-RO" smtClean="0"/>
              <a:t>03.02.2025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E3CABC3-9D28-444B-BE45-45801AB4A9D9}" type="slidenum">
              <a:rPr lang="en-GB" smtClean="0"/>
              <a:t>‹#›</a:t>
            </a:fld>
            <a:endParaRPr lang="en-GB"/>
          </a:p>
        </p:txBody>
      </p:sp>
    </p:spTree>
    <p:extLst>
      <p:ext uri="{BB962C8B-B14F-4D97-AF65-F5344CB8AC3E}">
        <p14:creationId xmlns:p14="http://schemas.microsoft.com/office/powerpoint/2010/main" val="2931656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D2F2215-3981-4A34-94E7-B2FF01DE846E}" type="datetime1">
              <a:rPr lang="ro-RO" smtClean="0"/>
              <a:t>03.02.2025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E3CABC3-9D28-444B-BE45-45801AB4A9D9}" type="slidenum">
              <a:rPr lang="en-GB" smtClean="0"/>
              <a:t>‹#›</a:t>
            </a:fld>
            <a:endParaRPr lang="en-GB"/>
          </a:p>
        </p:txBody>
      </p:sp>
    </p:spTree>
    <p:extLst>
      <p:ext uri="{BB962C8B-B14F-4D97-AF65-F5344CB8AC3E}">
        <p14:creationId xmlns:p14="http://schemas.microsoft.com/office/powerpoint/2010/main" val="2173661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C6C763-C719-44FF-8C16-55C3FA530F65}" type="datetime1">
              <a:rPr lang="ro-RO" smtClean="0"/>
              <a:t>03.02.2025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E3CABC3-9D28-444B-BE45-45801AB4A9D9}" type="slidenum">
              <a:rPr lang="en-GB" smtClean="0"/>
              <a:t>‹#›</a:t>
            </a:fld>
            <a:endParaRPr lang="en-GB"/>
          </a:p>
        </p:txBody>
      </p:sp>
    </p:spTree>
    <p:extLst>
      <p:ext uri="{BB962C8B-B14F-4D97-AF65-F5344CB8AC3E}">
        <p14:creationId xmlns:p14="http://schemas.microsoft.com/office/powerpoint/2010/main" val="2336644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839D9E-54A3-4799-A27A-4DF38C65BE78}" type="datetime1">
              <a:rPr lang="ro-RO" smtClean="0"/>
              <a:t>03.02.2025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E3CABC3-9D28-444B-BE45-45801AB4A9D9}" type="slidenum">
              <a:rPr lang="en-GB" smtClean="0"/>
              <a:t>‹#›</a:t>
            </a:fld>
            <a:endParaRPr lang="en-GB"/>
          </a:p>
        </p:txBody>
      </p:sp>
    </p:spTree>
    <p:extLst>
      <p:ext uri="{BB962C8B-B14F-4D97-AF65-F5344CB8AC3E}">
        <p14:creationId xmlns:p14="http://schemas.microsoft.com/office/powerpoint/2010/main" val="2215063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ED7BCB-38ED-4892-9136-D6AB23676009}" type="datetime1">
              <a:rPr lang="ro-RO" smtClean="0"/>
              <a:t>03.02.2025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3CABC3-9D28-444B-BE45-45801AB4A9D9}" type="slidenum">
              <a:rPr lang="en-GB" smtClean="0"/>
              <a:t>‹#›</a:t>
            </a:fld>
            <a:endParaRPr lang="en-GB"/>
          </a:p>
        </p:txBody>
      </p:sp>
    </p:spTree>
    <p:extLst>
      <p:ext uri="{BB962C8B-B14F-4D97-AF65-F5344CB8AC3E}">
        <p14:creationId xmlns:p14="http://schemas.microsoft.com/office/powerpoint/2010/main" val="4090189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ipacbc@brct-timisoara.ro"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romania-serbia.net/"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628800"/>
            <a:ext cx="9144000" cy="1152128"/>
          </a:xfrm>
        </p:spPr>
        <p:txBody>
          <a:bodyPr>
            <a:noAutofit/>
          </a:bodyPr>
          <a:lstStyle/>
          <a:p>
            <a:r>
              <a:rPr lang="en-US" sz="3000" dirty="0">
                <a:solidFill>
                  <a:srgbClr val="0070C0"/>
                </a:solidFill>
              </a:rPr>
              <a:t>Interreg</a:t>
            </a:r>
            <a:r>
              <a:rPr lang="ro-RO" sz="3000" dirty="0">
                <a:solidFill>
                  <a:srgbClr val="0070C0"/>
                </a:solidFill>
              </a:rPr>
              <a:t> </a:t>
            </a:r>
            <a:r>
              <a:rPr lang="en-US" sz="3000" dirty="0">
                <a:solidFill>
                  <a:srgbClr val="0070C0"/>
                </a:solidFill>
              </a:rPr>
              <a:t>IPA</a:t>
            </a:r>
            <a:r>
              <a:rPr lang="ro-RO" sz="3000" dirty="0">
                <a:solidFill>
                  <a:srgbClr val="0070C0"/>
                </a:solidFill>
              </a:rPr>
              <a:t> </a:t>
            </a:r>
            <a:r>
              <a:rPr lang="en-US" sz="3000" dirty="0">
                <a:solidFill>
                  <a:srgbClr val="0070C0"/>
                </a:solidFill>
              </a:rPr>
              <a:t>Romania–Serbia Programme</a:t>
            </a:r>
            <a:r>
              <a:rPr lang="ro-RO" sz="3000" dirty="0">
                <a:solidFill>
                  <a:srgbClr val="0070C0"/>
                </a:solidFill>
              </a:rPr>
              <a:t> </a:t>
            </a:r>
          </a:p>
        </p:txBody>
      </p:sp>
      <p:sp>
        <p:nvSpPr>
          <p:cNvPr id="4" name="Subtitle 17"/>
          <p:cNvSpPr txBox="1">
            <a:spLocks/>
          </p:cNvSpPr>
          <p:nvPr/>
        </p:nvSpPr>
        <p:spPr>
          <a:xfrm>
            <a:off x="0" y="2852936"/>
            <a:ext cx="9144000" cy="1656184"/>
          </a:xfrm>
          <a:prstGeom prst="rect">
            <a:avLst/>
          </a:prstGeom>
          <a:solidFill>
            <a:srgbClr val="0070C0"/>
          </a:solidFill>
          <a:ln>
            <a:noFill/>
          </a:ln>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2800" b="1" dirty="0">
                <a:solidFill>
                  <a:schemeClr val="accent6">
                    <a:lumMod val="20000"/>
                    <a:lumOff val="80000"/>
                  </a:schemeClr>
                </a:solidFill>
                <a:effectLst>
                  <a:outerShdw blurRad="38100" dist="38100" dir="2700000" algn="tl">
                    <a:srgbClr val="000000">
                      <a:alpha val="43137"/>
                    </a:srgbClr>
                  </a:outerShdw>
                </a:effectLst>
              </a:rPr>
              <a:t>Lead Partner main responsibilities</a:t>
            </a:r>
            <a:endParaRPr lang="en-GB" b="1" dirty="0">
              <a:solidFill>
                <a:schemeClr val="accent6">
                  <a:lumMod val="20000"/>
                  <a:lumOff val="80000"/>
                </a:schemeClr>
              </a:solidFill>
              <a:effectLst>
                <a:outerShdw blurRad="38100" dist="38100" dir="2700000" algn="tl">
                  <a:srgbClr val="000000">
                    <a:alpha val="43137"/>
                  </a:srgbClr>
                </a:outerShdw>
              </a:effectLst>
            </a:endParaRPr>
          </a:p>
        </p:txBody>
      </p:sp>
      <p:sp>
        <p:nvSpPr>
          <p:cNvPr id="5" name="Subtitle 17"/>
          <p:cNvSpPr txBox="1">
            <a:spLocks/>
          </p:cNvSpPr>
          <p:nvPr/>
        </p:nvSpPr>
        <p:spPr>
          <a:xfrm>
            <a:off x="0" y="5517232"/>
            <a:ext cx="9144000" cy="79503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o-RO" dirty="0" err="1">
                <a:solidFill>
                  <a:schemeClr val="bg1">
                    <a:lumMod val="50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February</a:t>
            </a:r>
            <a:r>
              <a:rPr lang="ro-RO" dirty="0">
                <a:solidFill>
                  <a:schemeClr val="bg1">
                    <a:lumMod val="50000"/>
                  </a:schemeClr>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2025</a:t>
            </a:r>
          </a:p>
        </p:txBody>
      </p:sp>
      <p:cxnSp>
        <p:nvCxnSpPr>
          <p:cNvPr id="7" name="Straight Connector 6"/>
          <p:cNvCxnSpPr/>
          <p:nvPr/>
        </p:nvCxnSpPr>
        <p:spPr>
          <a:xfrm>
            <a:off x="0" y="6381328"/>
            <a:ext cx="9144000" cy="0"/>
          </a:xfrm>
          <a:prstGeom prst="line">
            <a:avLst/>
          </a:prstGeom>
          <a:ln w="12700">
            <a:solidFill>
              <a:schemeClr val="bg1">
                <a:lumMod val="65000"/>
              </a:schemeClr>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813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67544" y="1399951"/>
            <a:ext cx="3569204" cy="2519164"/>
          </a:xfrm>
          <a:solidFill>
            <a:srgbClr val="00B0F0"/>
          </a:solidFill>
        </p:spPr>
        <p:txBody>
          <a:bodyPr anchor="ctr">
            <a:normAutofit/>
          </a:bodyPr>
          <a:lstStyle/>
          <a:p>
            <a:pPr marL="0" indent="0" algn="ctr">
              <a:buNone/>
            </a:pPr>
            <a:r>
              <a:rPr lang="en-US" sz="36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Thank you!</a:t>
            </a:r>
            <a:endParaRPr lang="en-US" sz="1800" dirty="0">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1504113554"/>
              </p:ext>
            </p:extLst>
          </p:nvPr>
        </p:nvGraphicFramePr>
        <p:xfrm>
          <a:off x="4067944" y="1416690"/>
          <a:ext cx="4536504" cy="4388574"/>
        </p:xfrm>
        <a:graphic>
          <a:graphicData uri="http://schemas.openxmlformats.org/drawingml/2006/table">
            <a:tbl>
              <a:tblPr firstRow="1" bandRow="1">
                <a:tableStyleId>{5C22544A-7EE6-4342-B048-85BDC9FD1C3A}</a:tableStyleId>
              </a:tblPr>
              <a:tblGrid>
                <a:gridCol w="4536504">
                  <a:extLst>
                    <a:ext uri="{9D8B030D-6E8A-4147-A177-3AD203B41FA5}">
                      <a16:colId xmlns:a16="http://schemas.microsoft.com/office/drawing/2014/main" val="20000"/>
                    </a:ext>
                  </a:extLst>
                </a:gridCol>
              </a:tblGrid>
              <a:tr h="768000">
                <a:tc>
                  <a:txBody>
                    <a:bodyPr/>
                    <a:lstStyle/>
                    <a:p>
                      <a:pPr algn="ctr"/>
                      <a:r>
                        <a:rPr lang="en-US" sz="2400"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Contact</a:t>
                      </a:r>
                    </a:p>
                  </a:txBody>
                  <a:tcPr marL="68580" marR="68580" anchor="ctr"/>
                </a:tc>
                <a:extLst>
                  <a:ext uri="{0D108BD9-81ED-4DB2-BD59-A6C34878D82A}">
                    <a16:rowId xmlns:a16="http://schemas.microsoft.com/office/drawing/2014/main" val="10000"/>
                  </a:ext>
                </a:extLst>
              </a:tr>
              <a:tr h="548572">
                <a:tc>
                  <a:txBody>
                    <a:bodyPr/>
                    <a:lstStyle/>
                    <a:p>
                      <a:pPr algn="just"/>
                      <a:r>
                        <a:rPr lang="en-US" sz="18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Te</a:t>
                      </a:r>
                      <a:r>
                        <a:rPr lang="ro-RO" sz="18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l</a:t>
                      </a:r>
                      <a:r>
                        <a:rPr lang="en-US" sz="18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a:t>
                      </a:r>
                      <a:r>
                        <a:rPr lang="en-US" sz="1800" b="1" baseline="0"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t>
                      </a:r>
                      <a:r>
                        <a:rPr lang="en-US" sz="1800" baseline="0" dirty="0">
                          <a:latin typeface="Open Sans" panose="020B0606030504020204" pitchFamily="34" charset="0"/>
                          <a:ea typeface="Open Sans" panose="020B0606030504020204" pitchFamily="34" charset="0"/>
                          <a:cs typeface="Open Sans" panose="020B0606030504020204" pitchFamily="34" charset="0"/>
                        </a:rPr>
                        <a:t>+40 356.426.360</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marL="68580" marR="68580" anchor="ctr"/>
                </a:tc>
                <a:extLst>
                  <a:ext uri="{0D108BD9-81ED-4DB2-BD59-A6C34878D82A}">
                    <a16:rowId xmlns:a16="http://schemas.microsoft.com/office/drawing/2014/main" val="10001"/>
                  </a:ext>
                </a:extLst>
              </a:tr>
              <a:tr h="54857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Fax: </a:t>
                      </a:r>
                      <a:r>
                        <a:rPr lang="en-US" sz="1800" baseline="0" dirty="0">
                          <a:latin typeface="Open Sans" panose="020B0606030504020204" pitchFamily="34" charset="0"/>
                          <a:ea typeface="Open Sans" panose="020B0606030504020204" pitchFamily="34" charset="0"/>
                          <a:cs typeface="Open Sans" panose="020B0606030504020204" pitchFamily="34" charset="0"/>
                        </a:rPr>
                        <a:t>+40 356.426.361</a:t>
                      </a:r>
                      <a:endParaRPr lang="en-US" sz="1800" dirty="0">
                        <a:latin typeface="Open Sans" panose="020B0606030504020204" pitchFamily="34" charset="0"/>
                        <a:ea typeface="Open Sans" panose="020B0606030504020204" pitchFamily="34" charset="0"/>
                        <a:cs typeface="Open Sans" panose="020B0606030504020204" pitchFamily="34" charset="0"/>
                      </a:endParaRPr>
                    </a:p>
                  </a:txBody>
                  <a:tcPr marL="68580" marR="68580" anchor="ctr"/>
                </a:tc>
                <a:extLst>
                  <a:ext uri="{0D108BD9-81ED-4DB2-BD59-A6C34878D82A}">
                    <a16:rowId xmlns:a16="http://schemas.microsoft.com/office/drawing/2014/main" val="10002"/>
                  </a:ext>
                </a:extLst>
              </a:tr>
              <a:tr h="548572">
                <a:tc>
                  <a:txBody>
                    <a:bodyPr/>
                    <a:lstStyle/>
                    <a:p>
                      <a:pPr algn="just"/>
                      <a:r>
                        <a:rPr lang="en-US" sz="18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E-mail: </a:t>
                      </a:r>
                      <a:r>
                        <a:rPr lang="ro-RO" sz="1800" b="0" dirty="0" err="1">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hlinkClick r:id="rId3"/>
                        </a:rPr>
                        <a:t>ipacbc</a:t>
                      </a:r>
                      <a:r>
                        <a:rPr lang="en-US" sz="1800" b="0" baseline="0" dirty="0">
                          <a:latin typeface="Open Sans" panose="020B0606030504020204" pitchFamily="34" charset="0"/>
                          <a:ea typeface="Open Sans" panose="020B0606030504020204" pitchFamily="34" charset="0"/>
                          <a:cs typeface="Open Sans" panose="020B0606030504020204" pitchFamily="34" charset="0"/>
                          <a:hlinkClick r:id="rId3"/>
                        </a:rPr>
                        <a:t>@brct-timisoara.ro</a:t>
                      </a:r>
                      <a:r>
                        <a:rPr lang="ro-RO" sz="1800" b="0" baseline="0" dirty="0">
                          <a:latin typeface="Open Sans" panose="020B0606030504020204" pitchFamily="34" charset="0"/>
                          <a:ea typeface="Open Sans" panose="020B0606030504020204" pitchFamily="34" charset="0"/>
                          <a:cs typeface="Open Sans" panose="020B0606030504020204" pitchFamily="34" charset="0"/>
                        </a:rPr>
                        <a:t> </a:t>
                      </a:r>
                      <a:endParaRPr lang="en-US" sz="1800" b="0" dirty="0">
                        <a:latin typeface="Open Sans" panose="020B0606030504020204" pitchFamily="34" charset="0"/>
                        <a:ea typeface="Open Sans" panose="020B0606030504020204" pitchFamily="34" charset="0"/>
                        <a:cs typeface="Open Sans" panose="020B0606030504020204" pitchFamily="34" charset="0"/>
                      </a:endParaRPr>
                    </a:p>
                  </a:txBody>
                  <a:tcPr marL="68580" marR="68580" anchor="ctr"/>
                </a:tc>
                <a:extLst>
                  <a:ext uri="{0D108BD9-81ED-4DB2-BD59-A6C34878D82A}">
                    <a16:rowId xmlns:a16="http://schemas.microsoft.com/office/drawing/2014/main" val="10003"/>
                  </a:ext>
                </a:extLst>
              </a:tr>
              <a:tr h="548572">
                <a:tc>
                  <a:txBody>
                    <a:bodyPr/>
                    <a:lstStyle/>
                    <a:p>
                      <a:pPr algn="just"/>
                      <a:r>
                        <a:rPr lang="en-US" sz="18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Website: </a:t>
                      </a:r>
                      <a:r>
                        <a:rPr lang="en-US" sz="1800" dirty="0">
                          <a:latin typeface="Open Sans" panose="020B0606030504020204" pitchFamily="34" charset="0"/>
                          <a:ea typeface="Open Sans" panose="020B0606030504020204" pitchFamily="34" charset="0"/>
                          <a:cs typeface="Open Sans" panose="020B0606030504020204" pitchFamily="34" charset="0"/>
                          <a:hlinkClick r:id="rId4"/>
                        </a:rPr>
                        <a:t>www.romania-serbia.net</a:t>
                      </a:r>
                      <a:r>
                        <a:rPr lang="en-US" sz="1800" dirty="0">
                          <a:latin typeface="Open Sans" panose="020B0606030504020204" pitchFamily="34" charset="0"/>
                          <a:ea typeface="Open Sans" panose="020B0606030504020204" pitchFamily="34" charset="0"/>
                          <a:cs typeface="Open Sans" panose="020B0606030504020204" pitchFamily="34" charset="0"/>
                        </a:rPr>
                        <a:t> </a:t>
                      </a:r>
                    </a:p>
                  </a:txBody>
                  <a:tcPr marL="68580" marR="68580" anchor="ctr"/>
                </a:tc>
                <a:extLst>
                  <a:ext uri="{0D108BD9-81ED-4DB2-BD59-A6C34878D82A}">
                    <a16:rowId xmlns:a16="http://schemas.microsoft.com/office/drawing/2014/main" val="10004"/>
                  </a:ext>
                </a:extLst>
              </a:tr>
              <a:tr h="1426286">
                <a:tc>
                  <a:txBody>
                    <a:bodyPr/>
                    <a:lstStyle/>
                    <a:p>
                      <a:pPr algn="just"/>
                      <a:r>
                        <a:rPr lang="en-US" sz="1800" b="1" baseline="0"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Joint Secretariat: </a:t>
                      </a:r>
                    </a:p>
                    <a:p>
                      <a:pPr algn="just"/>
                      <a:r>
                        <a:rPr lang="ro-RO" sz="1800" i="0" baseline="0" dirty="0">
                          <a:latin typeface="Open Sans" panose="020B0606030504020204" pitchFamily="34" charset="0"/>
                          <a:ea typeface="Open Sans" panose="020B0606030504020204" pitchFamily="34" charset="0"/>
                          <a:cs typeface="Open Sans" panose="020B0606030504020204" pitchFamily="34" charset="0"/>
                        </a:rPr>
                        <a:t>BRCT Timişoara</a:t>
                      </a:r>
                      <a:endParaRPr lang="en-US" sz="1800" i="0" baseline="0" dirty="0">
                        <a:latin typeface="Open Sans" panose="020B0606030504020204" pitchFamily="34" charset="0"/>
                        <a:ea typeface="Open Sans" panose="020B0606030504020204" pitchFamily="34" charset="0"/>
                        <a:cs typeface="Open Sans" panose="020B0606030504020204" pitchFamily="34" charset="0"/>
                      </a:endParaRPr>
                    </a:p>
                    <a:p>
                      <a:pPr algn="just"/>
                      <a:r>
                        <a:rPr lang="en-US" sz="1800" i="0" baseline="0" dirty="0">
                          <a:latin typeface="Open Sans" panose="020B0606030504020204" pitchFamily="34" charset="0"/>
                          <a:ea typeface="Open Sans" panose="020B0606030504020204" pitchFamily="34" charset="0"/>
                          <a:cs typeface="Open Sans" panose="020B0606030504020204" pitchFamily="34" charset="0"/>
                        </a:rPr>
                        <a:t>Str. Proclamaţia de la Timisoara n</a:t>
                      </a:r>
                      <a:r>
                        <a:rPr lang="ro-RO" sz="1800" i="0" baseline="0" dirty="0">
                          <a:latin typeface="Open Sans" panose="020B0606030504020204" pitchFamily="34" charset="0"/>
                          <a:ea typeface="Open Sans" panose="020B0606030504020204" pitchFamily="34" charset="0"/>
                          <a:cs typeface="Open Sans" panose="020B0606030504020204" pitchFamily="34" charset="0"/>
                        </a:rPr>
                        <a:t>r.</a:t>
                      </a:r>
                      <a:r>
                        <a:rPr lang="en-US" sz="1800" i="0" baseline="0" dirty="0">
                          <a:latin typeface="Open Sans" panose="020B0606030504020204" pitchFamily="34" charset="0"/>
                          <a:ea typeface="Open Sans" panose="020B0606030504020204" pitchFamily="34" charset="0"/>
                          <a:cs typeface="Open Sans" panose="020B0606030504020204" pitchFamily="34" charset="0"/>
                        </a:rPr>
                        <a:t> 5, </a:t>
                      </a:r>
                    </a:p>
                    <a:p>
                      <a:pPr algn="just"/>
                      <a:r>
                        <a:rPr lang="en-US" sz="1800" i="0" baseline="0" dirty="0">
                          <a:latin typeface="Open Sans" panose="020B0606030504020204" pitchFamily="34" charset="0"/>
                          <a:ea typeface="Open Sans" panose="020B0606030504020204" pitchFamily="34" charset="0"/>
                          <a:cs typeface="Open Sans" panose="020B0606030504020204" pitchFamily="34" charset="0"/>
                        </a:rPr>
                        <a:t>300054, </a:t>
                      </a:r>
                      <a:r>
                        <a:rPr lang="en-US" sz="1800" i="0" baseline="0" dirty="0" err="1">
                          <a:latin typeface="Open Sans" panose="020B0606030504020204" pitchFamily="34" charset="0"/>
                          <a:ea typeface="Open Sans" panose="020B0606030504020204" pitchFamily="34" charset="0"/>
                          <a:cs typeface="Open Sans" panose="020B0606030504020204" pitchFamily="34" charset="0"/>
                        </a:rPr>
                        <a:t>Timi</a:t>
                      </a:r>
                      <a:r>
                        <a:rPr lang="ro-RO" sz="1800" i="0" baseline="0" dirty="0">
                          <a:latin typeface="Open Sans" panose="020B0606030504020204" pitchFamily="34" charset="0"/>
                          <a:ea typeface="Open Sans" panose="020B0606030504020204" pitchFamily="34" charset="0"/>
                          <a:cs typeface="Open Sans" panose="020B0606030504020204" pitchFamily="34" charset="0"/>
                        </a:rPr>
                        <a:t>ș</a:t>
                      </a:r>
                      <a:r>
                        <a:rPr lang="en-US" sz="1800" i="0" baseline="0" dirty="0" err="1">
                          <a:latin typeface="Open Sans" panose="020B0606030504020204" pitchFamily="34" charset="0"/>
                          <a:ea typeface="Open Sans" panose="020B0606030504020204" pitchFamily="34" charset="0"/>
                          <a:cs typeface="Open Sans" panose="020B0606030504020204" pitchFamily="34" charset="0"/>
                        </a:rPr>
                        <a:t>oara</a:t>
                      </a:r>
                      <a:r>
                        <a:rPr lang="en-US" sz="1800" i="0" baseline="0" dirty="0">
                          <a:latin typeface="Open Sans" panose="020B0606030504020204" pitchFamily="34" charset="0"/>
                          <a:ea typeface="Open Sans" panose="020B0606030504020204" pitchFamily="34" charset="0"/>
                          <a:cs typeface="Open Sans" panose="020B0606030504020204" pitchFamily="34" charset="0"/>
                        </a:rPr>
                        <a:t>, Romania</a:t>
                      </a:r>
                      <a:endParaRPr lang="en-US" sz="1800" i="0" dirty="0">
                        <a:latin typeface="Open Sans" panose="020B0606030504020204" pitchFamily="34" charset="0"/>
                        <a:ea typeface="Open Sans" panose="020B0606030504020204" pitchFamily="34" charset="0"/>
                        <a:cs typeface="Open Sans" panose="020B0606030504020204" pitchFamily="34" charset="0"/>
                      </a:endParaRPr>
                    </a:p>
                  </a:txBody>
                  <a:tcPr marL="68580" marR="68580" anchor="ctr"/>
                </a:tc>
                <a:extLst>
                  <a:ext uri="{0D108BD9-81ED-4DB2-BD59-A6C34878D82A}">
                    <a16:rowId xmlns:a16="http://schemas.microsoft.com/office/drawing/2014/main" val="10005"/>
                  </a:ext>
                </a:extLst>
              </a:tr>
            </a:tbl>
          </a:graphicData>
        </a:graphic>
      </p:graphicFrame>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80695" y="4279154"/>
            <a:ext cx="1152843" cy="1152353"/>
          </a:xfrm>
          <a:prstGeom prst="rect">
            <a:avLst/>
          </a:prstGeom>
        </p:spPr>
      </p:pic>
      <p:sp>
        <p:nvSpPr>
          <p:cNvPr id="3" name="Rectangle 2"/>
          <p:cNvSpPr/>
          <p:nvPr/>
        </p:nvSpPr>
        <p:spPr>
          <a:xfrm>
            <a:off x="467544" y="1399950"/>
            <a:ext cx="8136904" cy="4405312"/>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Date Placeholder 3"/>
          <p:cNvSpPr>
            <a:spLocks noGrp="1"/>
          </p:cNvSpPr>
          <p:nvPr>
            <p:ph type="dt" sz="half" idx="10"/>
          </p:nvPr>
        </p:nvSpPr>
        <p:spPr/>
        <p:txBody>
          <a:bodyPr/>
          <a:lstStyle/>
          <a:p>
            <a:fld id="{7B95274E-1A9A-4C0F-808D-80AB611F432A}" type="datetime1">
              <a:rPr lang="ro-RO" smtClean="0"/>
              <a:t>03.02.2025</a:t>
            </a:fld>
            <a:endParaRPr lang="en-GB"/>
          </a:p>
        </p:txBody>
      </p:sp>
    </p:spTree>
    <p:extLst>
      <p:ext uri="{BB962C8B-B14F-4D97-AF65-F5344CB8AC3E}">
        <p14:creationId xmlns:p14="http://schemas.microsoft.com/office/powerpoint/2010/main" val="25244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 Partner:</a:t>
            </a:r>
          </a:p>
        </p:txBody>
      </p:sp>
      <p:sp>
        <p:nvSpPr>
          <p:cNvPr id="5" name="TextBox 4"/>
          <p:cNvSpPr txBox="1"/>
          <p:nvPr/>
        </p:nvSpPr>
        <p:spPr>
          <a:xfrm>
            <a:off x="3995936" y="1052736"/>
            <a:ext cx="4896544" cy="523220"/>
          </a:xfrm>
          <a:prstGeom prst="rect">
            <a:avLst/>
          </a:prstGeom>
          <a:noFill/>
        </p:spPr>
        <p:txBody>
          <a:bodyPr wrap="square" rtlCol="0">
            <a:spAutoFit/>
          </a:bodyPr>
          <a:lstStyle/>
          <a:p>
            <a:pPr algn="r"/>
            <a:r>
              <a:rPr lang="en-US" sz="2800" b="1" dirty="0">
                <a:solidFill>
                  <a:srgbClr val="FF0000"/>
                </a:solidFill>
                <a:latin typeface="Trebuchet MS" pitchFamily="34" charset="0"/>
              </a:rPr>
              <a:t>Main Responsibilities</a:t>
            </a:r>
            <a:endParaRPr lang="ro-RO" sz="2800" b="1" dirty="0">
              <a:solidFill>
                <a:srgbClr val="FF0000"/>
              </a:solidFill>
              <a:latin typeface="Trebuchet MS" pitchFamily="34" charset="0"/>
            </a:endParaRPr>
          </a:p>
        </p:txBody>
      </p:sp>
      <p:graphicFrame>
        <p:nvGraphicFramePr>
          <p:cNvPr id="7" name="Content Placeholder 5"/>
          <p:cNvGraphicFramePr>
            <a:graphicFrameLocks noGrp="1"/>
          </p:cNvGraphicFramePr>
          <p:nvPr>
            <p:ph sz="half" idx="1"/>
            <p:extLst>
              <p:ext uri="{D42A27DB-BD31-4B8C-83A1-F6EECF244321}">
                <p14:modId xmlns:p14="http://schemas.microsoft.com/office/powerpoint/2010/main" val="1955005125"/>
              </p:ext>
            </p:extLst>
          </p:nvPr>
        </p:nvGraphicFramePr>
        <p:xfrm>
          <a:off x="251520" y="1752632"/>
          <a:ext cx="8532440" cy="41966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30666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 Partner:</a:t>
            </a:r>
          </a:p>
        </p:txBody>
      </p:sp>
      <p:sp>
        <p:nvSpPr>
          <p:cNvPr id="5" name="TextBox 4"/>
          <p:cNvSpPr txBox="1"/>
          <p:nvPr/>
        </p:nvSpPr>
        <p:spPr>
          <a:xfrm>
            <a:off x="3995936" y="1052736"/>
            <a:ext cx="4896544" cy="523220"/>
          </a:xfrm>
          <a:prstGeom prst="rect">
            <a:avLst/>
          </a:prstGeom>
          <a:noFill/>
        </p:spPr>
        <p:txBody>
          <a:bodyPr wrap="square" rtlCol="0">
            <a:spAutoFit/>
          </a:bodyPr>
          <a:lstStyle/>
          <a:p>
            <a:pPr algn="r"/>
            <a:r>
              <a:rPr lang="en-US" sz="2800" b="1" dirty="0">
                <a:solidFill>
                  <a:srgbClr val="FF0000"/>
                </a:solidFill>
                <a:latin typeface="Trebuchet MS" pitchFamily="34" charset="0"/>
              </a:rPr>
              <a:t>Main Responsibilities</a:t>
            </a:r>
            <a:endParaRPr lang="ro-RO" sz="2800" b="1" dirty="0">
              <a:solidFill>
                <a:srgbClr val="FF0000"/>
              </a:solidFill>
              <a:latin typeface="Trebuchet MS" pitchFamily="34" charset="0"/>
            </a:endParaRPr>
          </a:p>
        </p:txBody>
      </p:sp>
      <p:graphicFrame>
        <p:nvGraphicFramePr>
          <p:cNvPr id="7" name="Content Placeholder 5"/>
          <p:cNvGraphicFramePr>
            <a:graphicFrameLocks noGrp="1"/>
          </p:cNvGraphicFramePr>
          <p:nvPr>
            <p:ph sz="half" idx="1"/>
            <p:extLst>
              <p:ext uri="{D42A27DB-BD31-4B8C-83A1-F6EECF244321}">
                <p14:modId xmlns:p14="http://schemas.microsoft.com/office/powerpoint/2010/main" val="2879007062"/>
              </p:ext>
            </p:extLst>
          </p:nvPr>
        </p:nvGraphicFramePr>
        <p:xfrm>
          <a:off x="251520" y="1752632"/>
          <a:ext cx="8532440" cy="4196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fld id="{01A8AF47-8ED3-4344-BF04-F095C9BB27C6}" type="datetime1">
              <a:rPr lang="ro-RO" smtClean="0"/>
              <a:t>03.02.2025</a:t>
            </a:fld>
            <a:endParaRPr lang="en-GB"/>
          </a:p>
        </p:txBody>
      </p:sp>
    </p:spTree>
    <p:extLst>
      <p:ext uri="{BB962C8B-B14F-4D97-AF65-F5344CB8AC3E}">
        <p14:creationId xmlns:p14="http://schemas.microsoft.com/office/powerpoint/2010/main" val="3737298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 Partner:</a:t>
            </a:r>
          </a:p>
        </p:txBody>
      </p:sp>
      <p:sp>
        <p:nvSpPr>
          <p:cNvPr id="5" name="TextBox 4"/>
          <p:cNvSpPr txBox="1"/>
          <p:nvPr/>
        </p:nvSpPr>
        <p:spPr>
          <a:xfrm>
            <a:off x="3995936" y="1052736"/>
            <a:ext cx="4896544" cy="523220"/>
          </a:xfrm>
          <a:prstGeom prst="rect">
            <a:avLst/>
          </a:prstGeom>
          <a:noFill/>
        </p:spPr>
        <p:txBody>
          <a:bodyPr wrap="square" rtlCol="0">
            <a:spAutoFit/>
          </a:bodyPr>
          <a:lstStyle/>
          <a:p>
            <a:pPr algn="r"/>
            <a:r>
              <a:rPr lang="en-US" sz="2800" b="1" dirty="0">
                <a:solidFill>
                  <a:srgbClr val="FF0000"/>
                </a:solidFill>
                <a:latin typeface="Trebuchet MS" pitchFamily="34" charset="0"/>
              </a:rPr>
              <a:t>Main Responsibilities</a:t>
            </a:r>
            <a:endParaRPr lang="ro-RO" sz="2800" b="1" dirty="0">
              <a:solidFill>
                <a:srgbClr val="FF0000"/>
              </a:solidFill>
              <a:latin typeface="Trebuchet MS" pitchFamily="34" charset="0"/>
            </a:endParaRPr>
          </a:p>
        </p:txBody>
      </p:sp>
      <p:graphicFrame>
        <p:nvGraphicFramePr>
          <p:cNvPr id="7" name="Content Placeholder 5"/>
          <p:cNvGraphicFramePr>
            <a:graphicFrameLocks noGrp="1"/>
          </p:cNvGraphicFramePr>
          <p:nvPr>
            <p:ph sz="half" idx="1"/>
            <p:extLst>
              <p:ext uri="{D42A27DB-BD31-4B8C-83A1-F6EECF244321}">
                <p14:modId xmlns:p14="http://schemas.microsoft.com/office/powerpoint/2010/main" val="2919834638"/>
              </p:ext>
            </p:extLst>
          </p:nvPr>
        </p:nvGraphicFramePr>
        <p:xfrm>
          <a:off x="251520" y="1752632"/>
          <a:ext cx="8532440" cy="4196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fld id="{4198D238-E5BA-42C8-A209-7619AFF6912A}" type="datetime1">
              <a:rPr lang="ro-RO" smtClean="0"/>
              <a:t>03.02.2025</a:t>
            </a:fld>
            <a:endParaRPr lang="en-GB"/>
          </a:p>
        </p:txBody>
      </p:sp>
    </p:spTree>
    <p:extLst>
      <p:ext uri="{BB962C8B-B14F-4D97-AF65-F5344CB8AC3E}">
        <p14:creationId xmlns:p14="http://schemas.microsoft.com/office/powerpoint/2010/main" val="2944289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 Partner:</a:t>
            </a:r>
          </a:p>
        </p:txBody>
      </p:sp>
      <p:sp>
        <p:nvSpPr>
          <p:cNvPr id="5" name="TextBox 4"/>
          <p:cNvSpPr txBox="1"/>
          <p:nvPr/>
        </p:nvSpPr>
        <p:spPr>
          <a:xfrm>
            <a:off x="3995936" y="1052736"/>
            <a:ext cx="4896544" cy="523220"/>
          </a:xfrm>
          <a:prstGeom prst="rect">
            <a:avLst/>
          </a:prstGeom>
          <a:noFill/>
        </p:spPr>
        <p:txBody>
          <a:bodyPr wrap="square" rtlCol="0">
            <a:spAutoFit/>
          </a:bodyPr>
          <a:lstStyle/>
          <a:p>
            <a:pPr algn="r"/>
            <a:r>
              <a:rPr lang="en-US" sz="2800" b="1" dirty="0">
                <a:solidFill>
                  <a:srgbClr val="FF0000"/>
                </a:solidFill>
                <a:latin typeface="Trebuchet MS" pitchFamily="34" charset="0"/>
              </a:rPr>
              <a:t>Main Responsibilities</a:t>
            </a:r>
            <a:endParaRPr lang="ro-RO" sz="2800" b="1" dirty="0">
              <a:solidFill>
                <a:srgbClr val="FF0000"/>
              </a:solidFill>
              <a:latin typeface="Trebuchet MS" pitchFamily="34" charset="0"/>
            </a:endParaRPr>
          </a:p>
        </p:txBody>
      </p:sp>
      <p:graphicFrame>
        <p:nvGraphicFramePr>
          <p:cNvPr id="7" name="Content Placeholder 5"/>
          <p:cNvGraphicFramePr>
            <a:graphicFrameLocks noGrp="1"/>
          </p:cNvGraphicFramePr>
          <p:nvPr>
            <p:ph sz="half" idx="1"/>
            <p:extLst>
              <p:ext uri="{D42A27DB-BD31-4B8C-83A1-F6EECF244321}">
                <p14:modId xmlns:p14="http://schemas.microsoft.com/office/powerpoint/2010/main" val="4263244346"/>
              </p:ext>
            </p:extLst>
          </p:nvPr>
        </p:nvGraphicFramePr>
        <p:xfrm>
          <a:off x="251520" y="1752632"/>
          <a:ext cx="8532440" cy="4196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fld id="{5E475A35-AF6F-436C-91D2-C80CBC169836}" type="datetime1">
              <a:rPr lang="ro-RO" smtClean="0"/>
              <a:t>03.02.2025</a:t>
            </a:fld>
            <a:endParaRPr lang="en-GB"/>
          </a:p>
        </p:txBody>
      </p:sp>
    </p:spTree>
    <p:extLst>
      <p:ext uri="{BB962C8B-B14F-4D97-AF65-F5344CB8AC3E}">
        <p14:creationId xmlns:p14="http://schemas.microsoft.com/office/powerpoint/2010/main" val="3171402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 Partner:</a:t>
            </a:r>
          </a:p>
        </p:txBody>
      </p:sp>
      <p:sp>
        <p:nvSpPr>
          <p:cNvPr id="5" name="TextBox 4"/>
          <p:cNvSpPr txBox="1"/>
          <p:nvPr/>
        </p:nvSpPr>
        <p:spPr>
          <a:xfrm>
            <a:off x="3995936" y="1052736"/>
            <a:ext cx="4896544" cy="523220"/>
          </a:xfrm>
          <a:prstGeom prst="rect">
            <a:avLst/>
          </a:prstGeom>
          <a:noFill/>
        </p:spPr>
        <p:txBody>
          <a:bodyPr wrap="square" rtlCol="0">
            <a:spAutoFit/>
          </a:bodyPr>
          <a:lstStyle/>
          <a:p>
            <a:pPr algn="r"/>
            <a:r>
              <a:rPr lang="en-US" sz="2800" b="1" dirty="0">
                <a:solidFill>
                  <a:srgbClr val="FF0000"/>
                </a:solidFill>
                <a:latin typeface="Trebuchet MS" pitchFamily="34" charset="0"/>
              </a:rPr>
              <a:t>Main Responsibilities</a:t>
            </a:r>
            <a:endParaRPr lang="ro-RO" sz="2800" b="1" dirty="0">
              <a:solidFill>
                <a:srgbClr val="FF0000"/>
              </a:solidFill>
              <a:latin typeface="Trebuchet MS" pitchFamily="34" charset="0"/>
            </a:endParaRPr>
          </a:p>
        </p:txBody>
      </p:sp>
      <p:graphicFrame>
        <p:nvGraphicFramePr>
          <p:cNvPr id="7" name="Content Placeholder 5"/>
          <p:cNvGraphicFramePr>
            <a:graphicFrameLocks noGrp="1"/>
          </p:cNvGraphicFramePr>
          <p:nvPr>
            <p:ph sz="half" idx="1"/>
            <p:extLst>
              <p:ext uri="{D42A27DB-BD31-4B8C-83A1-F6EECF244321}">
                <p14:modId xmlns:p14="http://schemas.microsoft.com/office/powerpoint/2010/main" val="2099541079"/>
              </p:ext>
            </p:extLst>
          </p:nvPr>
        </p:nvGraphicFramePr>
        <p:xfrm>
          <a:off x="251520" y="1752632"/>
          <a:ext cx="8532440" cy="4196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fld id="{B1FB9418-4303-421B-BCB0-9A189B991D76}" type="datetime1">
              <a:rPr lang="ro-RO" smtClean="0"/>
              <a:t>03.02.2025</a:t>
            </a:fld>
            <a:endParaRPr lang="en-GB"/>
          </a:p>
        </p:txBody>
      </p:sp>
    </p:spTree>
    <p:extLst>
      <p:ext uri="{BB962C8B-B14F-4D97-AF65-F5344CB8AC3E}">
        <p14:creationId xmlns:p14="http://schemas.microsoft.com/office/powerpoint/2010/main" val="1077093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 Partner:</a:t>
            </a:r>
          </a:p>
        </p:txBody>
      </p:sp>
      <p:sp>
        <p:nvSpPr>
          <p:cNvPr id="5" name="TextBox 4"/>
          <p:cNvSpPr txBox="1"/>
          <p:nvPr/>
        </p:nvSpPr>
        <p:spPr>
          <a:xfrm>
            <a:off x="3995936" y="1052736"/>
            <a:ext cx="4896544" cy="523220"/>
          </a:xfrm>
          <a:prstGeom prst="rect">
            <a:avLst/>
          </a:prstGeom>
          <a:noFill/>
        </p:spPr>
        <p:txBody>
          <a:bodyPr wrap="square" rtlCol="0">
            <a:spAutoFit/>
          </a:bodyPr>
          <a:lstStyle/>
          <a:p>
            <a:pPr algn="r"/>
            <a:r>
              <a:rPr lang="en-US" sz="2800" b="1" dirty="0">
                <a:solidFill>
                  <a:srgbClr val="FF0000"/>
                </a:solidFill>
                <a:latin typeface="Trebuchet MS" pitchFamily="34" charset="0"/>
              </a:rPr>
              <a:t>Main Responsibilities</a:t>
            </a:r>
            <a:endParaRPr lang="ro-RO" sz="2800" b="1" dirty="0">
              <a:solidFill>
                <a:srgbClr val="FF0000"/>
              </a:solidFill>
              <a:latin typeface="Trebuchet MS" pitchFamily="34" charset="0"/>
            </a:endParaRPr>
          </a:p>
        </p:txBody>
      </p:sp>
      <p:graphicFrame>
        <p:nvGraphicFramePr>
          <p:cNvPr id="7" name="Content Placeholder 5"/>
          <p:cNvGraphicFramePr>
            <a:graphicFrameLocks noGrp="1"/>
          </p:cNvGraphicFramePr>
          <p:nvPr>
            <p:ph sz="half" idx="1"/>
            <p:extLst>
              <p:ext uri="{D42A27DB-BD31-4B8C-83A1-F6EECF244321}">
                <p14:modId xmlns:p14="http://schemas.microsoft.com/office/powerpoint/2010/main" val="2180095070"/>
              </p:ext>
            </p:extLst>
          </p:nvPr>
        </p:nvGraphicFramePr>
        <p:xfrm>
          <a:off x="251520" y="1575956"/>
          <a:ext cx="8532440" cy="46613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fld id="{F07F3D42-FAC5-4A9F-BBD9-0AF2FA9758AC}" type="datetime1">
              <a:rPr lang="ro-RO" smtClean="0"/>
              <a:t>03.02.2025</a:t>
            </a:fld>
            <a:endParaRPr lang="en-GB"/>
          </a:p>
        </p:txBody>
      </p:sp>
    </p:spTree>
    <p:extLst>
      <p:ext uri="{BB962C8B-B14F-4D97-AF65-F5344CB8AC3E}">
        <p14:creationId xmlns:p14="http://schemas.microsoft.com/office/powerpoint/2010/main" val="2424381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 Partner:</a:t>
            </a:r>
          </a:p>
        </p:txBody>
      </p:sp>
      <p:sp>
        <p:nvSpPr>
          <p:cNvPr id="5" name="TextBox 4"/>
          <p:cNvSpPr txBox="1"/>
          <p:nvPr/>
        </p:nvSpPr>
        <p:spPr>
          <a:xfrm>
            <a:off x="3995936" y="1052736"/>
            <a:ext cx="4896544" cy="523220"/>
          </a:xfrm>
          <a:prstGeom prst="rect">
            <a:avLst/>
          </a:prstGeom>
          <a:noFill/>
        </p:spPr>
        <p:txBody>
          <a:bodyPr wrap="square" rtlCol="0">
            <a:spAutoFit/>
          </a:bodyPr>
          <a:lstStyle/>
          <a:p>
            <a:pPr algn="r"/>
            <a:r>
              <a:rPr lang="en-US" sz="2800" b="1" dirty="0">
                <a:solidFill>
                  <a:srgbClr val="FF0000"/>
                </a:solidFill>
                <a:latin typeface="Trebuchet MS" pitchFamily="34" charset="0"/>
              </a:rPr>
              <a:t>Main Responsibilities</a:t>
            </a:r>
            <a:endParaRPr lang="ro-RO" sz="2800" b="1" dirty="0">
              <a:solidFill>
                <a:srgbClr val="FF0000"/>
              </a:solidFill>
              <a:latin typeface="Trebuchet MS" pitchFamily="34" charset="0"/>
            </a:endParaRPr>
          </a:p>
        </p:txBody>
      </p:sp>
      <p:graphicFrame>
        <p:nvGraphicFramePr>
          <p:cNvPr id="7" name="Content Placeholder 5"/>
          <p:cNvGraphicFramePr>
            <a:graphicFrameLocks noGrp="1"/>
          </p:cNvGraphicFramePr>
          <p:nvPr>
            <p:ph sz="half" idx="1"/>
            <p:extLst>
              <p:ext uri="{D42A27DB-BD31-4B8C-83A1-F6EECF244321}">
                <p14:modId xmlns:p14="http://schemas.microsoft.com/office/powerpoint/2010/main" val="89589452"/>
              </p:ext>
            </p:extLst>
          </p:nvPr>
        </p:nvGraphicFramePr>
        <p:xfrm>
          <a:off x="251520" y="1628800"/>
          <a:ext cx="8532440"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fld id="{C143B7F6-ABD9-4EA9-BC1A-A88A68F023D1}" type="datetime1">
              <a:rPr lang="ro-RO" smtClean="0"/>
              <a:t>03.02.2025</a:t>
            </a:fld>
            <a:endParaRPr lang="en-GB"/>
          </a:p>
        </p:txBody>
      </p:sp>
    </p:spTree>
    <p:extLst>
      <p:ext uri="{BB962C8B-B14F-4D97-AF65-F5344CB8AC3E}">
        <p14:creationId xmlns:p14="http://schemas.microsoft.com/office/powerpoint/2010/main" val="735484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 Partner:</a:t>
            </a:r>
          </a:p>
        </p:txBody>
      </p:sp>
      <p:sp>
        <p:nvSpPr>
          <p:cNvPr id="5" name="TextBox 4"/>
          <p:cNvSpPr txBox="1"/>
          <p:nvPr/>
        </p:nvSpPr>
        <p:spPr>
          <a:xfrm>
            <a:off x="3995936" y="1052736"/>
            <a:ext cx="4896544" cy="523220"/>
          </a:xfrm>
          <a:prstGeom prst="rect">
            <a:avLst/>
          </a:prstGeom>
          <a:noFill/>
        </p:spPr>
        <p:txBody>
          <a:bodyPr wrap="square" rtlCol="0">
            <a:spAutoFit/>
          </a:bodyPr>
          <a:lstStyle/>
          <a:p>
            <a:pPr algn="r"/>
            <a:r>
              <a:rPr lang="en-US" sz="2800" b="1" dirty="0">
                <a:solidFill>
                  <a:srgbClr val="FF0000"/>
                </a:solidFill>
                <a:latin typeface="Trebuchet MS" pitchFamily="34" charset="0"/>
              </a:rPr>
              <a:t>Main Responsibilities</a:t>
            </a:r>
            <a:endParaRPr lang="ro-RO" sz="2800" b="1" dirty="0">
              <a:solidFill>
                <a:srgbClr val="FF0000"/>
              </a:solidFill>
              <a:latin typeface="Trebuchet MS" pitchFamily="34" charset="0"/>
            </a:endParaRPr>
          </a:p>
        </p:txBody>
      </p:sp>
      <p:graphicFrame>
        <p:nvGraphicFramePr>
          <p:cNvPr id="7" name="Content Placeholder 5"/>
          <p:cNvGraphicFramePr>
            <a:graphicFrameLocks noGrp="1"/>
          </p:cNvGraphicFramePr>
          <p:nvPr>
            <p:ph sz="half" idx="1"/>
            <p:extLst>
              <p:ext uri="{D42A27DB-BD31-4B8C-83A1-F6EECF244321}">
                <p14:modId xmlns:p14="http://schemas.microsoft.com/office/powerpoint/2010/main" val="2085867816"/>
              </p:ext>
            </p:extLst>
          </p:nvPr>
        </p:nvGraphicFramePr>
        <p:xfrm>
          <a:off x="251520" y="1916832"/>
          <a:ext cx="8532440"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fld id="{2E736457-DE72-439B-861B-80ABE0F88FF1}" type="datetime1">
              <a:rPr lang="ro-RO" smtClean="0"/>
              <a:t>03.02.2025</a:t>
            </a:fld>
            <a:endParaRPr lang="en-GB"/>
          </a:p>
        </p:txBody>
      </p:sp>
    </p:spTree>
    <p:extLst>
      <p:ext uri="{BB962C8B-B14F-4D97-AF65-F5344CB8AC3E}">
        <p14:creationId xmlns:p14="http://schemas.microsoft.com/office/powerpoint/2010/main" val="386757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1126</TotalTime>
  <Words>870</Words>
  <Application>Microsoft Office PowerPoint</Application>
  <PresentationFormat>On-screen Show (4:3)</PresentationFormat>
  <Paragraphs>70</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Open Sans</vt:lpstr>
      <vt:lpstr>Trebuchet MS</vt:lpstr>
      <vt:lpstr>Office Theme</vt:lpstr>
      <vt:lpstr>Interreg IPA Romania–Serbia Programme </vt:lpstr>
      <vt:lpstr>Lead Partner:</vt:lpstr>
      <vt:lpstr>Lead Partner:</vt:lpstr>
      <vt:lpstr>Lead Partner:</vt:lpstr>
      <vt:lpstr>Lead Partner:</vt:lpstr>
      <vt:lpstr>Lead Partner:</vt:lpstr>
      <vt:lpstr>Lead Partner:</vt:lpstr>
      <vt:lpstr>Lead Partner:</vt:lpstr>
      <vt:lpstr>Lead Partner: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 Bardos</dc:creator>
  <cp:lastModifiedBy>Marius, Popescu</cp:lastModifiedBy>
  <cp:revision>174</cp:revision>
  <cp:lastPrinted>2025-02-03T06:56:45Z</cp:lastPrinted>
  <dcterms:created xsi:type="dcterms:W3CDTF">2015-10-27T11:54:26Z</dcterms:created>
  <dcterms:modified xsi:type="dcterms:W3CDTF">2025-02-03T07:09:05Z</dcterms:modified>
</cp:coreProperties>
</file>