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7" r:id="rId3"/>
    <p:sldId id="331" r:id="rId4"/>
    <p:sldId id="330" r:id="rId5"/>
    <p:sldId id="329" r:id="rId6"/>
    <p:sldId id="315" r:id="rId7"/>
    <p:sldId id="332" r:id="rId8"/>
    <p:sldId id="346" r:id="rId9"/>
    <p:sldId id="321" r:id="rId10"/>
    <p:sldId id="333" r:id="rId11"/>
    <p:sldId id="337" r:id="rId12"/>
    <p:sldId id="334" r:id="rId13"/>
    <p:sldId id="335" r:id="rId14"/>
    <p:sldId id="340" r:id="rId15"/>
    <p:sldId id="336" r:id="rId16"/>
    <p:sldId id="338" r:id="rId17"/>
    <p:sldId id="339" r:id="rId18"/>
    <p:sldId id="341" r:id="rId19"/>
    <p:sldId id="342" r:id="rId20"/>
    <p:sldId id="347" r:id="rId21"/>
    <p:sldId id="343" r:id="rId22"/>
    <p:sldId id="345" r:id="rId23"/>
    <p:sldId id="344" r:id="rId2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Bardos" initials="DB" lastIdx="1" clrIdx="0">
    <p:extLst>
      <p:ext uri="{19B8F6BF-5375-455C-9EA6-DF929625EA0E}">
        <p15:presenceInfo xmlns:p15="http://schemas.microsoft.com/office/powerpoint/2012/main" userId="24574bc53b4a8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B6"/>
    <a:srgbClr val="DA5C57"/>
    <a:srgbClr val="9ACA3C"/>
    <a:srgbClr val="034B77"/>
    <a:srgbClr val="C6D9F1"/>
    <a:srgbClr val="FFFFFF"/>
    <a:srgbClr val="F2F2F2"/>
    <a:srgbClr val="FFCC00"/>
    <a:srgbClr val="003399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6" autoAdjust="0"/>
  </p:normalViewPr>
  <p:slideViewPr>
    <p:cSldViewPr>
      <p:cViewPr varScale="1">
        <p:scale>
          <a:sx n="111" d="100"/>
          <a:sy n="111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88" y="4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E4F84-882D-4ECC-ADC1-679EB0C41406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87AC6401-D03A-4E30-976F-EA009F5E2F3F}">
      <dgm:prSet custT="1"/>
      <dgm:spPr/>
      <dgm:t>
        <a:bodyPr lIns="0" tIns="0" rIns="0" bIns="0" anchor="ctr"/>
        <a:lstStyle/>
        <a:p>
          <a:pPr rtl="0"/>
          <a:r>
            <a: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Communicator</a:t>
          </a:r>
          <a:endParaRPr lang="ro-RO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F2950D-B7EF-4740-BC6E-E071082B48A3}" type="parTrans" cxnId="{AA3FCDE8-393E-4938-8318-EC01D1C20FEE}">
      <dgm:prSet/>
      <dgm:spPr/>
      <dgm:t>
        <a:bodyPr/>
        <a:lstStyle/>
        <a:p>
          <a:endParaRPr lang="ro-RO"/>
        </a:p>
      </dgm:t>
    </dgm:pt>
    <dgm:pt modelId="{E171BB14-6790-4B6B-9F2F-DEF2E2D594A8}" type="sibTrans" cxnId="{AA3FCDE8-393E-4938-8318-EC01D1C20FEE}">
      <dgm:prSet/>
      <dgm:spPr/>
      <dgm:t>
        <a:bodyPr/>
        <a:lstStyle/>
        <a:p>
          <a:endParaRPr lang="ro-RO"/>
        </a:p>
      </dgm:t>
    </dgm:pt>
    <dgm:pt modelId="{83EDFDFC-FF5C-4CDB-9642-69E30E9FCAF6}">
      <dgm:prSet custT="1"/>
      <dgm:spPr/>
      <dgm:t>
        <a:bodyPr lIns="72000" tIns="0" rIns="0" bIns="0" anchor="ctr"/>
        <a:lstStyle/>
        <a:p>
          <a:pPr algn="l" rtl="0"/>
          <a:r>
            <a:rPr lang="en-US" sz="1800" b="1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Information and publicity measures</a:t>
          </a:r>
          <a:endParaRPr lang="ro-RO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53F5CC-A0D2-4862-83C2-0CF1E6D6841B}" type="parTrans" cxnId="{CB35A732-5B43-45BD-987D-BCA5F5ACC81F}">
      <dgm:prSet/>
      <dgm:spPr/>
      <dgm:t>
        <a:bodyPr/>
        <a:lstStyle/>
        <a:p>
          <a:endParaRPr lang="ro-RO"/>
        </a:p>
      </dgm:t>
    </dgm:pt>
    <dgm:pt modelId="{FC23A78E-4C44-42AF-827F-49833AAB7473}" type="sibTrans" cxnId="{CB35A732-5B43-45BD-987D-BCA5F5ACC81F}">
      <dgm:prSet/>
      <dgm:spPr/>
      <dgm:t>
        <a:bodyPr/>
        <a:lstStyle/>
        <a:p>
          <a:endParaRPr lang="ro-RO"/>
        </a:p>
      </dgm:t>
    </dgm:pt>
    <dgm:pt modelId="{8D361D7B-0445-4C41-B5AF-21F7F0C2390D}">
      <dgm:prSet custT="1"/>
      <dgm:spPr/>
      <dgm:t>
        <a:bodyPr anchor="ctr"/>
        <a:lstStyle/>
        <a:p>
          <a:pPr rtl="0"/>
          <a:r>
            <a:rPr lang="ro-RO" sz="2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</a:t>
          </a:r>
          <a:r>
            <a:rPr lang="ro-RO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responsible at </a:t>
          </a:r>
          <a:r>
            <a:rPr lang="ro-RO" sz="2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</a:t>
          </a:r>
          <a:r>
            <a: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level</a:t>
          </a:r>
          <a:endParaRPr lang="ro-RO" sz="2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C77A5F-0ABC-44B4-A7F5-55DCFDD89A9C}" type="parTrans" cxnId="{46BC3FD5-E59B-4771-AEB5-6C34F9E202D7}">
      <dgm:prSet/>
      <dgm:spPr/>
      <dgm:t>
        <a:bodyPr/>
        <a:lstStyle/>
        <a:p>
          <a:endParaRPr lang="ro-RO"/>
        </a:p>
      </dgm:t>
    </dgm:pt>
    <dgm:pt modelId="{A4A833C0-B410-42F3-BB7C-8DFDE0B52BB2}" type="sibTrans" cxnId="{46BC3FD5-E59B-4771-AEB5-6C34F9E202D7}">
      <dgm:prSet/>
      <dgm:spPr/>
      <dgm:t>
        <a:bodyPr/>
        <a:lstStyle/>
        <a:p>
          <a:endParaRPr lang="ro-RO"/>
        </a:p>
      </dgm:t>
    </dgm:pt>
    <dgm:pt modelId="{5919AD14-6547-4B57-A564-02BF62E4B2D6}">
      <dgm:prSet custT="1"/>
      <dgm:spPr/>
      <dgm:t>
        <a:bodyPr anchor="ctr"/>
        <a:lstStyle/>
        <a:p>
          <a:pPr algn="l" rtl="0"/>
          <a:r>
            <a:rPr lang="en-GB" sz="22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mandatory use for all projects</a:t>
          </a:r>
          <a:endParaRPr lang="ro-RO" sz="2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662321-05D4-4D49-BE40-880CEF1E331C}" type="parTrans" cxnId="{F12CD14E-1AB3-447D-9817-E4F7C99574B2}">
      <dgm:prSet/>
      <dgm:spPr/>
      <dgm:t>
        <a:bodyPr/>
        <a:lstStyle/>
        <a:p>
          <a:endParaRPr lang="ro-RO"/>
        </a:p>
      </dgm:t>
    </dgm:pt>
    <dgm:pt modelId="{EF54A9A6-4B72-4C9A-8AA4-8924CA58461F}" type="sibTrans" cxnId="{F12CD14E-1AB3-447D-9817-E4F7C99574B2}">
      <dgm:prSet/>
      <dgm:spPr/>
      <dgm:t>
        <a:bodyPr/>
        <a:lstStyle/>
        <a:p>
          <a:endParaRPr lang="ro-RO"/>
        </a:p>
      </dgm:t>
    </dgm:pt>
    <dgm:pt modelId="{AACBE2CA-F744-4D6F-A941-8C0E2258C879}">
      <dgm:prSet custT="1"/>
      <dgm:spPr/>
      <dgm:t>
        <a:bodyPr anchor="ctr"/>
        <a:lstStyle/>
        <a:p>
          <a:pPr rtl="0"/>
          <a:r>
            <a:rPr lang="en-US" sz="22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 </a:t>
          </a:r>
          <a:r>
            <a:rPr lang="ro-RO" sz="22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</a:t>
          </a:r>
          <a:r>
            <a:rPr lang="en-US" sz="22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JS </a:t>
          </a:r>
          <a:r>
            <a:rPr lang="ro-RO" sz="22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when you </a:t>
          </a:r>
          <a:r>
            <a:rPr lang="en-US" sz="22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promote your project</a:t>
          </a:r>
          <a:endParaRPr lang="ro-RO" sz="2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C667F1-88F8-4F90-AD01-E94A326EBD9E}" type="parTrans" cxnId="{E2B18BE1-791A-41C5-9F61-A602870CDC0B}">
      <dgm:prSet/>
      <dgm:spPr/>
      <dgm:t>
        <a:bodyPr/>
        <a:lstStyle/>
        <a:p>
          <a:endParaRPr lang="ro-RO"/>
        </a:p>
      </dgm:t>
    </dgm:pt>
    <dgm:pt modelId="{02C8181D-8C4F-410C-B6A1-02BA4C40C0A6}" type="sibTrans" cxnId="{E2B18BE1-791A-41C5-9F61-A602870CDC0B}">
      <dgm:prSet/>
      <dgm:spPr/>
      <dgm:t>
        <a:bodyPr/>
        <a:lstStyle/>
        <a:p>
          <a:endParaRPr lang="ro-RO"/>
        </a:p>
      </dgm:t>
    </dgm:pt>
    <dgm:pt modelId="{740E5F93-2636-4A09-9969-B800F649944C}">
      <dgm:prSet custT="1"/>
      <dgm:spPr/>
      <dgm:t>
        <a:bodyPr lIns="0" tIns="0" rIns="72000" bIns="0" anchor="ctr"/>
        <a:lstStyle/>
        <a:p>
          <a:pPr algn="r"/>
          <a:r>
            <a:rPr lang="en-GB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</a:t>
          </a:r>
          <a:r>
            <a:rPr lang="ro-RO" sz="18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urable</a:t>
          </a:r>
          <a:r>
            <a:rPr lang="ro-RO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o-RO" sz="18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plaques</a:t>
          </a:r>
          <a:r>
            <a:rPr lang="ro-RO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or </a:t>
          </a:r>
          <a:r>
            <a:rPr lang="ro-RO" sz="18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billboards</a:t>
          </a:r>
          <a:endParaRPr lang="ro-RO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E02EBA-E86C-4511-8426-61C9E196C7B2}" type="parTrans" cxnId="{44B174B7-2234-4C16-AB64-9AC3C31B3D5D}">
      <dgm:prSet/>
      <dgm:spPr/>
      <dgm:t>
        <a:bodyPr/>
        <a:lstStyle/>
        <a:p>
          <a:endParaRPr lang="ro-RO"/>
        </a:p>
      </dgm:t>
    </dgm:pt>
    <dgm:pt modelId="{7A7D3E4D-AC8C-4962-944B-AEFA2204ACA6}" type="sibTrans" cxnId="{44B174B7-2234-4C16-AB64-9AC3C31B3D5D}">
      <dgm:prSet/>
      <dgm:spPr/>
      <dgm:t>
        <a:bodyPr/>
        <a:lstStyle/>
        <a:p>
          <a:endParaRPr lang="ro-RO"/>
        </a:p>
      </dgm:t>
    </dgm:pt>
    <dgm:pt modelId="{0165181F-FB18-44BF-A2C2-FF4D86D0428C}">
      <dgm:prSet custT="1"/>
      <dgm:spPr/>
      <dgm:t>
        <a:bodyPr lIns="72000" tIns="0" rIns="0" bIns="0" anchor="ctr" anchorCtr="0"/>
        <a:lstStyle/>
        <a:p>
          <a:pPr algn="l" rtl="0"/>
          <a:r>
            <a:rPr lang="ro-RO" sz="18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</a:t>
          </a:r>
          <a:r>
            <a:rPr lang="en-GB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o-RO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logo</a:t>
          </a:r>
          <a:endParaRPr lang="ro-RO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C477DDD-8561-47B2-9B82-D8DAC3974349}" type="parTrans" cxnId="{5C83A2B4-5376-46C6-99B4-DC09EFE1A80B}">
      <dgm:prSet/>
      <dgm:spPr/>
      <dgm:t>
        <a:bodyPr/>
        <a:lstStyle/>
        <a:p>
          <a:endParaRPr lang="ro-RO"/>
        </a:p>
      </dgm:t>
    </dgm:pt>
    <dgm:pt modelId="{736A9366-CC71-499F-97F2-3586A8797BD3}" type="sibTrans" cxnId="{5C83A2B4-5376-46C6-99B4-DC09EFE1A80B}">
      <dgm:prSet/>
      <dgm:spPr/>
      <dgm:t>
        <a:bodyPr/>
        <a:lstStyle/>
        <a:p>
          <a:endParaRPr lang="ro-RO"/>
        </a:p>
      </dgm:t>
    </dgm:pt>
    <dgm:pt modelId="{6BBA7638-AE29-450F-8B94-1073AE94162F}">
      <dgm:prSet custT="1"/>
      <dgm:spPr/>
      <dgm:t>
        <a:bodyPr anchor="ctr"/>
        <a:lstStyle/>
        <a:p>
          <a:pPr rtl="0"/>
          <a:r>
            <a:rPr lang="en-GB" sz="22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mandatory use on all communication materials</a:t>
          </a:r>
          <a:endParaRPr lang="ro-RO" sz="2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E7EFA6-D96A-4E33-8635-6B0A1AFB51B8}" type="parTrans" cxnId="{2C6C1B48-EB97-4920-A8E6-0600B78BB09C}">
      <dgm:prSet/>
      <dgm:spPr/>
      <dgm:t>
        <a:bodyPr/>
        <a:lstStyle/>
        <a:p>
          <a:endParaRPr lang="ro-RO"/>
        </a:p>
      </dgm:t>
    </dgm:pt>
    <dgm:pt modelId="{04190286-1BED-4A27-8C3C-60071EE5835C}" type="sibTrans" cxnId="{2C6C1B48-EB97-4920-A8E6-0600B78BB09C}">
      <dgm:prSet/>
      <dgm:spPr/>
      <dgm:t>
        <a:bodyPr/>
        <a:lstStyle/>
        <a:p>
          <a:endParaRPr lang="ro-RO"/>
        </a:p>
      </dgm:t>
    </dgm:pt>
    <dgm:pt modelId="{9B1AE66C-0F42-4839-A3C2-859A25F60B2D}" type="pres">
      <dgm:prSet presAssocID="{66DE4F84-882D-4ECC-ADC1-679EB0C414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853F8A9-639C-4368-A419-B63622BA11B9}" type="pres">
      <dgm:prSet presAssocID="{66DE4F84-882D-4ECC-ADC1-679EB0C41406}" presName="children" presStyleCnt="0"/>
      <dgm:spPr/>
    </dgm:pt>
    <dgm:pt modelId="{466D8FCC-D196-4145-9C3E-40AB4380580D}" type="pres">
      <dgm:prSet presAssocID="{66DE4F84-882D-4ECC-ADC1-679EB0C41406}" presName="child1group" presStyleCnt="0"/>
      <dgm:spPr/>
    </dgm:pt>
    <dgm:pt modelId="{5EA887FC-9344-4B76-939D-6814FF06BD4C}" type="pres">
      <dgm:prSet presAssocID="{66DE4F84-882D-4ECC-ADC1-679EB0C41406}" presName="child1" presStyleLbl="bgAcc1" presStyleIdx="0" presStyleCnt="4" custScaleX="119503" custLinFactNeighborX="-26952" custLinFactNeighborY="32212"/>
      <dgm:spPr/>
    </dgm:pt>
    <dgm:pt modelId="{68E7B819-3C32-478C-99FE-DD444F0D4C33}" type="pres">
      <dgm:prSet presAssocID="{66DE4F84-882D-4ECC-ADC1-679EB0C41406}" presName="child1Text" presStyleLbl="bgAcc1" presStyleIdx="0" presStyleCnt="4">
        <dgm:presLayoutVars>
          <dgm:bulletEnabled val="1"/>
        </dgm:presLayoutVars>
      </dgm:prSet>
      <dgm:spPr/>
    </dgm:pt>
    <dgm:pt modelId="{FA944A85-2652-4A23-AA3C-7BC232E0FF01}" type="pres">
      <dgm:prSet presAssocID="{66DE4F84-882D-4ECC-ADC1-679EB0C41406}" presName="child2group" presStyleCnt="0"/>
      <dgm:spPr/>
    </dgm:pt>
    <dgm:pt modelId="{9E935922-3D17-4F6B-9B4D-FFFF8A4DBEBE}" type="pres">
      <dgm:prSet presAssocID="{66DE4F84-882D-4ECC-ADC1-679EB0C41406}" presName="child2" presStyleLbl="bgAcc1" presStyleIdx="1" presStyleCnt="4" custScaleX="129080" custLinFactNeighborX="32704" custLinFactNeighborY="32212"/>
      <dgm:spPr/>
    </dgm:pt>
    <dgm:pt modelId="{2F9A8A2D-A3F0-48B1-9AA1-DDDE18E37DC5}" type="pres">
      <dgm:prSet presAssocID="{66DE4F84-882D-4ECC-ADC1-679EB0C41406}" presName="child2Text" presStyleLbl="bgAcc1" presStyleIdx="1" presStyleCnt="4">
        <dgm:presLayoutVars>
          <dgm:bulletEnabled val="1"/>
        </dgm:presLayoutVars>
      </dgm:prSet>
      <dgm:spPr/>
    </dgm:pt>
    <dgm:pt modelId="{501E0702-E46B-4BCB-B0E4-2304EF70DEAC}" type="pres">
      <dgm:prSet presAssocID="{66DE4F84-882D-4ECC-ADC1-679EB0C41406}" presName="child3group" presStyleCnt="0"/>
      <dgm:spPr/>
    </dgm:pt>
    <dgm:pt modelId="{813997CF-8DFC-475D-BA71-321FDA504C3B}" type="pres">
      <dgm:prSet presAssocID="{66DE4F84-882D-4ECC-ADC1-679EB0C41406}" presName="child3" presStyleLbl="bgAcc1" presStyleIdx="2" presStyleCnt="4" custScaleX="130735" custLinFactNeighborX="33488" custLinFactNeighborY="-1657"/>
      <dgm:spPr/>
    </dgm:pt>
    <dgm:pt modelId="{DB7D9224-5B1C-4D36-9BE6-78C501297B8D}" type="pres">
      <dgm:prSet presAssocID="{66DE4F84-882D-4ECC-ADC1-679EB0C41406}" presName="child3Text" presStyleLbl="bgAcc1" presStyleIdx="2" presStyleCnt="4">
        <dgm:presLayoutVars>
          <dgm:bulletEnabled val="1"/>
        </dgm:presLayoutVars>
      </dgm:prSet>
      <dgm:spPr/>
    </dgm:pt>
    <dgm:pt modelId="{4C7D4FD4-E811-44EB-BFC3-72093B0F045A}" type="pres">
      <dgm:prSet presAssocID="{66DE4F84-882D-4ECC-ADC1-679EB0C41406}" presName="child4group" presStyleCnt="0"/>
      <dgm:spPr/>
    </dgm:pt>
    <dgm:pt modelId="{83FB5C7F-9631-47DF-917F-6DB8B033A4CC}" type="pres">
      <dgm:prSet presAssocID="{66DE4F84-882D-4ECC-ADC1-679EB0C41406}" presName="child4" presStyleLbl="bgAcc1" presStyleIdx="3" presStyleCnt="4" custScaleX="114625" custLinFactNeighborX="-26949" custLinFactNeighborY="-1657"/>
      <dgm:spPr/>
    </dgm:pt>
    <dgm:pt modelId="{814551A3-ABC1-4AD5-A2EB-D11D90A05C0E}" type="pres">
      <dgm:prSet presAssocID="{66DE4F84-882D-4ECC-ADC1-679EB0C41406}" presName="child4Text" presStyleLbl="bgAcc1" presStyleIdx="3" presStyleCnt="4">
        <dgm:presLayoutVars>
          <dgm:bulletEnabled val="1"/>
        </dgm:presLayoutVars>
      </dgm:prSet>
      <dgm:spPr/>
    </dgm:pt>
    <dgm:pt modelId="{B789889A-1CA6-414F-8123-B1DD4D4551A3}" type="pres">
      <dgm:prSet presAssocID="{66DE4F84-882D-4ECC-ADC1-679EB0C41406}" presName="childPlaceholder" presStyleCnt="0"/>
      <dgm:spPr/>
    </dgm:pt>
    <dgm:pt modelId="{5EB9CDD2-3835-40BE-90A9-00360E78994B}" type="pres">
      <dgm:prSet presAssocID="{66DE4F84-882D-4ECC-ADC1-679EB0C41406}" presName="circle" presStyleCnt="0"/>
      <dgm:spPr/>
    </dgm:pt>
    <dgm:pt modelId="{CFA6B4D7-E0D1-484C-9B56-FAD30E245D7E}" type="pres">
      <dgm:prSet presAssocID="{66DE4F84-882D-4ECC-ADC1-679EB0C4140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21E63F-9938-49A6-BECD-C8A0F930A8B8}" type="pres">
      <dgm:prSet presAssocID="{66DE4F84-882D-4ECC-ADC1-679EB0C4140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0ED4501-CB2E-4B98-BE6F-7D96431FA1D4}" type="pres">
      <dgm:prSet presAssocID="{66DE4F84-882D-4ECC-ADC1-679EB0C4140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A5006CB-DBC8-42AE-AB5C-95747DF3ECA7}" type="pres">
      <dgm:prSet presAssocID="{66DE4F84-882D-4ECC-ADC1-679EB0C4140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5D2655E-2717-4171-9502-1D3F7A4EE521}" type="pres">
      <dgm:prSet presAssocID="{66DE4F84-882D-4ECC-ADC1-679EB0C41406}" presName="quadrantPlaceholder" presStyleCnt="0"/>
      <dgm:spPr/>
    </dgm:pt>
    <dgm:pt modelId="{BDAA4CD5-97FA-4A35-AC31-8B2C47594F47}" type="pres">
      <dgm:prSet presAssocID="{66DE4F84-882D-4ECC-ADC1-679EB0C41406}" presName="center1" presStyleLbl="fgShp" presStyleIdx="0" presStyleCnt="2"/>
      <dgm:spPr/>
    </dgm:pt>
    <dgm:pt modelId="{B4CF7553-C520-4767-8CD8-C8A57579A203}" type="pres">
      <dgm:prSet presAssocID="{66DE4F84-882D-4ECC-ADC1-679EB0C41406}" presName="center2" presStyleLbl="fgShp" presStyleIdx="1" presStyleCnt="2"/>
      <dgm:spPr/>
    </dgm:pt>
  </dgm:ptLst>
  <dgm:cxnLst>
    <dgm:cxn modelId="{360A1B03-5094-4A4A-BAE2-F5379B2E2FC8}" type="presOf" srcId="{AACBE2CA-F744-4D6F-A941-8C0E2258C879}" destId="{9E935922-3D17-4F6B-9B4D-FFFF8A4DBEBE}" srcOrd="0" destOrd="0" presId="urn:microsoft.com/office/officeart/2005/8/layout/cycle4"/>
    <dgm:cxn modelId="{CB35A732-5B43-45BD-987D-BCA5F5ACC81F}" srcId="{66DE4F84-882D-4ECC-ADC1-679EB0C41406}" destId="{83EDFDFC-FF5C-4CDB-9642-69E30E9FCAF6}" srcOrd="1" destOrd="0" parTransId="{C553F5CC-A0D2-4862-83C2-0CF1E6D6841B}" sibTransId="{FC23A78E-4C44-42AF-827F-49833AAB7473}"/>
    <dgm:cxn modelId="{5653DF3A-D9B7-4610-835C-EE794B2D647C}" type="presOf" srcId="{5919AD14-6547-4B57-A564-02BF62E4B2D6}" destId="{83FB5C7F-9631-47DF-917F-6DB8B033A4CC}" srcOrd="0" destOrd="0" presId="urn:microsoft.com/office/officeart/2005/8/layout/cycle4"/>
    <dgm:cxn modelId="{695FE945-1EF6-4676-96A2-9AEDEDE94D1B}" type="presOf" srcId="{8D361D7B-0445-4C41-B5AF-21F7F0C2390D}" destId="{5EA887FC-9344-4B76-939D-6814FF06BD4C}" srcOrd="0" destOrd="0" presId="urn:microsoft.com/office/officeart/2005/8/layout/cycle4"/>
    <dgm:cxn modelId="{2C6C1B48-EB97-4920-A8E6-0600B78BB09C}" srcId="{0165181F-FB18-44BF-A2C2-FF4D86D0428C}" destId="{6BBA7638-AE29-450F-8B94-1073AE94162F}" srcOrd="0" destOrd="0" parTransId="{46E7EFA6-D96A-4E33-8635-6B0A1AFB51B8}" sibTransId="{04190286-1BED-4A27-8C3C-60071EE5835C}"/>
    <dgm:cxn modelId="{F12CD14E-1AB3-447D-9817-E4F7C99574B2}" srcId="{740E5F93-2636-4A09-9969-B800F649944C}" destId="{5919AD14-6547-4B57-A564-02BF62E4B2D6}" srcOrd="0" destOrd="0" parTransId="{73662321-05D4-4D49-BE40-880CEF1E331C}" sibTransId="{EF54A9A6-4B72-4C9A-8AA4-8924CA58461F}"/>
    <dgm:cxn modelId="{9F46C14F-FF60-452E-9231-5C8ECDD0D4C0}" type="presOf" srcId="{8D361D7B-0445-4C41-B5AF-21F7F0C2390D}" destId="{68E7B819-3C32-478C-99FE-DD444F0D4C33}" srcOrd="1" destOrd="0" presId="urn:microsoft.com/office/officeart/2005/8/layout/cycle4"/>
    <dgm:cxn modelId="{2145A485-5610-4E2F-A6CF-141BF6745CAF}" type="presOf" srcId="{5919AD14-6547-4B57-A564-02BF62E4B2D6}" destId="{814551A3-ABC1-4AD5-A2EB-D11D90A05C0E}" srcOrd="1" destOrd="0" presId="urn:microsoft.com/office/officeart/2005/8/layout/cycle4"/>
    <dgm:cxn modelId="{294CE589-07C4-4DF1-97E6-567D9F3F6B11}" type="presOf" srcId="{6BBA7638-AE29-450F-8B94-1073AE94162F}" destId="{DB7D9224-5B1C-4D36-9BE6-78C501297B8D}" srcOrd="1" destOrd="0" presId="urn:microsoft.com/office/officeart/2005/8/layout/cycle4"/>
    <dgm:cxn modelId="{77C95790-E67C-47DC-8257-13FD844C4E4A}" type="presOf" srcId="{87AC6401-D03A-4E30-976F-EA009F5E2F3F}" destId="{CFA6B4D7-E0D1-484C-9B56-FAD30E245D7E}" srcOrd="0" destOrd="0" presId="urn:microsoft.com/office/officeart/2005/8/layout/cycle4"/>
    <dgm:cxn modelId="{A9138CA9-89BC-4A09-B591-929FD5E187BE}" type="presOf" srcId="{0165181F-FB18-44BF-A2C2-FF4D86D0428C}" destId="{B0ED4501-CB2E-4B98-BE6F-7D96431FA1D4}" srcOrd="0" destOrd="0" presId="urn:microsoft.com/office/officeart/2005/8/layout/cycle4"/>
    <dgm:cxn modelId="{89C6C8AA-0806-42AD-8054-F7588F22E7A1}" type="presOf" srcId="{6BBA7638-AE29-450F-8B94-1073AE94162F}" destId="{813997CF-8DFC-475D-BA71-321FDA504C3B}" srcOrd="0" destOrd="0" presId="urn:microsoft.com/office/officeart/2005/8/layout/cycle4"/>
    <dgm:cxn modelId="{5C83A2B4-5376-46C6-99B4-DC09EFE1A80B}" srcId="{66DE4F84-882D-4ECC-ADC1-679EB0C41406}" destId="{0165181F-FB18-44BF-A2C2-FF4D86D0428C}" srcOrd="2" destOrd="0" parTransId="{6C477DDD-8561-47B2-9B82-D8DAC3974349}" sibTransId="{736A9366-CC71-499F-97F2-3586A8797BD3}"/>
    <dgm:cxn modelId="{44B174B7-2234-4C16-AB64-9AC3C31B3D5D}" srcId="{66DE4F84-882D-4ECC-ADC1-679EB0C41406}" destId="{740E5F93-2636-4A09-9969-B800F649944C}" srcOrd="3" destOrd="0" parTransId="{1FE02EBA-E86C-4511-8426-61C9E196C7B2}" sibTransId="{7A7D3E4D-AC8C-4962-944B-AEFA2204ACA6}"/>
    <dgm:cxn modelId="{21963DC7-C73B-4C74-B571-291CFDF517D8}" type="presOf" srcId="{740E5F93-2636-4A09-9969-B800F649944C}" destId="{7A5006CB-DBC8-42AE-AB5C-95747DF3ECA7}" srcOrd="0" destOrd="0" presId="urn:microsoft.com/office/officeart/2005/8/layout/cycle4"/>
    <dgm:cxn modelId="{213CB4D4-59D3-41C6-B274-AAFD8B03658F}" type="presOf" srcId="{66DE4F84-882D-4ECC-ADC1-679EB0C41406}" destId="{9B1AE66C-0F42-4839-A3C2-859A25F60B2D}" srcOrd="0" destOrd="0" presId="urn:microsoft.com/office/officeart/2005/8/layout/cycle4"/>
    <dgm:cxn modelId="{46BC3FD5-E59B-4771-AEB5-6C34F9E202D7}" srcId="{87AC6401-D03A-4E30-976F-EA009F5E2F3F}" destId="{8D361D7B-0445-4C41-B5AF-21F7F0C2390D}" srcOrd="0" destOrd="0" parTransId="{1EC77A5F-0ABC-44B4-A7F5-55DCFDD89A9C}" sibTransId="{A4A833C0-B410-42F3-BB7C-8DFDE0B52BB2}"/>
    <dgm:cxn modelId="{E2B18BE1-791A-41C5-9F61-A602870CDC0B}" srcId="{83EDFDFC-FF5C-4CDB-9642-69E30E9FCAF6}" destId="{AACBE2CA-F744-4D6F-A941-8C0E2258C879}" srcOrd="0" destOrd="0" parTransId="{7CC667F1-88F8-4F90-AD01-E94A326EBD9E}" sibTransId="{02C8181D-8C4F-410C-B6A1-02BA4C40C0A6}"/>
    <dgm:cxn modelId="{AA3FCDE8-393E-4938-8318-EC01D1C20FEE}" srcId="{66DE4F84-882D-4ECC-ADC1-679EB0C41406}" destId="{87AC6401-D03A-4E30-976F-EA009F5E2F3F}" srcOrd="0" destOrd="0" parTransId="{ECF2950D-B7EF-4740-BC6E-E071082B48A3}" sibTransId="{E171BB14-6790-4B6B-9F2F-DEF2E2D594A8}"/>
    <dgm:cxn modelId="{04C4C4EF-18BC-46B4-87D9-286843B48B28}" type="presOf" srcId="{AACBE2CA-F744-4D6F-A941-8C0E2258C879}" destId="{2F9A8A2D-A3F0-48B1-9AA1-DDDE18E37DC5}" srcOrd="1" destOrd="0" presId="urn:microsoft.com/office/officeart/2005/8/layout/cycle4"/>
    <dgm:cxn modelId="{2EE1B5F8-BE15-45F6-811B-7F2BCF54CB9A}" type="presOf" srcId="{83EDFDFC-FF5C-4CDB-9642-69E30E9FCAF6}" destId="{FD21E63F-9938-49A6-BECD-C8A0F930A8B8}" srcOrd="0" destOrd="0" presId="urn:microsoft.com/office/officeart/2005/8/layout/cycle4"/>
    <dgm:cxn modelId="{9420E52C-1750-4B76-B1CB-9568CA438F2B}" type="presParOf" srcId="{9B1AE66C-0F42-4839-A3C2-859A25F60B2D}" destId="{2853F8A9-639C-4368-A419-B63622BA11B9}" srcOrd="0" destOrd="0" presId="urn:microsoft.com/office/officeart/2005/8/layout/cycle4"/>
    <dgm:cxn modelId="{CA102845-292C-49B4-AE96-C2E26F409217}" type="presParOf" srcId="{2853F8A9-639C-4368-A419-B63622BA11B9}" destId="{466D8FCC-D196-4145-9C3E-40AB4380580D}" srcOrd="0" destOrd="0" presId="urn:microsoft.com/office/officeart/2005/8/layout/cycle4"/>
    <dgm:cxn modelId="{F3927FA5-32F9-4107-87D5-24739537CD48}" type="presParOf" srcId="{466D8FCC-D196-4145-9C3E-40AB4380580D}" destId="{5EA887FC-9344-4B76-939D-6814FF06BD4C}" srcOrd="0" destOrd="0" presId="urn:microsoft.com/office/officeart/2005/8/layout/cycle4"/>
    <dgm:cxn modelId="{F9E82B8C-7951-46EF-B3E7-5ED9EC46EB39}" type="presParOf" srcId="{466D8FCC-D196-4145-9C3E-40AB4380580D}" destId="{68E7B819-3C32-478C-99FE-DD444F0D4C33}" srcOrd="1" destOrd="0" presId="urn:microsoft.com/office/officeart/2005/8/layout/cycle4"/>
    <dgm:cxn modelId="{BE36338F-0DA3-4F3A-9E57-A18B764AF258}" type="presParOf" srcId="{2853F8A9-639C-4368-A419-B63622BA11B9}" destId="{FA944A85-2652-4A23-AA3C-7BC232E0FF01}" srcOrd="1" destOrd="0" presId="urn:microsoft.com/office/officeart/2005/8/layout/cycle4"/>
    <dgm:cxn modelId="{0FB2FDDC-A4A2-4F30-93A5-69B789342F9E}" type="presParOf" srcId="{FA944A85-2652-4A23-AA3C-7BC232E0FF01}" destId="{9E935922-3D17-4F6B-9B4D-FFFF8A4DBEBE}" srcOrd="0" destOrd="0" presId="urn:microsoft.com/office/officeart/2005/8/layout/cycle4"/>
    <dgm:cxn modelId="{8D90769C-2851-44DF-A855-D8D3A657029A}" type="presParOf" srcId="{FA944A85-2652-4A23-AA3C-7BC232E0FF01}" destId="{2F9A8A2D-A3F0-48B1-9AA1-DDDE18E37DC5}" srcOrd="1" destOrd="0" presId="urn:microsoft.com/office/officeart/2005/8/layout/cycle4"/>
    <dgm:cxn modelId="{7DCF1A1C-51D3-4DAC-B566-FB3200F32B9B}" type="presParOf" srcId="{2853F8A9-639C-4368-A419-B63622BA11B9}" destId="{501E0702-E46B-4BCB-B0E4-2304EF70DEAC}" srcOrd="2" destOrd="0" presId="urn:microsoft.com/office/officeart/2005/8/layout/cycle4"/>
    <dgm:cxn modelId="{2D7AD48E-A6CC-4B4D-BFFA-7EB0A5DFEABC}" type="presParOf" srcId="{501E0702-E46B-4BCB-B0E4-2304EF70DEAC}" destId="{813997CF-8DFC-475D-BA71-321FDA504C3B}" srcOrd="0" destOrd="0" presId="urn:microsoft.com/office/officeart/2005/8/layout/cycle4"/>
    <dgm:cxn modelId="{B22E6559-E962-4347-B308-2720EABEE760}" type="presParOf" srcId="{501E0702-E46B-4BCB-B0E4-2304EF70DEAC}" destId="{DB7D9224-5B1C-4D36-9BE6-78C501297B8D}" srcOrd="1" destOrd="0" presId="urn:microsoft.com/office/officeart/2005/8/layout/cycle4"/>
    <dgm:cxn modelId="{9EBD4497-897D-44F2-850B-FC6C263F3B24}" type="presParOf" srcId="{2853F8A9-639C-4368-A419-B63622BA11B9}" destId="{4C7D4FD4-E811-44EB-BFC3-72093B0F045A}" srcOrd="3" destOrd="0" presId="urn:microsoft.com/office/officeart/2005/8/layout/cycle4"/>
    <dgm:cxn modelId="{C1B1E93C-BEE1-4F4C-A454-CCFA3D894EFE}" type="presParOf" srcId="{4C7D4FD4-E811-44EB-BFC3-72093B0F045A}" destId="{83FB5C7F-9631-47DF-917F-6DB8B033A4CC}" srcOrd="0" destOrd="0" presId="urn:microsoft.com/office/officeart/2005/8/layout/cycle4"/>
    <dgm:cxn modelId="{56AD5F91-EF72-47FE-AF7F-DD3010ECBE42}" type="presParOf" srcId="{4C7D4FD4-E811-44EB-BFC3-72093B0F045A}" destId="{814551A3-ABC1-4AD5-A2EB-D11D90A05C0E}" srcOrd="1" destOrd="0" presId="urn:microsoft.com/office/officeart/2005/8/layout/cycle4"/>
    <dgm:cxn modelId="{98FA7E5C-6040-4796-81EF-AFE2808D5660}" type="presParOf" srcId="{2853F8A9-639C-4368-A419-B63622BA11B9}" destId="{B789889A-1CA6-414F-8123-B1DD4D4551A3}" srcOrd="4" destOrd="0" presId="urn:microsoft.com/office/officeart/2005/8/layout/cycle4"/>
    <dgm:cxn modelId="{295BF96F-D9CB-4986-9DD1-19D38E0B488C}" type="presParOf" srcId="{9B1AE66C-0F42-4839-A3C2-859A25F60B2D}" destId="{5EB9CDD2-3835-40BE-90A9-00360E78994B}" srcOrd="1" destOrd="0" presId="urn:microsoft.com/office/officeart/2005/8/layout/cycle4"/>
    <dgm:cxn modelId="{60727411-515D-4875-BC5E-F27F1A1DC415}" type="presParOf" srcId="{5EB9CDD2-3835-40BE-90A9-00360E78994B}" destId="{CFA6B4D7-E0D1-484C-9B56-FAD30E245D7E}" srcOrd="0" destOrd="0" presId="urn:microsoft.com/office/officeart/2005/8/layout/cycle4"/>
    <dgm:cxn modelId="{664EBBAE-9DFD-4838-9C81-2B25B648C15D}" type="presParOf" srcId="{5EB9CDD2-3835-40BE-90A9-00360E78994B}" destId="{FD21E63F-9938-49A6-BECD-C8A0F930A8B8}" srcOrd="1" destOrd="0" presId="urn:microsoft.com/office/officeart/2005/8/layout/cycle4"/>
    <dgm:cxn modelId="{7C0A30C9-0028-47F1-848E-54DF25A55B61}" type="presParOf" srcId="{5EB9CDD2-3835-40BE-90A9-00360E78994B}" destId="{B0ED4501-CB2E-4B98-BE6F-7D96431FA1D4}" srcOrd="2" destOrd="0" presId="urn:microsoft.com/office/officeart/2005/8/layout/cycle4"/>
    <dgm:cxn modelId="{5C4EF2B0-E988-49A1-9DC1-665A4D2983DF}" type="presParOf" srcId="{5EB9CDD2-3835-40BE-90A9-00360E78994B}" destId="{7A5006CB-DBC8-42AE-AB5C-95747DF3ECA7}" srcOrd="3" destOrd="0" presId="urn:microsoft.com/office/officeart/2005/8/layout/cycle4"/>
    <dgm:cxn modelId="{B05E02A2-DC26-4DDE-BDA3-382982A05432}" type="presParOf" srcId="{5EB9CDD2-3835-40BE-90A9-00360E78994B}" destId="{25D2655E-2717-4171-9502-1D3F7A4EE521}" srcOrd="4" destOrd="0" presId="urn:microsoft.com/office/officeart/2005/8/layout/cycle4"/>
    <dgm:cxn modelId="{AA7CAC5C-C5E6-4ACA-BF77-A1ED85AFDC41}" type="presParOf" srcId="{9B1AE66C-0F42-4839-A3C2-859A25F60B2D}" destId="{BDAA4CD5-97FA-4A35-AC31-8B2C47594F47}" srcOrd="2" destOrd="0" presId="urn:microsoft.com/office/officeart/2005/8/layout/cycle4"/>
    <dgm:cxn modelId="{3C8D18FB-ACC4-4BD7-91D2-AE888C693DBA}" type="presParOf" srcId="{9B1AE66C-0F42-4839-A3C2-859A25F60B2D}" destId="{B4CF7553-C520-4767-8CD8-C8A57579A20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CAF33-9A99-4672-B102-C1433873B3A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DE182FED-69E9-4838-A423-2B5C7C3E59EE}">
      <dgm:prSet custT="1"/>
      <dgm:spPr/>
      <dgm:t>
        <a:bodyPr/>
        <a:lstStyle/>
        <a:p>
          <a:pPr rtl="0"/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Programul </a:t>
          </a:r>
          <a:r>
            <a: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Interreg </a:t>
          </a:r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IPA România-Serbia</a:t>
          </a:r>
          <a:endParaRPr lang="ro-RO" sz="2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643FD1-C8FB-43F4-B554-B7768E642280}" type="parTrans" cxnId="{9BFE2D86-20EE-4151-9CD0-F71FC766A805}">
      <dgm:prSet/>
      <dgm:spPr/>
      <dgm:t>
        <a:bodyPr/>
        <a:lstStyle/>
        <a:p>
          <a:endParaRPr lang="ro-RO"/>
        </a:p>
      </dgm:t>
    </dgm:pt>
    <dgm:pt modelId="{3A17E753-D0D3-4BF5-837F-0E9CB2B30B2C}" type="sibTrans" cxnId="{9BFE2D86-20EE-4151-9CD0-F71FC766A805}">
      <dgm:prSet/>
      <dgm:spPr/>
      <dgm:t>
        <a:bodyPr/>
        <a:lstStyle/>
        <a:p>
          <a:endParaRPr lang="ro-RO"/>
        </a:p>
      </dgm:t>
    </dgm:pt>
    <dgm:pt modelId="{AC1FF817-75CD-4282-A8C7-4175945286EE}">
      <dgm:prSet custT="1"/>
      <dgm:spPr/>
      <dgm:t>
        <a:bodyPr/>
        <a:lstStyle/>
        <a:p>
          <a:pPr rtl="0"/>
          <a:r>
            <a: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</a:t>
          </a:r>
          <a:r>
            <a:rPr lang="ro-RO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</a:t>
          </a:r>
          <a:r>
            <a:rPr lang="en-US" sz="22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</a:t>
          </a:r>
          <a:r>
            <a: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IPA </a:t>
          </a:r>
          <a:r>
            <a:rPr lang="ro-RO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</a:t>
          </a:r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rogram Rumuni</a:t>
          </a:r>
          <a:r>
            <a:rPr lang="sr-Cyrl-R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ј</a:t>
          </a:r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a-Srbi</a:t>
          </a:r>
          <a:r>
            <a:rPr lang="sr-Cyrl-R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ј</a:t>
          </a:r>
          <a:r>
            <a:rPr lang="vi-VN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</a:t>
          </a:r>
          <a:endParaRPr lang="ro-RO" sz="2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30B6FE0-1779-4882-822B-FC12F6814D35}" type="parTrans" cxnId="{CD086F37-1B3B-4501-A214-CE04F6287DDE}">
      <dgm:prSet/>
      <dgm:spPr/>
      <dgm:t>
        <a:bodyPr/>
        <a:lstStyle/>
        <a:p>
          <a:endParaRPr lang="ro-RO"/>
        </a:p>
      </dgm:t>
    </dgm:pt>
    <dgm:pt modelId="{8DDC42CE-DD84-414C-85CD-8F0C04F53219}" type="sibTrans" cxnId="{CD086F37-1B3B-4501-A214-CE04F6287DDE}">
      <dgm:prSet/>
      <dgm:spPr/>
      <dgm:t>
        <a:bodyPr/>
        <a:lstStyle/>
        <a:p>
          <a:endParaRPr lang="ro-RO"/>
        </a:p>
      </dgm:t>
    </dgm:pt>
    <dgm:pt modelId="{04312A3D-642C-48C9-96C2-5DEF52C3D76C}">
      <dgm:prSet custT="1"/>
      <dgm:spPr/>
      <dgm:t>
        <a:bodyPr/>
        <a:lstStyle/>
        <a:p>
          <a:pPr rtl="0"/>
          <a:r>
            <a:rPr lang="sr-Cyrl-R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Интеррег</a:t>
          </a:r>
          <a:r>
            <a:rPr lang="en-GB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sr-Cyrl-R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ИПА </a:t>
          </a:r>
          <a:r>
            <a:rPr lang="en-GB" sz="22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програм</a:t>
          </a:r>
          <a:r>
            <a:rPr lang="en-GB" sz="2200" dirty="0"/>
            <a:t> </a:t>
          </a:r>
          <a:r>
            <a:rPr lang="sr-Cyrl-R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Румунија-Србија</a:t>
          </a:r>
          <a:r>
            <a: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</a:t>
          </a:r>
          <a:endParaRPr lang="ro-RO" sz="2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3DDD8B-985D-4BE6-BFCB-8AF0E062DE6A}" type="parTrans" cxnId="{A80AEA43-3AF8-4C44-A804-EF6DA4BD5FF7}">
      <dgm:prSet/>
      <dgm:spPr/>
      <dgm:t>
        <a:bodyPr/>
        <a:lstStyle/>
        <a:p>
          <a:endParaRPr lang="ro-RO"/>
        </a:p>
      </dgm:t>
    </dgm:pt>
    <dgm:pt modelId="{0D855434-B2AE-4368-8176-281BA9AD1119}" type="sibTrans" cxnId="{A80AEA43-3AF8-4C44-A804-EF6DA4BD5FF7}">
      <dgm:prSet/>
      <dgm:spPr/>
      <dgm:t>
        <a:bodyPr/>
        <a:lstStyle/>
        <a:p>
          <a:endParaRPr lang="ro-RO"/>
        </a:p>
      </dgm:t>
    </dgm:pt>
    <dgm:pt modelId="{9285904C-74DE-41FD-B66C-5BA0A145D3AB}" type="pres">
      <dgm:prSet presAssocID="{5D3CAF33-9A99-4672-B102-C1433873B3A4}" presName="linear" presStyleCnt="0">
        <dgm:presLayoutVars>
          <dgm:animLvl val="lvl"/>
          <dgm:resizeHandles val="exact"/>
        </dgm:presLayoutVars>
      </dgm:prSet>
      <dgm:spPr/>
    </dgm:pt>
    <dgm:pt modelId="{6DA08F98-AFEF-4E6D-93A4-53AE4C5F8B9A}" type="pres">
      <dgm:prSet presAssocID="{DE182FED-69E9-4838-A423-2B5C7C3E59EE}" presName="parentText" presStyleLbl="node1" presStyleIdx="0" presStyleCnt="3" custLinFactY="-2202" custLinFactNeighborY="-100000">
        <dgm:presLayoutVars>
          <dgm:chMax val="0"/>
          <dgm:bulletEnabled val="1"/>
        </dgm:presLayoutVars>
      </dgm:prSet>
      <dgm:spPr/>
    </dgm:pt>
    <dgm:pt modelId="{F20485F3-DF5A-483F-8CD6-CF3CE0295D2B}" type="pres">
      <dgm:prSet presAssocID="{3A17E753-D0D3-4BF5-837F-0E9CB2B30B2C}" presName="spacer" presStyleCnt="0"/>
      <dgm:spPr/>
    </dgm:pt>
    <dgm:pt modelId="{63B5D0A5-3142-4488-908A-9A3D63CCCC43}" type="pres">
      <dgm:prSet presAssocID="{AC1FF817-75CD-4282-A8C7-4175945286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1E7D40-A1CA-41E0-B0CC-7E3A82BDAB56}" type="pres">
      <dgm:prSet presAssocID="{8DDC42CE-DD84-414C-85CD-8F0C04F53219}" presName="spacer" presStyleCnt="0"/>
      <dgm:spPr/>
    </dgm:pt>
    <dgm:pt modelId="{27A3743A-7E99-47D1-AD13-AE706A6E463B}" type="pres">
      <dgm:prSet presAssocID="{04312A3D-642C-48C9-96C2-5DEF52C3D7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F2B21D-DC3A-478D-93D9-1B9088FA70A0}" type="presOf" srcId="{04312A3D-642C-48C9-96C2-5DEF52C3D76C}" destId="{27A3743A-7E99-47D1-AD13-AE706A6E463B}" srcOrd="0" destOrd="0" presId="urn:microsoft.com/office/officeart/2005/8/layout/vList2"/>
    <dgm:cxn modelId="{205B882A-BB11-456F-8599-9F0B2F3B4EA1}" type="presOf" srcId="{AC1FF817-75CD-4282-A8C7-4175945286EE}" destId="{63B5D0A5-3142-4488-908A-9A3D63CCCC43}" srcOrd="0" destOrd="0" presId="urn:microsoft.com/office/officeart/2005/8/layout/vList2"/>
    <dgm:cxn modelId="{CD086F37-1B3B-4501-A214-CE04F6287DDE}" srcId="{5D3CAF33-9A99-4672-B102-C1433873B3A4}" destId="{AC1FF817-75CD-4282-A8C7-4175945286EE}" srcOrd="1" destOrd="0" parTransId="{330B6FE0-1779-4882-822B-FC12F6814D35}" sibTransId="{8DDC42CE-DD84-414C-85CD-8F0C04F53219}"/>
    <dgm:cxn modelId="{A80AEA43-3AF8-4C44-A804-EF6DA4BD5FF7}" srcId="{5D3CAF33-9A99-4672-B102-C1433873B3A4}" destId="{04312A3D-642C-48C9-96C2-5DEF52C3D76C}" srcOrd="2" destOrd="0" parTransId="{823DDD8B-985D-4BE6-BFCB-8AF0E062DE6A}" sibTransId="{0D855434-B2AE-4368-8176-281BA9AD1119}"/>
    <dgm:cxn modelId="{A7A17A71-B43C-4210-B078-3EA6726DC640}" type="presOf" srcId="{5D3CAF33-9A99-4672-B102-C1433873B3A4}" destId="{9285904C-74DE-41FD-B66C-5BA0A145D3AB}" srcOrd="0" destOrd="0" presId="urn:microsoft.com/office/officeart/2005/8/layout/vList2"/>
    <dgm:cxn modelId="{9BFE2D86-20EE-4151-9CD0-F71FC766A805}" srcId="{5D3CAF33-9A99-4672-B102-C1433873B3A4}" destId="{DE182FED-69E9-4838-A423-2B5C7C3E59EE}" srcOrd="0" destOrd="0" parTransId="{F0643FD1-C8FB-43F4-B554-B7768E642280}" sibTransId="{3A17E753-D0D3-4BF5-837F-0E9CB2B30B2C}"/>
    <dgm:cxn modelId="{D027998A-67CA-4035-9F53-BC52C2E5130B}" type="presOf" srcId="{DE182FED-69E9-4838-A423-2B5C7C3E59EE}" destId="{6DA08F98-AFEF-4E6D-93A4-53AE4C5F8B9A}" srcOrd="0" destOrd="0" presId="urn:microsoft.com/office/officeart/2005/8/layout/vList2"/>
    <dgm:cxn modelId="{B44CBB65-75A8-4A0B-ACE0-BE604F319E74}" type="presParOf" srcId="{9285904C-74DE-41FD-B66C-5BA0A145D3AB}" destId="{6DA08F98-AFEF-4E6D-93A4-53AE4C5F8B9A}" srcOrd="0" destOrd="0" presId="urn:microsoft.com/office/officeart/2005/8/layout/vList2"/>
    <dgm:cxn modelId="{05243D7B-FF01-496D-8C73-55F16262B801}" type="presParOf" srcId="{9285904C-74DE-41FD-B66C-5BA0A145D3AB}" destId="{F20485F3-DF5A-483F-8CD6-CF3CE0295D2B}" srcOrd="1" destOrd="0" presId="urn:microsoft.com/office/officeart/2005/8/layout/vList2"/>
    <dgm:cxn modelId="{C2D67B09-7359-45FD-A80C-08D3AB2E7535}" type="presParOf" srcId="{9285904C-74DE-41FD-B66C-5BA0A145D3AB}" destId="{63B5D0A5-3142-4488-908A-9A3D63CCCC43}" srcOrd="2" destOrd="0" presId="urn:microsoft.com/office/officeart/2005/8/layout/vList2"/>
    <dgm:cxn modelId="{576662DC-7F93-41E7-BE00-6CEAA904D350}" type="presParOf" srcId="{9285904C-74DE-41FD-B66C-5BA0A145D3AB}" destId="{301E7D40-A1CA-41E0-B0CC-7E3A82BDAB56}" srcOrd="3" destOrd="0" presId="urn:microsoft.com/office/officeart/2005/8/layout/vList2"/>
    <dgm:cxn modelId="{2711ABC4-43F3-474A-B8CB-B78597370586}" type="presParOf" srcId="{9285904C-74DE-41FD-B66C-5BA0A145D3AB}" destId="{27A3743A-7E99-47D1-AD13-AE706A6E46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997CF-8DFC-475D-BA71-321FDA504C3B}">
      <dsp:nvSpPr>
        <dsp:cNvPr id="0" name=""/>
        <dsp:cNvSpPr/>
      </dsp:nvSpPr>
      <dsp:spPr>
        <a:xfrm>
          <a:off x="7073088" y="4032440"/>
          <a:ext cx="3859914" cy="191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mandatory use on all communication materials</a:t>
          </a:r>
          <a:endParaRPr lang="ro-RO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273075" y="4552585"/>
        <a:ext cx="2617916" cy="1350375"/>
      </dsp:txXfrm>
    </dsp:sp>
    <dsp:sp modelId="{83FB5C7F-9631-47DF-917F-6DB8B033A4CC}">
      <dsp:nvSpPr>
        <dsp:cNvPr id="0" name=""/>
        <dsp:cNvSpPr/>
      </dsp:nvSpPr>
      <dsp:spPr>
        <a:xfrm>
          <a:off x="709333" y="4032440"/>
          <a:ext cx="3384271" cy="191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mandatory use for all projects</a:t>
          </a:r>
          <a:endParaRPr lang="ro-RO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1345" y="4552585"/>
        <a:ext cx="2284965" cy="1350375"/>
      </dsp:txXfrm>
    </dsp:sp>
    <dsp:sp modelId="{9E935922-3D17-4F6B-9B4D-FFFF8A4DBEBE}">
      <dsp:nvSpPr>
        <dsp:cNvPr id="0" name=""/>
        <dsp:cNvSpPr/>
      </dsp:nvSpPr>
      <dsp:spPr>
        <a:xfrm>
          <a:off x="7074373" y="616064"/>
          <a:ext cx="3811050" cy="191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 </a:t>
          </a:r>
          <a:r>
            <a:rPr lang="ro-RO" sz="22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</a:t>
          </a:r>
          <a:r>
            <a:rPr lang="en-US" sz="22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JS </a:t>
          </a:r>
          <a:r>
            <a:rPr lang="ro-RO" sz="22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when you </a:t>
          </a:r>
          <a:r>
            <a:rPr lang="en-US" sz="22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promote your project</a:t>
          </a:r>
          <a:endParaRPr lang="ro-RO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259700" y="658076"/>
        <a:ext cx="2583711" cy="1350375"/>
      </dsp:txXfrm>
    </dsp:sp>
    <dsp:sp modelId="{5EA887FC-9344-4B76-939D-6814FF06BD4C}">
      <dsp:nvSpPr>
        <dsp:cNvPr id="0" name=""/>
        <dsp:cNvSpPr/>
      </dsp:nvSpPr>
      <dsp:spPr>
        <a:xfrm>
          <a:off x="637234" y="616064"/>
          <a:ext cx="3528292" cy="1912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</a:t>
          </a:r>
          <a:r>
            <a:rPr lang="ro-RO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responsible at </a:t>
          </a:r>
          <a:r>
            <a:rPr lang="ro-RO" sz="22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</a:t>
          </a:r>
          <a:r>
            <a:rPr lang="en-GB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level</a:t>
          </a:r>
          <a:endParaRPr lang="ro-RO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79246" y="658076"/>
        <a:ext cx="2385780" cy="1350375"/>
      </dsp:txXfrm>
    </dsp:sp>
    <dsp:sp modelId="{CFA6B4D7-E0D1-484C-9B56-FAD30E245D7E}">
      <dsp:nvSpPr>
        <dsp:cNvPr id="0" name=""/>
        <dsp:cNvSpPr/>
      </dsp:nvSpPr>
      <dsp:spPr>
        <a:xfrm>
          <a:off x="3040969" y="340669"/>
          <a:ext cx="2587895" cy="258789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Communicator</a:t>
          </a:r>
          <a:endParaRPr lang="ro-RO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798946" y="1098646"/>
        <a:ext cx="1829918" cy="1829918"/>
      </dsp:txXfrm>
    </dsp:sp>
    <dsp:sp modelId="{FD21E63F-9938-49A6-BECD-C8A0F930A8B8}">
      <dsp:nvSpPr>
        <dsp:cNvPr id="0" name=""/>
        <dsp:cNvSpPr/>
      </dsp:nvSpPr>
      <dsp:spPr>
        <a:xfrm rot="5400000">
          <a:off x="5748398" y="340669"/>
          <a:ext cx="2587895" cy="2587895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Information and publicity measures</a:t>
          </a:r>
          <a:endParaRPr lang="ro-RO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5748398" y="1098646"/>
        <a:ext cx="1829918" cy="1829918"/>
      </dsp:txXfrm>
    </dsp:sp>
    <dsp:sp modelId="{B0ED4501-CB2E-4B98-BE6F-7D96431FA1D4}">
      <dsp:nvSpPr>
        <dsp:cNvPr id="0" name=""/>
        <dsp:cNvSpPr/>
      </dsp:nvSpPr>
      <dsp:spPr>
        <a:xfrm rot="10800000">
          <a:off x="5748398" y="3048098"/>
          <a:ext cx="2587895" cy="2587895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</a:t>
          </a:r>
          <a:r>
            <a:rPr lang="en-GB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o-RO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logo</a:t>
          </a:r>
          <a:endParaRPr lang="ro-RO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5748398" y="3048098"/>
        <a:ext cx="1829918" cy="1829918"/>
      </dsp:txXfrm>
    </dsp:sp>
    <dsp:sp modelId="{7A5006CB-DBC8-42AE-AB5C-95747DF3ECA7}">
      <dsp:nvSpPr>
        <dsp:cNvPr id="0" name=""/>
        <dsp:cNvSpPr/>
      </dsp:nvSpPr>
      <dsp:spPr>
        <a:xfrm rot="16200000">
          <a:off x="3040969" y="3048098"/>
          <a:ext cx="2587895" cy="2587895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</a:t>
          </a:r>
          <a:r>
            <a:rPr lang="ro-RO" sz="1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urable</a:t>
          </a:r>
          <a:r>
            <a:rPr lang="ro-RO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o-RO" sz="1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plaques</a:t>
          </a:r>
          <a:r>
            <a:rPr lang="ro-RO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or </a:t>
          </a:r>
          <a:r>
            <a:rPr lang="ro-RO" sz="1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billboards</a:t>
          </a:r>
          <a:endParaRPr lang="ro-RO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3798946" y="3048098"/>
        <a:ext cx="1829918" cy="1829918"/>
      </dsp:txXfrm>
    </dsp:sp>
    <dsp:sp modelId="{BDAA4CD5-97FA-4A35-AC31-8B2C47594F47}">
      <dsp:nvSpPr>
        <dsp:cNvPr id="0" name=""/>
        <dsp:cNvSpPr/>
      </dsp:nvSpPr>
      <dsp:spPr>
        <a:xfrm>
          <a:off x="5241876" y="2450432"/>
          <a:ext cx="893511" cy="77696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7553-C520-4767-8CD8-C8A57579A203}">
      <dsp:nvSpPr>
        <dsp:cNvPr id="0" name=""/>
        <dsp:cNvSpPr/>
      </dsp:nvSpPr>
      <dsp:spPr>
        <a:xfrm rot="10800000">
          <a:off x="5241876" y="2749265"/>
          <a:ext cx="893511" cy="77696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8F98-AFEF-4E6D-93A4-53AE4C5F8B9A}">
      <dsp:nvSpPr>
        <dsp:cNvPr id="0" name=""/>
        <dsp:cNvSpPr/>
      </dsp:nvSpPr>
      <dsp:spPr>
        <a:xfrm>
          <a:off x="0" y="0"/>
          <a:ext cx="8642309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Programul </a:t>
          </a: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Interreg </a:t>
          </a:r>
          <a:r>
            <a:rPr lang="vi-VN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IPA România-Serbia</a:t>
          </a:r>
          <a:endParaRPr lang="ro-RO" sz="2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100" y="28100"/>
        <a:ext cx="8586109" cy="519439"/>
      </dsp:txXfrm>
    </dsp:sp>
    <dsp:sp modelId="{63B5D0A5-3142-4488-908A-9A3D63CCCC43}">
      <dsp:nvSpPr>
        <dsp:cNvPr id="0" name=""/>
        <dsp:cNvSpPr/>
      </dsp:nvSpPr>
      <dsp:spPr>
        <a:xfrm>
          <a:off x="0" y="612280"/>
          <a:ext cx="8642309" cy="5756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</a:t>
          </a:r>
          <a:r>
            <a:rPr lang="ro-RO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</a:t>
          </a:r>
          <a:r>
            <a:rPr lang="en-US" sz="22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</a:t>
          </a: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vi-VN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IPA </a:t>
          </a:r>
          <a:r>
            <a:rPr lang="ro-RO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</a:t>
          </a:r>
          <a:r>
            <a:rPr lang="vi-VN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rogram Rumuni</a:t>
          </a:r>
          <a:r>
            <a:rPr lang="sr-Cyrl-R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ј</a:t>
          </a:r>
          <a:r>
            <a:rPr lang="vi-VN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a-Srbi</a:t>
          </a:r>
          <a:r>
            <a:rPr lang="sr-Cyrl-R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ј</a:t>
          </a:r>
          <a:r>
            <a:rPr lang="vi-VN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</a:t>
          </a:r>
          <a:endParaRPr lang="ro-RO" sz="2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100" y="640380"/>
        <a:ext cx="8586109" cy="519439"/>
      </dsp:txXfrm>
    </dsp:sp>
    <dsp:sp modelId="{27A3743A-7E99-47D1-AD13-AE706A6E463B}">
      <dsp:nvSpPr>
        <dsp:cNvPr id="0" name=""/>
        <dsp:cNvSpPr/>
      </dsp:nvSpPr>
      <dsp:spPr>
        <a:xfrm>
          <a:off x="0" y="1222480"/>
          <a:ext cx="8642309" cy="5756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Интеррег</a:t>
          </a:r>
          <a:r>
            <a:rPr lang="en-GB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sr-Cyrl-R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ИПА </a:t>
          </a:r>
          <a:r>
            <a:rPr lang="en-GB" sz="22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програм</a:t>
          </a:r>
          <a:r>
            <a:rPr lang="en-GB" sz="2200" kern="1200" dirty="0"/>
            <a:t> </a:t>
          </a:r>
          <a:r>
            <a:rPr lang="sr-Cyrl-R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Румунија-Србија</a:t>
          </a: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</a:t>
          </a:r>
          <a:endParaRPr lang="ro-RO" sz="2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100" y="1250580"/>
        <a:ext cx="8586109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 dirty="0"/>
              <a:t> 2015 - </a:t>
            </a:r>
            <a:r>
              <a:rPr lang="en-US" dirty="0" err="1"/>
              <a:t>Timșoara</a:t>
            </a:r>
            <a:r>
              <a:rPr lang="en-US" dirty="0"/>
              <a:t>, România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 dirty="0"/>
              <a:t> 2015 - </a:t>
            </a:r>
            <a:r>
              <a:rPr lang="en-US" dirty="0" err="1"/>
              <a:t>Timșoara</a:t>
            </a:r>
            <a:r>
              <a:rPr lang="en-US" dirty="0"/>
              <a:t>, România 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 dirty="0"/>
              <a:t> 2015 - </a:t>
            </a:r>
            <a:r>
              <a:rPr lang="en-US" dirty="0" err="1"/>
              <a:t>Timșoara</a:t>
            </a:r>
            <a:r>
              <a:rPr lang="en-US" dirty="0"/>
              <a:t>, România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6B0623A-928C-9D66-A962-7AE7CAC3C135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Sessions</a:t>
            </a:r>
            <a:r>
              <a:rPr lang="ro-R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February 2025</a:t>
            </a:r>
            <a:endPara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8D3B19-EF59-459D-896B-7CCDEFEFD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4" y="348994"/>
            <a:ext cx="5791212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021" y="332657"/>
            <a:ext cx="5568619" cy="100811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D6F4C-2DD2-B464-B8A1-44E4D0851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25269"/>
            <a:ext cx="3168351" cy="9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rgbClr val="9FAEE5"/>
          </a:solidFill>
          <a:ln>
            <a:solidFill>
              <a:srgbClr val="C6D9F1"/>
            </a:solidFill>
          </a:ln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ln>
            <a:solidFill>
              <a:srgbClr val="0070C0"/>
            </a:solidFill>
          </a:ln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8021" y="332657"/>
            <a:ext cx="5568619" cy="100811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BD185-38B8-BCD7-BA58-E950C7330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25269"/>
            <a:ext cx="3168351" cy="9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13" y="1268760"/>
            <a:ext cx="11259027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1"/>
            <a:ext cx="11247040" cy="370527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64B11-021E-D1B8-F1B3-48424F30E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25269"/>
            <a:ext cx="3168351" cy="9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dani.bardos@brct-timisoara.r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dani.bardos@brct-timisoara.r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armen.stojanovic@brct-timisoara.ro" TargetMode="Externa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7"/>
          <p:cNvSpPr txBox="1">
            <a:spLocks/>
          </p:cNvSpPr>
          <p:nvPr/>
        </p:nvSpPr>
        <p:spPr>
          <a:xfrm>
            <a:off x="0" y="2564903"/>
            <a:ext cx="12192000" cy="1152129"/>
          </a:xfrm>
          <a:prstGeom prst="rect">
            <a:avLst/>
          </a:prstGeom>
          <a:gradFill flip="none" rotWithShape="1"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2400" b="1" dirty="0">
                <a:solidFill>
                  <a:srgbClr val="FFFFFF"/>
                </a:solidFill>
              </a:rPr>
              <a:t>Interreg IPA </a:t>
            </a:r>
            <a:endParaRPr lang="ro-RO" sz="24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2400" b="1" dirty="0">
                <a:solidFill>
                  <a:srgbClr val="FFFFFF"/>
                </a:solidFill>
              </a:rPr>
              <a:t>Romania</a:t>
            </a:r>
            <a:r>
              <a:rPr lang="ro-RO" sz="2400" b="1" dirty="0">
                <a:solidFill>
                  <a:srgbClr val="FFFFFF"/>
                </a:solidFill>
              </a:rPr>
              <a:t>-</a:t>
            </a:r>
            <a:r>
              <a:rPr lang="it-IT" sz="2400" b="1" dirty="0">
                <a:solidFill>
                  <a:srgbClr val="FFFFFF"/>
                </a:solidFill>
              </a:rPr>
              <a:t>Serbia</a:t>
            </a:r>
            <a:r>
              <a:rPr lang="ro-RO" sz="2400" b="1" dirty="0">
                <a:solidFill>
                  <a:srgbClr val="FFFFFF"/>
                </a:solidFill>
              </a:rPr>
              <a:t> </a:t>
            </a:r>
            <a:r>
              <a:rPr lang="ro-RO" sz="2400" b="1" dirty="0" err="1">
                <a:solidFill>
                  <a:srgbClr val="FFFFFF"/>
                </a:solidFill>
              </a:rPr>
              <a:t>Programme</a:t>
            </a:r>
            <a:endParaRPr lang="ro-RO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6B407-E154-4189-9A59-22F8D6604218}"/>
              </a:ext>
            </a:extLst>
          </p:cNvPr>
          <p:cNvSpPr txBox="1"/>
          <p:nvPr/>
        </p:nvSpPr>
        <p:spPr>
          <a:xfrm>
            <a:off x="0" y="3686580"/>
            <a:ext cx="12192000" cy="390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rules for communication activities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8A4BDC-D9B3-44F2-1E71-F7079383EE64}"/>
              </a:ext>
            </a:extLst>
          </p:cNvPr>
          <p:cNvGrpSpPr/>
          <p:nvPr/>
        </p:nvGrpSpPr>
        <p:grpSpPr>
          <a:xfrm>
            <a:off x="2407985" y="4625670"/>
            <a:ext cx="7174883" cy="891562"/>
            <a:chOff x="2407985" y="3936044"/>
            <a:chExt cx="7174883" cy="891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BF2B8-9EFA-3919-C075-30C2E984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85" y="3936044"/>
              <a:ext cx="891562" cy="89156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BCA5CC-EAD1-BC4C-F106-041C23838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289" y="3936044"/>
              <a:ext cx="894579" cy="8915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BFA6C18-4F3C-E51C-4917-972F664F0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345" y="3936044"/>
              <a:ext cx="891562" cy="890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772816"/>
            <a:ext cx="12192000" cy="576064"/>
          </a:xfrm>
          <a:prstGeom prst="rect">
            <a:avLst/>
          </a:prstGeo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5692" y="5301208"/>
            <a:ext cx="12227692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032" y="203213"/>
            <a:ext cx="5616624" cy="699896"/>
          </a:xfrm>
        </p:spPr>
        <p:txBody>
          <a:bodyPr/>
          <a:lstStyle/>
          <a:p>
            <a:pPr algn="r"/>
            <a:r>
              <a:rPr lang="en-GB" dirty="0"/>
              <a:t>Typography /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772816"/>
            <a:ext cx="11593288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>
                <a:solidFill>
                  <a:srgbClr val="FFFFFF"/>
                </a:solidFill>
              </a:rPr>
              <a:t>Open Sans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000" b="1" dirty="0">
                <a:solidFill>
                  <a:srgbClr val="FFFFFF"/>
                </a:solidFill>
              </a:rPr>
              <a:t>is the recommended font.</a:t>
            </a:r>
            <a:r>
              <a:rPr lang="ro-RO" sz="2000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Contains all styles: regular, </a:t>
            </a:r>
            <a:r>
              <a:rPr lang="en-US" sz="2000" b="1" dirty="0">
                <a:solidFill>
                  <a:srgbClr val="FFFFFF"/>
                </a:solidFill>
              </a:rPr>
              <a:t>bold</a:t>
            </a:r>
            <a:r>
              <a:rPr lang="en-US" sz="2000" dirty="0">
                <a:solidFill>
                  <a:srgbClr val="FFFFFF"/>
                </a:solidFill>
              </a:rPr>
              <a:t> and </a:t>
            </a:r>
            <a:r>
              <a:rPr lang="en-US" sz="2000" i="1" dirty="0">
                <a:solidFill>
                  <a:srgbClr val="FFFFFF"/>
                </a:solidFill>
              </a:rPr>
              <a:t>italic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229200"/>
            <a:ext cx="12192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an alternative to Open Sans: </a:t>
            </a:r>
            <a:r>
              <a:rPr lang="en-GB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Vollkorn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Other suggested fonts: in VIM.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unusual or bizarre fonts,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target audience fits with your choice.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7707" y="2701049"/>
            <a:ext cx="5832649" cy="203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3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90512"/>
            <a:ext cx="8784976" cy="5952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dirty="0" err="1">
                <a:solidFill>
                  <a:srgbClr val="0E6EB6"/>
                </a:solidFill>
              </a:rPr>
              <a:t>Use</a:t>
            </a:r>
            <a:r>
              <a:rPr lang="ro-RO" dirty="0">
                <a:solidFill>
                  <a:srgbClr val="0E6EB6"/>
                </a:solidFill>
              </a:rPr>
              <a:t> </a:t>
            </a:r>
            <a:r>
              <a:rPr lang="ro-RO" b="1" dirty="0" err="1">
                <a:solidFill>
                  <a:srgbClr val="0E6EB6"/>
                </a:solidFill>
              </a:rPr>
              <a:t>photos</a:t>
            </a:r>
            <a:r>
              <a:rPr lang="ro-RO" b="1" dirty="0">
                <a:solidFill>
                  <a:srgbClr val="0E6EB6"/>
                </a:solidFill>
              </a:rPr>
              <a:t> </a:t>
            </a:r>
            <a:r>
              <a:rPr lang="ro-RO" dirty="0" err="1">
                <a:solidFill>
                  <a:srgbClr val="0E6EB6"/>
                </a:solidFill>
              </a:rPr>
              <a:t>and</a:t>
            </a:r>
            <a:r>
              <a:rPr lang="ro-RO" dirty="0">
                <a:solidFill>
                  <a:srgbClr val="0E6EB6"/>
                </a:solidFill>
              </a:rPr>
              <a:t> </a:t>
            </a:r>
            <a:r>
              <a:rPr lang="ro-RO" dirty="0" err="1">
                <a:solidFill>
                  <a:srgbClr val="0E6EB6"/>
                </a:solidFill>
              </a:rPr>
              <a:t>mention</a:t>
            </a:r>
            <a:r>
              <a:rPr lang="ro-RO" dirty="0">
                <a:solidFill>
                  <a:srgbClr val="0E6EB6"/>
                </a:solidFill>
              </a:rPr>
              <a:t> </a:t>
            </a:r>
            <a:r>
              <a:rPr lang="ro-RO" dirty="0" err="1">
                <a:solidFill>
                  <a:srgbClr val="0E6EB6"/>
                </a:solidFill>
              </a:rPr>
              <a:t>the</a:t>
            </a:r>
            <a:r>
              <a:rPr lang="ro-RO" dirty="0">
                <a:solidFill>
                  <a:srgbClr val="0E6EB6"/>
                </a:solidFill>
              </a:rPr>
              <a:t> 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</a:t>
            </a:r>
            <a:r>
              <a:rPr lang="ro-RO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holder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6040" y="595293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ro-RO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ROCBC</a:t>
            </a:r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Timisoara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085796"/>
            <a:ext cx="8568952" cy="38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020267"/>
            <a:ext cx="4007768" cy="4837734"/>
          </a:xfrm>
          <a:prstGeom prst="rect">
            <a:avLst/>
          </a:prstGeo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176" y="189468"/>
            <a:ext cx="4176464" cy="1008111"/>
          </a:xfrm>
        </p:spPr>
        <p:txBody>
          <a:bodyPr/>
          <a:lstStyle/>
          <a:p>
            <a:pPr algn="r"/>
            <a:r>
              <a:rPr lang="en-GB" dirty="0"/>
              <a:t>Social media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52" y="2060848"/>
            <a:ext cx="4139264" cy="479715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2400" b="1" dirty="0">
                <a:solidFill>
                  <a:schemeClr val="bg1"/>
                </a:solidFill>
              </a:rPr>
              <a:t>Primary hashtags: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o-RO" sz="2400" dirty="0">
                <a:solidFill>
                  <a:schemeClr val="bg1"/>
                </a:solidFill>
              </a:rPr>
              <a:t>#Interreg #InterregIPA #RomaniaSerbia 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o-RO" sz="2400" dirty="0">
                <a:solidFill>
                  <a:schemeClr val="bg1"/>
                </a:solidFill>
              </a:rPr>
              <a:t>#RORS00000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400" dirty="0">
                <a:solidFill>
                  <a:schemeClr val="bg1"/>
                </a:solidFill>
              </a:rPr>
              <a:t>#CohesionPolicy </a:t>
            </a:r>
            <a:endParaRPr lang="ro-RO" sz="2400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2400" dirty="0">
                <a:solidFill>
                  <a:schemeClr val="bg1"/>
                </a:solidFill>
              </a:rPr>
              <a:t>#EUinmyRegion</a:t>
            </a:r>
            <a:endParaRPr lang="ro-RO" sz="2400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o-RO" sz="2400" dirty="0">
                <a:solidFill>
                  <a:schemeClr val="bg1"/>
                </a:solidFill>
              </a:rPr>
              <a:t>#EUfunded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910" y="1021310"/>
            <a:ext cx="823514" cy="82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9534" y="1124744"/>
            <a:ext cx="747106" cy="710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9" y="1124744"/>
            <a:ext cx="710927" cy="7109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7768" y="2020267"/>
            <a:ext cx="8184232" cy="4837734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4223792" y="3068960"/>
            <a:ext cx="7968208" cy="245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 use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ipacbcrose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link to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(twitter)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page: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@IPACBCRORS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Instagram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page: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@ipacbcrors</a:t>
            </a:r>
            <a:endParaRPr lang="ro-RO" sz="2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9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56792"/>
            <a:ext cx="12192000" cy="1193256"/>
          </a:xfrm>
          <a:prstGeom prst="rect">
            <a:avLst/>
          </a:prstGeom>
          <a:solidFill>
            <a:schemeClr val="accent5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52" y="129625"/>
            <a:ext cx="2709168" cy="1008111"/>
          </a:xfrm>
        </p:spPr>
        <p:txBody>
          <a:bodyPr/>
          <a:lstStyle/>
          <a:p>
            <a:pPr algn="r"/>
            <a:r>
              <a:rPr lang="en-GB" dirty="0"/>
              <a:t>Website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11638160" cy="11932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partner shall provide on the </a:t>
            </a:r>
            <a:r>
              <a:rPr lang="en-US" sz="2000" b="1" dirty="0">
                <a:solidFill>
                  <a:srgbClr val="0E6EB6"/>
                </a:solidFill>
              </a:rPr>
              <a:t>partner’s official website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sz="2000" b="1" dirty="0">
                <a:solidFill>
                  <a:srgbClr val="0E6EB6"/>
                </a:solidFill>
              </a:rPr>
              <a:t>social media sites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where such sites exist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US" sz="2000" b="1" dirty="0">
                <a:solidFill>
                  <a:srgbClr val="0E6EB6"/>
                </a:solidFill>
              </a:rPr>
              <a:t>short description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project, including its aims and results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highlighting the EU financial support by using the </a:t>
            </a:r>
            <a:r>
              <a:rPr lang="en-US" sz="2000" b="1" dirty="0">
                <a:solidFill>
                  <a:srgbClr val="0E6EB6"/>
                </a:solidFill>
              </a:rPr>
              <a:t>P</a:t>
            </a:r>
            <a:r>
              <a:rPr lang="ro-RO" sz="2000" b="1" dirty="0">
                <a:solidFill>
                  <a:srgbClr val="0E6EB6"/>
                </a:solidFill>
              </a:rPr>
              <a:t>r</a:t>
            </a:r>
            <a:r>
              <a:rPr lang="en-US" sz="2000" b="1" dirty="0" err="1">
                <a:solidFill>
                  <a:srgbClr val="0E6EB6"/>
                </a:solidFill>
              </a:rPr>
              <a:t>ogramme</a:t>
            </a:r>
            <a:r>
              <a:rPr lang="en-US" sz="2000" b="1" dirty="0">
                <a:solidFill>
                  <a:srgbClr val="0E6EB6"/>
                </a:solidFill>
              </a:rPr>
              <a:t> logo</a:t>
            </a:r>
            <a:r>
              <a:rPr lang="ro-RO" sz="2000" b="1" dirty="0">
                <a:solidFill>
                  <a:srgbClr val="0E6EB6"/>
                </a:solidFill>
              </a:rPr>
              <a:t>.</a:t>
            </a:r>
            <a:endParaRPr lang="en-GB" sz="2000" b="1" dirty="0">
              <a:solidFill>
                <a:srgbClr val="0E6EB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7368" y="2924945"/>
            <a:ext cx="11521280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rgbClr val="0E6EB6"/>
                </a:solidFill>
              </a:rPr>
              <a:t>Good practice: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display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logo inside the viewing area of digital devices, without requiring the user to scroll down the page.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E70CC-837D-A4F1-374E-A191C3AD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17"/>
          <a:stretch/>
        </p:blipFill>
        <p:spPr>
          <a:xfrm>
            <a:off x="1775522" y="4145419"/>
            <a:ext cx="7632847" cy="18758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ABE3C104-D1D1-60A7-D950-D0C97AC38209}"/>
              </a:ext>
            </a:extLst>
          </p:cNvPr>
          <p:cNvSpPr/>
          <p:nvPr/>
        </p:nvSpPr>
        <p:spPr>
          <a:xfrm>
            <a:off x="9408369" y="4149081"/>
            <a:ext cx="1111528" cy="2451659"/>
          </a:xfrm>
          <a:prstGeom prst="curved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55BECC-1F02-C040-9F6E-994503A29759}"/>
              </a:ext>
            </a:extLst>
          </p:cNvPr>
          <p:cNvSpPr txBox="1">
            <a:spLocks/>
          </p:cNvSpPr>
          <p:nvPr/>
        </p:nvSpPr>
        <p:spPr>
          <a:xfrm>
            <a:off x="5863000" y="6131047"/>
            <a:ext cx="3545369" cy="414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2000" b="1" dirty="0">
                <a:solidFill>
                  <a:srgbClr val="0E6EB6"/>
                </a:solidFill>
              </a:rPr>
              <a:t>Use accessibility plug-ins.</a:t>
            </a:r>
            <a:endParaRPr lang="en-US" sz="2000" b="1" dirty="0">
              <a:solidFill>
                <a:srgbClr val="0E6E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49642-18CF-9D22-14F1-98E4A8493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1"/>
            <a:ext cx="4295800" cy="5257799"/>
          </a:xfr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Ensure access for people with disabilities</a:t>
            </a:r>
            <a:endParaRPr lang="ro-RO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o-RO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Identify effective channels for promotion</a:t>
            </a:r>
          </a:p>
          <a:p>
            <a:pPr>
              <a:buFont typeface="Wingdings" panose="05000000000000000000" pitchFamily="2" charset="2"/>
              <a:buChar char="ü"/>
            </a:pPr>
            <a:endParaRPr lang="ro-RO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Know your audience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1108-63E1-2DEB-6D5A-D9CBA0003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6" y="1600201"/>
            <a:ext cx="7752184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70C0"/>
                </a:solidFill>
                <a:effectLst/>
              </a:rPr>
              <a:t>Design compatible content</a:t>
            </a:r>
            <a:r>
              <a:rPr lang="ro-RO" b="1" i="0" dirty="0">
                <a:solidFill>
                  <a:srgbClr val="0070C0"/>
                </a:solidFill>
                <a:effectLst/>
              </a:rPr>
              <a:t> online: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</a:rPr>
              <a:t>ensure that webpages work on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all platforms </a:t>
            </a:r>
            <a:r>
              <a:rPr lang="en-US" b="0" i="0" dirty="0">
                <a:solidFill>
                  <a:srgbClr val="3C4245"/>
                </a:solidFill>
                <a:effectLst/>
              </a:rPr>
              <a:t>and browsers;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</a:rPr>
              <a:t>format information so it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displays adequately on all devices</a:t>
            </a:r>
            <a:r>
              <a:rPr lang="en-US" b="0" i="0" dirty="0">
                <a:solidFill>
                  <a:srgbClr val="3C4245"/>
                </a:solidFill>
                <a:effectLst/>
              </a:rPr>
              <a:t>, including smart phones and tablets;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</a:rPr>
              <a:t>keep most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file sizes small </a:t>
            </a:r>
            <a:r>
              <a:rPr lang="en-US" b="0" i="0" dirty="0">
                <a:solidFill>
                  <a:srgbClr val="3C4245"/>
                </a:solidFill>
                <a:effectLst/>
              </a:rPr>
              <a:t>so users with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slow internet connection</a:t>
            </a:r>
            <a:r>
              <a:rPr lang="en-US" b="0" i="0" dirty="0">
                <a:solidFill>
                  <a:srgbClr val="3C4245"/>
                </a:solidFill>
                <a:effectLst/>
              </a:rPr>
              <a:t> can still have access to content;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</a:rPr>
              <a:t>create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links to large files</a:t>
            </a:r>
            <a:r>
              <a:rPr lang="en-US" b="0" i="0" dirty="0">
                <a:solidFill>
                  <a:srgbClr val="3C4245"/>
                </a:solidFill>
                <a:effectLst/>
              </a:rPr>
              <a:t>, rather than embedding them in a webpage, so users can retrieve them if they have access to more bandwidth.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6BB994-E3E5-A209-A989-D33B736B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21" y="332657"/>
            <a:ext cx="5568619" cy="864095"/>
          </a:xfrm>
        </p:spPr>
        <p:txBody>
          <a:bodyPr/>
          <a:lstStyle/>
          <a:p>
            <a:pPr algn="r"/>
            <a:r>
              <a:rPr lang="ro-RO" dirty="0"/>
              <a:t>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2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168" y="116632"/>
            <a:ext cx="4392488" cy="1008111"/>
          </a:xfrm>
        </p:spPr>
        <p:txBody>
          <a:bodyPr/>
          <a:lstStyle/>
          <a:p>
            <a:r>
              <a:rPr lang="en-GB" dirty="0"/>
              <a:t>Programme website</a:t>
            </a:r>
            <a:endParaRPr lang="ro-RO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27748" y="4581128"/>
            <a:ext cx="45365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2600" dirty="0">
                <a:solidFill>
                  <a:srgbClr val="C00000"/>
                </a:solidFill>
              </a:rPr>
              <a:t>www.romania-serbia.net</a:t>
            </a:r>
            <a:endParaRPr lang="ro-RO" sz="26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08920"/>
            <a:ext cx="12192000" cy="1663276"/>
          </a:xfrm>
          <a:prstGeom prst="rect">
            <a:avLst/>
          </a:prstGeo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a link to the </a:t>
            </a:r>
            <a:r>
              <a:rPr lang="en-GB" sz="3200" b="1" dirty="0">
                <a:solidFill>
                  <a:srgbClr val="C6D9F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website 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</a:t>
            </a:r>
            <a:endParaRPr lang="ro-RO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materials/ own website/</a:t>
            </a:r>
            <a:r>
              <a:rPr lang="ro-RO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 social media.</a:t>
            </a:r>
          </a:p>
        </p:txBody>
      </p:sp>
    </p:spTree>
    <p:extLst>
      <p:ext uri="{BB962C8B-B14F-4D97-AF65-F5344CB8AC3E}">
        <p14:creationId xmlns:p14="http://schemas.microsoft.com/office/powerpoint/2010/main" val="318693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465" y="1772816"/>
            <a:ext cx="12000527" cy="23042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visible to the public, </a:t>
            </a:r>
            <a:endParaRPr lang="ro-RO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ro-RO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logo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soon as the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implementation</a:t>
            </a:r>
            <a:r>
              <a:rPr lang="ro-RO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operations involving physical investment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purchased equipment is installed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prepare a </a:t>
            </a:r>
            <a:r>
              <a:rPr lang="ro-RO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quality photo relevant 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your project and a </a:t>
            </a:r>
            <a:r>
              <a:rPr lang="ro-RO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short description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send it by </a:t>
            </a:r>
            <a:r>
              <a:rPr lang="ro-RO" sz="2200" b="1" dirty="0">
                <a:solidFill>
                  <a:srgbClr val="C00000"/>
                </a:solidFill>
              </a:rPr>
              <a:t>e-mail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ro-RO" sz="22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dani.bardos@brct-timisoara.ro</a:t>
            </a:r>
            <a:r>
              <a:rPr lang="ro-RO" sz="2200" b="1" dirty="0">
                <a:solidFill>
                  <a:srgbClr val="C00000"/>
                </a:solidFill>
              </a:rPr>
              <a:t> 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the </a:t>
            </a:r>
            <a:r>
              <a:rPr lang="ro-RO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JS project manager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assigned to your project, to work together on the template.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68008" y="188641"/>
            <a:ext cx="5832648" cy="1008111"/>
          </a:xfrm>
        </p:spPr>
        <p:txBody>
          <a:bodyPr/>
          <a:lstStyle/>
          <a:p>
            <a:pPr algn="r"/>
            <a:r>
              <a:rPr lang="ro-RO" dirty="0"/>
              <a:t>Durable plaques or billboards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01B05-3DCB-3004-43C2-821738A7F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" y="4785540"/>
            <a:ext cx="3935760" cy="1958750"/>
          </a:xfrm>
          <a:prstGeom prst="rect">
            <a:avLst/>
          </a:prstGeom>
          <a:ln w="31750">
            <a:solidFill>
              <a:srgbClr val="9ACA3C"/>
            </a:solidFill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97198-C731-69CC-4B93-627076EE5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20" y="4787099"/>
            <a:ext cx="3912096" cy="1958118"/>
          </a:xfrm>
          <a:prstGeom prst="rect">
            <a:avLst/>
          </a:prstGeom>
          <a:ln w="31750">
            <a:solidFill>
              <a:srgbClr val="DA5C57"/>
            </a:solidFill>
            <a:prstDash val="dash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ED7EC-924F-F95C-0208-0635EB49F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57" y="4801954"/>
            <a:ext cx="3916235" cy="1958118"/>
          </a:xfrm>
          <a:prstGeom prst="rect">
            <a:avLst/>
          </a:prstGeom>
          <a:ln w="31750">
            <a:solidFill>
              <a:srgbClr val="0E6EB6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07751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360" y="1412776"/>
            <a:ext cx="11593288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Take a minute to consider their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impact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environmentally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socially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economically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choose items that are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needed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have a high use value.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choose products and production sites nearby,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local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 for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durable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environmentally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friendly materials.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choose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reusable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items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designs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e.g. banners or roll-ups without specific dates, to make them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flexible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o-RO" dirty="0"/>
          </a:p>
          <a:p>
            <a:pPr marL="0" indent="0">
              <a:buNone/>
            </a:pPr>
            <a:r>
              <a:rPr lang="ro-RO" b="1" dirty="0">
                <a:solidFill>
                  <a:srgbClr val="C00000"/>
                </a:solidFill>
              </a:rPr>
              <a:t>Use the Programme* logo on promotional items.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2024" y="202120"/>
            <a:ext cx="5616624" cy="1008111"/>
          </a:xfrm>
        </p:spPr>
        <p:txBody>
          <a:bodyPr/>
          <a:lstStyle/>
          <a:p>
            <a:pPr algn="r"/>
            <a:r>
              <a:rPr lang="ro-RO" dirty="0" err="1"/>
              <a:t>Promotional</a:t>
            </a:r>
            <a:r>
              <a:rPr lang="ro-RO" dirty="0"/>
              <a:t> </a:t>
            </a:r>
            <a:r>
              <a:rPr lang="ro-RO" dirty="0" err="1"/>
              <a:t>items</a:t>
            </a:r>
            <a:endParaRPr lang="ro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001AD-7287-6030-37E3-77579408E8F5}"/>
              </a:ext>
            </a:extLst>
          </p:cNvPr>
          <p:cNvSpPr txBox="1"/>
          <p:nvPr/>
        </p:nvSpPr>
        <p:spPr>
          <a:xfrm>
            <a:off x="335360" y="6300028"/>
            <a:ext cx="115932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Very Small Promotional Item: </a:t>
            </a:r>
            <a:r>
              <a:rPr lang="ro-R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Union emblem </a:t>
            </a:r>
            <a:r>
              <a:rPr lang="ro-R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+ 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Co-funded by the European Union</a:t>
            </a:r>
            <a:r>
              <a:rPr lang="ro-R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A8934-10B1-167D-F06B-B03BFC752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8759"/>
            <a:ext cx="12192000" cy="1008111"/>
          </a:xfr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>
            <a:noAutofit/>
          </a:bodyPr>
          <a:lstStyle/>
          <a:p>
            <a:pPr algn="ctr">
              <a:buFont typeface="Open Sans" panose="020B0606030504020204" pitchFamily="34" charset="0"/>
              <a:buChar char="+"/>
            </a:pPr>
            <a:r>
              <a:rPr lang="ro-RO" sz="2400" b="1" dirty="0">
                <a:solidFill>
                  <a:schemeClr val="bg1"/>
                </a:solidFill>
              </a:rPr>
              <a:t>Include </a:t>
            </a:r>
            <a:r>
              <a:rPr lang="en-GB" sz="2400" b="1" dirty="0">
                <a:solidFill>
                  <a:schemeClr val="bg1"/>
                </a:solidFill>
              </a:rPr>
              <a:t>the Programme logo</a:t>
            </a:r>
            <a:r>
              <a:rPr lang="ro-RO" sz="2400" b="1" dirty="0">
                <a:solidFill>
                  <a:schemeClr val="bg1"/>
                </a:solidFill>
              </a:rPr>
              <a:t> on the first and last covers + </a:t>
            </a:r>
          </a:p>
          <a:p>
            <a:pPr algn="ctr">
              <a:buFont typeface="Open Sans" panose="020B0606030504020204" pitchFamily="34" charset="0"/>
              <a:buChar char="+"/>
            </a:pPr>
            <a:r>
              <a:rPr lang="ro-RO" sz="2400" b="1" dirty="0">
                <a:solidFill>
                  <a:schemeClr val="bg1"/>
                </a:solidFill>
              </a:rPr>
              <a:t>Include the technical section on the last cover: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3A6A-8708-5C5D-CEE5-262E5542D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564905"/>
            <a:ext cx="11552584" cy="35612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Project title and </a:t>
            </a:r>
            <a:r>
              <a:rPr lang="en-GB" sz="1800" dirty="0" err="1">
                <a:solidFill>
                  <a:srgbClr val="000000"/>
                </a:solidFill>
              </a:rPr>
              <a:t>Jems</a:t>
            </a:r>
            <a:r>
              <a:rPr lang="en-GB" sz="1800" dirty="0">
                <a:solidFill>
                  <a:srgbClr val="000000"/>
                </a:solidFill>
              </a:rPr>
              <a:t> code:</a:t>
            </a:r>
            <a:r>
              <a:rPr lang="ro-RO" sz="1800" dirty="0">
                <a:solidFill>
                  <a:srgbClr val="000000"/>
                </a:solidFill>
              </a:rPr>
              <a:t> ...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Material editor/Responsible for publication </a:t>
            </a:r>
            <a:r>
              <a:rPr lang="en-GB" sz="1800" i="1" dirty="0">
                <a:solidFill>
                  <a:srgbClr val="000000"/>
                </a:solidFill>
              </a:rPr>
              <a:t>(usually the project partner)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  <a:r>
              <a:rPr lang="ro-RO" sz="1800" dirty="0">
                <a:solidFill>
                  <a:srgbClr val="000000"/>
                </a:solidFill>
              </a:rPr>
              <a:t> ...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Contact details of</a:t>
            </a:r>
            <a:r>
              <a:rPr lang="en-GB" sz="1800" i="1" dirty="0">
                <a:solidFill>
                  <a:srgbClr val="000000"/>
                </a:solidFill>
              </a:rPr>
              <a:t> the project partner who ordered and paid for the material</a:t>
            </a:r>
            <a:r>
              <a:rPr lang="en-GB" sz="1800" dirty="0">
                <a:solidFill>
                  <a:srgbClr val="000000"/>
                </a:solidFill>
              </a:rPr>
              <a:t> i.e. </a:t>
            </a:r>
            <a:r>
              <a:rPr lang="en-GB" sz="1800" i="1" dirty="0">
                <a:solidFill>
                  <a:srgbClr val="000000"/>
                </a:solidFill>
              </a:rPr>
              <a:t>the material editor</a:t>
            </a:r>
            <a:r>
              <a:rPr lang="en-GB" sz="1800" dirty="0">
                <a:solidFill>
                  <a:srgbClr val="000000"/>
                </a:solidFill>
              </a:rPr>
              <a:t> (e-mail / phone / website of the material editor etc.)</a:t>
            </a:r>
            <a:r>
              <a:rPr lang="ro-RO" sz="1800" dirty="0">
                <a:solidFill>
                  <a:srgbClr val="000000"/>
                </a:solidFill>
              </a:rPr>
              <a:t> ...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Publishing date:</a:t>
            </a:r>
            <a:r>
              <a:rPr lang="ro-RO" sz="1800" dirty="0">
                <a:solidFill>
                  <a:srgbClr val="000000"/>
                </a:solidFill>
              </a:rPr>
              <a:t> ...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The responsibility for the content of this material is that of the author(s). The content of this material does not necessarily represent the official position of the European Union.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Reproduction is authorised provided the source is acknowledged and any changes are indicated.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In case of any complaints, contact: </a:t>
            </a:r>
            <a:r>
              <a:rPr lang="en-GB" sz="1800" u="sng" dirty="0">
                <a:solidFill>
                  <a:srgbClr val="0563C1"/>
                </a:solidFill>
              </a:rPr>
              <a:t>romania-serbia@mdlpa.gov.ro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endParaRPr lang="ro-RO" sz="18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u="sng" dirty="0">
                <a:solidFill>
                  <a:srgbClr val="0563C1"/>
                </a:solidFill>
              </a:rPr>
              <a:t>www.romania-serbia.net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582F-76D0-E4E4-98F7-8FF585B4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237313"/>
            <a:ext cx="11552584" cy="470595"/>
          </a:xfrm>
        </p:spPr>
        <p:txBody>
          <a:bodyPr/>
          <a:lstStyle/>
          <a:p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technical section may be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formatted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arranged creatively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last </a:t>
            </a:r>
            <a:r>
              <a:rPr lang="ro-R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long as the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is </a:t>
            </a:r>
            <a:r>
              <a:rPr lang="ro-RO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included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34ADA7-1EE5-218D-E390-B518B44A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152" y="69452"/>
            <a:ext cx="4495800" cy="1008111"/>
          </a:xfrm>
        </p:spPr>
        <p:txBody>
          <a:bodyPr/>
          <a:lstStyle/>
          <a:p>
            <a:pPr algn="r"/>
            <a:r>
              <a:rPr lang="ro-RO" dirty="0"/>
              <a:t>Publications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7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AAA9-D1AA-C2C4-F9D0-8D081B613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60" y="1600199"/>
            <a:ext cx="11665296" cy="499715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4400" b="1" dirty="0">
                <a:solidFill>
                  <a:srgbClr val="000000"/>
                </a:solidFill>
              </a:rPr>
              <a:t>Answer these questions when writing the press release: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en-GB" sz="4400" b="1" dirty="0">
                <a:solidFill>
                  <a:srgbClr val="000000"/>
                </a:solidFill>
              </a:rPr>
              <a:t>Who?</a:t>
            </a:r>
            <a:r>
              <a:rPr lang="en-GB" sz="4400" dirty="0">
                <a:solidFill>
                  <a:srgbClr val="000000"/>
                </a:solidFill>
              </a:rPr>
              <a:t> Who is involved?  Who does it benefit? </a:t>
            </a:r>
            <a:endParaRPr lang="en-US" sz="4400" dirty="0"/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en-GB" sz="4400" b="1" dirty="0">
                <a:solidFill>
                  <a:srgbClr val="000000"/>
                </a:solidFill>
              </a:rPr>
              <a:t>What?</a:t>
            </a:r>
            <a:r>
              <a:rPr lang="en-GB" sz="4400" dirty="0">
                <a:solidFill>
                  <a:srgbClr val="000000"/>
                </a:solidFill>
              </a:rPr>
              <a:t> What is new?</a:t>
            </a:r>
            <a:endParaRPr lang="en-US" sz="4400" dirty="0"/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en-GB" sz="4400" b="1" dirty="0">
                <a:solidFill>
                  <a:srgbClr val="000000"/>
                </a:solidFill>
              </a:rPr>
              <a:t>Why?</a:t>
            </a:r>
            <a:r>
              <a:rPr lang="en-GB" sz="4400" dirty="0">
                <a:solidFill>
                  <a:srgbClr val="000000"/>
                </a:solidFill>
              </a:rPr>
              <a:t> Why is this important news? </a:t>
            </a:r>
            <a:endParaRPr lang="en-US" sz="4400" dirty="0"/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en-GB" sz="4400" b="1" dirty="0">
                <a:solidFill>
                  <a:srgbClr val="000000"/>
                </a:solidFill>
              </a:rPr>
              <a:t>Where?</a:t>
            </a:r>
            <a:r>
              <a:rPr lang="en-GB" sz="4400" dirty="0">
                <a:solidFill>
                  <a:srgbClr val="000000"/>
                </a:solidFill>
              </a:rPr>
              <a:t> Where is this happening?</a:t>
            </a:r>
            <a:endParaRPr lang="en-US" sz="4400" dirty="0"/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en-GB" sz="4400" b="1" dirty="0">
                <a:solidFill>
                  <a:srgbClr val="000000"/>
                </a:solidFill>
              </a:rPr>
              <a:t>When?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endParaRPr lang="en-US" sz="4400" dirty="0"/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▪"/>
            </a:pPr>
            <a:r>
              <a:rPr lang="en-GB" sz="4400" b="1" dirty="0">
                <a:solidFill>
                  <a:srgbClr val="000000"/>
                </a:solidFill>
              </a:rPr>
              <a:t>How?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endParaRPr lang="ro-RO" sz="44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4400" dirty="0">
                <a:solidFill>
                  <a:srgbClr val="000000"/>
                </a:solidFill>
              </a:rPr>
              <a:t>U</a:t>
            </a:r>
            <a:r>
              <a:rPr lang="en-GB" sz="4400" dirty="0">
                <a:solidFill>
                  <a:srgbClr val="000000"/>
                </a:solidFill>
              </a:rPr>
              <a:t>se the </a:t>
            </a:r>
            <a:r>
              <a:rPr lang="en-GB" sz="4400" b="1" dirty="0">
                <a:solidFill>
                  <a:srgbClr val="000000"/>
                </a:solidFill>
              </a:rPr>
              <a:t>journalistic style</a:t>
            </a:r>
            <a:r>
              <a:rPr lang="en-GB" sz="4400" dirty="0">
                <a:solidFill>
                  <a:srgbClr val="000000"/>
                </a:solidFill>
              </a:rPr>
              <a:t> of writing</a:t>
            </a:r>
            <a:r>
              <a:rPr lang="ro-RO" sz="4400" dirty="0">
                <a:solidFill>
                  <a:srgbClr val="000000"/>
                </a:solidFill>
              </a:rPr>
              <a:t>: friendly, direct, creative, active voice, avoid jargon.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4400" dirty="0">
                <a:solidFill>
                  <a:srgbClr val="000000"/>
                </a:solidFill>
              </a:rPr>
              <a:t>Include the </a:t>
            </a:r>
            <a:r>
              <a:rPr lang="ro-RO" sz="4400" b="1" dirty="0">
                <a:solidFill>
                  <a:srgbClr val="000000"/>
                </a:solidFill>
              </a:rPr>
              <a:t>Programme logo and your contact details</a:t>
            </a:r>
            <a:r>
              <a:rPr lang="ro-RO" sz="4400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3C5BC7-A4B2-B40C-5CA0-23C0F868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260649"/>
            <a:ext cx="5040560" cy="1008111"/>
          </a:xfrm>
        </p:spPr>
        <p:txBody>
          <a:bodyPr/>
          <a:lstStyle/>
          <a:p>
            <a:pPr algn="r"/>
            <a:r>
              <a:rPr lang="ro-RO" dirty="0"/>
              <a:t>Press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ini pentru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758688"/>
            <a:ext cx="7806040" cy="38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0" y="1757210"/>
            <a:ext cx="12192000" cy="5128175"/>
          </a:xfrm>
          <a:prstGeom prst="snip1Rect">
            <a:avLst/>
          </a:prstGeom>
          <a:solidFill>
            <a:srgbClr val="C6D9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360" y="2033465"/>
            <a:ext cx="11593288" cy="146754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Identity Manual </a:t>
            </a:r>
            <a:r>
              <a:rPr lang="ro-R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(VIM)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logo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available on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www.romania-serbia.net</a:t>
            </a:r>
            <a:endParaRPr lang="en-US" sz="1100" dirty="0">
              <a:solidFill>
                <a:srgbClr val="0E6E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60" y="3849928"/>
            <a:ext cx="11737304" cy="1656184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partners must promote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their projects to relevant groups or to the general public, using </a:t>
            </a: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plain language</a:t>
            </a:r>
            <a:r>
              <a:rPr lang="ro-R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ro-R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ro-RO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logo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3BF723-3840-679A-AA69-60DF7816B68A}"/>
              </a:ext>
            </a:extLst>
          </p:cNvPr>
          <p:cNvSpPr txBox="1">
            <a:spLocks/>
          </p:cNvSpPr>
          <p:nvPr/>
        </p:nvSpPr>
        <p:spPr>
          <a:xfrm>
            <a:off x="6160266" y="318910"/>
            <a:ext cx="5768382" cy="74716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ro-RO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2400" b="1" dirty="0" err="1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ommon</a:t>
            </a: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rules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 for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project partners</a:t>
            </a:r>
            <a:r>
              <a:rPr lang="ro-R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8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3FBC43-0093-3534-94D9-1B9E3C531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20888"/>
            <a:ext cx="6019800" cy="4437112"/>
          </a:xfr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The </a:t>
            </a:r>
            <a:r>
              <a:rPr lang="en-GB" b="1" dirty="0">
                <a:solidFill>
                  <a:schemeClr val="bg1"/>
                </a:solidFill>
              </a:rPr>
              <a:t>minimum recommended size</a:t>
            </a:r>
            <a:r>
              <a:rPr lang="en-GB" dirty="0">
                <a:solidFill>
                  <a:schemeClr val="bg1"/>
                </a:solidFill>
              </a:rPr>
              <a:t> of the panel for</a:t>
            </a:r>
            <a:r>
              <a:rPr lang="en-GB" b="1" dirty="0">
                <a:solidFill>
                  <a:schemeClr val="bg1"/>
                </a:solidFill>
              </a:rPr>
              <a:t> all vehicles </a:t>
            </a:r>
            <a:r>
              <a:rPr lang="en-GB" dirty="0">
                <a:solidFill>
                  <a:schemeClr val="bg1"/>
                </a:solidFill>
              </a:rPr>
              <a:t>(cars, trucks, special utility vehicles, vans etc.) is </a:t>
            </a:r>
            <a:r>
              <a:rPr lang="en-GB" b="1" dirty="0" err="1">
                <a:solidFill>
                  <a:schemeClr val="bg1"/>
                </a:solidFill>
              </a:rPr>
              <a:t>A4</a:t>
            </a:r>
            <a:r>
              <a:rPr lang="ro-RO" b="1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If the design of the vehicle does not permit it, please consult the MA/JS for an alternative solution.</a:t>
            </a:r>
            <a:endParaRPr lang="ro-RO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bg1"/>
                </a:solidFill>
              </a:rPr>
              <a:t>Templates are available on the Programme site.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37E6-16CD-D4E3-3EEB-18D94077F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20888"/>
            <a:ext cx="6019800" cy="4437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Equipment, furniture and other purchased items must bear a self-adhesive or a tag, depending on the material, in a visible place. 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Size may vary.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Templates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available on the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site.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559478-336A-0CC6-C150-6BE850A0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332657"/>
            <a:ext cx="6984776" cy="1008111"/>
          </a:xfrm>
        </p:spPr>
        <p:txBody>
          <a:bodyPr/>
          <a:lstStyle/>
          <a:p>
            <a:pPr algn="r"/>
            <a:r>
              <a:rPr lang="en-US" dirty="0"/>
              <a:t>Vehicle panels </a:t>
            </a:r>
            <a:r>
              <a:rPr lang="ro-RO" dirty="0"/>
              <a:t>/</a:t>
            </a:r>
            <a:r>
              <a:rPr lang="en-US" dirty="0"/>
              <a:t>Self-Adhesives</a:t>
            </a:r>
            <a:r>
              <a:rPr lang="ro-RO" dirty="0"/>
              <a:t> </a:t>
            </a:r>
            <a:r>
              <a:rPr lang="en-US" dirty="0"/>
              <a:t>/Stickers</a:t>
            </a:r>
            <a:r>
              <a:rPr lang="ro-RO" dirty="0"/>
              <a:t> </a:t>
            </a:r>
            <a:r>
              <a:rPr lang="en-US" dirty="0"/>
              <a:t>/Tags</a:t>
            </a:r>
          </a:p>
        </p:txBody>
      </p:sp>
    </p:spTree>
    <p:extLst>
      <p:ext uri="{BB962C8B-B14F-4D97-AF65-F5344CB8AC3E}">
        <p14:creationId xmlns:p14="http://schemas.microsoft.com/office/powerpoint/2010/main" val="221164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2E245-9AA2-617D-D938-26924A420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44824"/>
            <a:ext cx="6312024" cy="4032448"/>
          </a:xfr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Use plain language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Use familiar words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Tell stories, build a conversation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Make it visual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Listen to your audience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</a:rPr>
              <a:t>Call your audience to action (Join! See! Do!)</a:t>
            </a:r>
            <a:endParaRPr lang="ro-RO" sz="2400" dirty="0"/>
          </a:p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1F2D2-3A6C-E2BB-222C-F1DAEE061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824"/>
            <a:ext cx="5879976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accessibility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Coordinate with partners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transparent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technically accurate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Communicate when you have something relevant to say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Promote European Union co-funding</a:t>
            </a:r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340080-6313-E7D8-CBD7-FB16CA6F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04" y="227782"/>
            <a:ext cx="4896544" cy="1008111"/>
          </a:xfrm>
        </p:spPr>
        <p:txBody>
          <a:bodyPr/>
          <a:lstStyle/>
          <a:p>
            <a:pPr algn="r"/>
            <a:r>
              <a:rPr lang="ro-RO" dirty="0"/>
              <a:t>General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8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D8A39-066E-A27F-E573-B56DDA78B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5679" y="2332156"/>
            <a:ext cx="8633261" cy="3411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4200" b="1" dirty="0">
                <a:solidFill>
                  <a:srgbClr val="0E101A"/>
                </a:solidFill>
                <a:ea typeface="Times New Roman" panose="02020603050405020304" pitchFamily="18" charset="0"/>
              </a:rPr>
              <a:t>Online communication</a:t>
            </a:r>
            <a:endParaRPr lang="ro-RO" sz="4200" b="1" dirty="0">
              <a:solidFill>
                <a:srgbClr val="0E101A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4200" b="1" dirty="0">
                <a:solidFill>
                  <a:srgbClr val="0E101A"/>
                </a:solidFill>
                <a:ea typeface="Times New Roman" panose="02020603050405020304" pitchFamily="18" charset="0"/>
              </a:rPr>
              <a:t>Paperless</a:t>
            </a:r>
            <a:r>
              <a:rPr lang="en-GB" sz="4200" dirty="0">
                <a:solidFill>
                  <a:srgbClr val="0E101A"/>
                </a:solidFill>
                <a:ea typeface="Times New Roman" panose="02020603050405020304" pitchFamily="18" charset="0"/>
              </a:rPr>
              <a:t> and </a:t>
            </a:r>
            <a:r>
              <a:rPr lang="en-GB" sz="4200" b="1" dirty="0">
                <a:solidFill>
                  <a:srgbClr val="0E101A"/>
                </a:solidFill>
                <a:ea typeface="Times New Roman" panose="02020603050405020304" pitchFamily="18" charset="0"/>
              </a:rPr>
              <a:t>digitalisation</a:t>
            </a:r>
            <a:endParaRPr lang="ro-RO" sz="4200" b="1" dirty="0">
              <a:solidFill>
                <a:srgbClr val="0E101A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4200" b="1" dirty="0">
                <a:solidFill>
                  <a:srgbClr val="0E101A"/>
                </a:solidFill>
                <a:ea typeface="Times New Roman" panose="02020603050405020304" pitchFamily="18" charset="0"/>
              </a:rPr>
              <a:t>Go local!</a:t>
            </a:r>
            <a:endParaRPr lang="ro-RO" sz="4200" b="1" dirty="0">
              <a:solidFill>
                <a:srgbClr val="0E101A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4200" b="1" dirty="0">
                <a:solidFill>
                  <a:srgbClr val="0E101A"/>
                </a:solidFill>
                <a:ea typeface="Times New Roman" panose="02020603050405020304" pitchFamily="18" charset="0"/>
              </a:rPr>
              <a:t>0% plastic waste</a:t>
            </a:r>
            <a:endParaRPr lang="ro-RO" sz="4200" b="1" dirty="0">
              <a:solidFill>
                <a:srgbClr val="0E101A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A51190-5AD9-1B66-C233-43F108B7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188641"/>
            <a:ext cx="7632848" cy="1008111"/>
          </a:xfrm>
        </p:spPr>
        <p:txBody>
          <a:bodyPr/>
          <a:lstStyle/>
          <a:p>
            <a:pPr algn="r"/>
            <a:r>
              <a:rPr lang="en-GB" b="1" dirty="0">
                <a:solidFill>
                  <a:srgbClr val="53813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Green communication tips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46C29-A04C-920A-F946-6029082B3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9" y="2332157"/>
            <a:ext cx="2872621" cy="1515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64F26A-5E8D-8FA0-269B-B0E833AC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9" y="3847682"/>
            <a:ext cx="2872621" cy="18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CC58A4-6ECE-95A6-5149-62DE65B71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8008" y="2272561"/>
            <a:ext cx="6023992" cy="508367"/>
          </a:xfrm>
          <a:gradFill flip="none" rotWithShape="1">
            <a:gsLst>
              <a:gs pos="90000">
                <a:srgbClr val="034B77"/>
              </a:gs>
              <a:gs pos="40000">
                <a:srgbClr val="3471B8"/>
              </a:gs>
            </a:gsLst>
            <a:lin ang="81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o-RO" sz="2400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dani.bardos@brct-timisoara.ro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5D3772-EF79-ABC1-E507-5E373863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92" y="332657"/>
            <a:ext cx="5904656" cy="1008111"/>
          </a:xfrm>
        </p:spPr>
        <p:txBody>
          <a:bodyPr/>
          <a:lstStyle/>
          <a:p>
            <a:pPr algn="r"/>
            <a:r>
              <a:rPr lang="ro-RO" dirty="0">
                <a:solidFill>
                  <a:srgbClr val="0070C0"/>
                </a:solidFill>
              </a:rPr>
              <a:t>Contact info: visibility and communication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FD5BF-0A6F-6E9B-4488-7F3378806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000" l="2500" r="99625">
                        <a14:foregroundMark x1="15750" y1="82875" x2="15750" y2="82875"/>
                        <a14:foregroundMark x1="14125" y1="83375" x2="14125" y2="83375"/>
                        <a14:foregroundMark x1="13000" y1="86000" x2="13000" y2="86000"/>
                        <a14:foregroundMark x1="10625" y1="89500" x2="10625" y2="89500"/>
                        <a14:foregroundMark x1="8250" y1="93125" x2="8250" y2="93125"/>
                        <a14:foregroundMark x1="6750" y1="96875" x2="6750" y2="96875"/>
                        <a14:foregroundMark x1="95375" y1="95750" x2="95375" y2="95750"/>
                        <a14:foregroundMark x1="99625" y1="98750" x2="99625" y2="98750"/>
                        <a14:foregroundMark x1="2500" y1="99000" x2="2500" y2="99000"/>
                        <a14:backgroundMark x1="27250" y1="68625" x2="27250" y2="68625"/>
                        <a14:backgroundMark x1="28375" y1="68625" x2="28375" y2="68625"/>
                        <a14:backgroundMark x1="28375" y1="66750" x2="28375" y2="66750"/>
                        <a14:backgroundMark x1="26000" y1="58375" x2="26000" y2="58375"/>
                        <a14:backgroundMark x1="29375" y1="49125" x2="29375" y2="4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" y="4004834"/>
            <a:ext cx="2853165" cy="2853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DFF49-29FD-1163-3213-51F86B10D9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>
          <a:xfrm>
            <a:off x="8328248" y="3550058"/>
            <a:ext cx="3861277" cy="3325512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6FF98A6-2772-9F54-CF87-F33ADDC56F9A}"/>
              </a:ext>
            </a:extLst>
          </p:cNvPr>
          <p:cNvSpPr txBox="1">
            <a:spLocks/>
          </p:cNvSpPr>
          <p:nvPr/>
        </p:nvSpPr>
        <p:spPr>
          <a:xfrm>
            <a:off x="7077" y="2272562"/>
            <a:ext cx="6232939" cy="508366"/>
          </a:xfrm>
          <a:prstGeom prst="rect">
            <a:avLst/>
          </a:prstGeom>
          <a:gradFill flip="none" rotWithShape="1">
            <a:gsLst>
              <a:gs pos="90000">
                <a:srgbClr val="034B77"/>
              </a:gs>
              <a:gs pos="40000">
                <a:srgbClr val="3471B8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400" b="1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carmen.stojanovic@brct-timisoara.ro</a:t>
            </a:r>
            <a:r>
              <a:rPr lang="ro-RO" sz="2400" b="1" u="sng" dirty="0">
                <a:solidFill>
                  <a:schemeClr val="bg1"/>
                </a:solidFill>
              </a:rPr>
              <a:t> 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0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4680" y="1484784"/>
            <a:ext cx="12216680" cy="576064"/>
          </a:xfrm>
          <a:prstGeom prst="rect">
            <a:avLst/>
          </a:prstGeo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 algn="ctr">
              <a:buNone/>
            </a:pP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360" y="2348880"/>
            <a:ext cx="11449271" cy="38164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0E6EB6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Lead Partner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shall ensure that </a:t>
            </a: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and visibility materials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realized by the project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made available upon request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bodies, European Union institutions, bodies, offices or agencies </a:t>
            </a:r>
            <a:r>
              <a:rPr lang="en-US" sz="2400" b="1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2400" dirty="0">
                <a:solidFill>
                  <a:srgbClr val="0E6E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royalty-free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non-exclusive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irrevocable license to use such material and any pre-existing rights attached to it is granted to the European Union. </a:t>
            </a:r>
          </a:p>
          <a:p>
            <a:pPr marL="0" indent="0" algn="r">
              <a:buClr>
                <a:srgbClr val="C00000"/>
              </a:buClr>
              <a:buNone/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(CPR Regulation 2021/1060 Annex IX point 2)</a:t>
            </a:r>
          </a:p>
        </p:txBody>
      </p:sp>
    </p:spTree>
    <p:extLst>
      <p:ext uri="{BB962C8B-B14F-4D97-AF65-F5344CB8AC3E}">
        <p14:creationId xmlns:p14="http://schemas.microsoft.com/office/powerpoint/2010/main" val="128632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3054424"/>
              </p:ext>
            </p:extLst>
          </p:nvPr>
        </p:nvGraphicFramePr>
        <p:xfrm>
          <a:off x="263352" y="692696"/>
          <a:ext cx="113772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656608"/>
              </p:ext>
            </p:extLst>
          </p:nvPr>
        </p:nvGraphicFramePr>
        <p:xfrm>
          <a:off x="1801504" y="3645024"/>
          <a:ext cx="8642309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81634" y="2348880"/>
            <a:ext cx="85693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Interreg IPA Romania-Serbia Programme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772816"/>
            <a:ext cx="12192000" cy="504056"/>
          </a:xfr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/>
          <a:lstStyle/>
          <a:p>
            <a:pPr marL="538163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name used for communication purposes: </a:t>
            </a:r>
          </a:p>
        </p:txBody>
      </p:sp>
    </p:spTree>
    <p:extLst>
      <p:ext uri="{BB962C8B-B14F-4D97-AF65-F5344CB8AC3E}">
        <p14:creationId xmlns:p14="http://schemas.microsoft.com/office/powerpoint/2010/main" val="42290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6040" y="260648"/>
            <a:ext cx="5568619" cy="1008111"/>
          </a:xfrm>
        </p:spPr>
        <p:txBody>
          <a:bodyPr/>
          <a:lstStyle/>
          <a:p>
            <a:pPr algn="r"/>
            <a:r>
              <a:rPr lang="en-GB" dirty="0"/>
              <a:t>Programme logo</a:t>
            </a:r>
            <a:endParaRPr lang="ro-RO" dirty="0"/>
          </a:p>
        </p:txBody>
      </p:sp>
      <p:sp>
        <p:nvSpPr>
          <p:cNvPr id="14" name="Rounded Rectangle 13"/>
          <p:cNvSpPr/>
          <p:nvPr/>
        </p:nvSpPr>
        <p:spPr>
          <a:xfrm>
            <a:off x="335359" y="4941168"/>
            <a:ext cx="11689299" cy="165618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logo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used on </a:t>
            </a:r>
            <a:endParaRPr lang="ro-RO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communication</a:t>
            </a:r>
            <a:r>
              <a:rPr lang="en-US" sz="2200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materials,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preferably</a:t>
            </a:r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n-US" sz="2200" b="1" dirty="0" err="1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version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white background.</a:t>
            </a:r>
            <a:endParaRPr lang="ro-RO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 </a:t>
            </a:r>
            <a:endParaRPr lang="ro-RO" sz="22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algn="ctr"/>
            <a:r>
              <a:rPr lang="ro-R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The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EU emblem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must be </a:t>
            </a:r>
            <a:r>
              <a:rPr lang="en-GB" sz="2200" b="1" dirty="0">
                <a:solidFill>
                  <a:srgbClr val="0E6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at least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the same size as the biggest of the other logos.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https://lh6.googleusercontent.com/pqRxeH_xF8Is4WrqL_d6Rzc5yTzEltuSpZ2yLR8gTZIF4CoPWHpnHI8oyymQT9re4PIHBMXhUgeythl0eBPcQ5Sbns3KC8oY-s4lxHQPDXU_eekzfOrqMZIHEVOAYqWI233BpwfwGCTK4J7hcEb4avSIoLtwn8LhbiZW7SVH_X9QvayOnD5dMO8K6fUEhBP1Nx1m85zZ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8" y="1412776"/>
            <a:ext cx="11378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8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976" y="199518"/>
            <a:ext cx="6048672" cy="1008111"/>
          </a:xfrm>
        </p:spPr>
        <p:txBody>
          <a:bodyPr/>
          <a:lstStyle/>
          <a:p>
            <a:pPr algn="r"/>
            <a:r>
              <a:rPr lang="en-GB" dirty="0"/>
              <a:t>Language variations</a:t>
            </a:r>
            <a:endParaRPr lang="ro-R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88592"/>
              </p:ext>
            </p:extLst>
          </p:nvPr>
        </p:nvGraphicFramePr>
        <p:xfrm>
          <a:off x="1880794" y="1556792"/>
          <a:ext cx="2919062" cy="4536502"/>
        </p:xfrm>
        <a:graphic>
          <a:graphicData uri="http://schemas.openxmlformats.org/drawingml/2006/table">
            <a:tbl>
              <a:tblPr/>
              <a:tblGrid>
                <a:gridCol w="291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961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English</a:t>
                      </a: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Romanian</a:t>
                      </a: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6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Serbian Cyrillic</a:t>
                      </a: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1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Serbian Latin</a:t>
                      </a:r>
                      <a:endParaRPr lang="en-US" sz="2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8227754" y="-60926"/>
            <a:ext cx="188957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2" y="1243632"/>
            <a:ext cx="4632075" cy="139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2" y="2467768"/>
            <a:ext cx="4632075" cy="139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2" y="3763912"/>
            <a:ext cx="4632075" cy="1393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54" y="5085184"/>
            <a:ext cx="4632075" cy="1393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847528" y="2564904"/>
            <a:ext cx="842493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47528" y="3861048"/>
            <a:ext cx="842493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47528" y="5157192"/>
            <a:ext cx="842493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C424B-96B7-F2D1-59BB-934F19BFB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344156"/>
            <a:ext cx="7165654" cy="5541228"/>
          </a:xfrm>
          <a:gradFill>
            <a:gsLst>
              <a:gs pos="90000">
                <a:srgbClr val="034B77"/>
              </a:gs>
              <a:gs pos="40000">
                <a:srgbClr val="3471B8"/>
              </a:gs>
            </a:gsLst>
            <a:lin ang="2400000" scaled="0"/>
          </a:gra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ro-RO" sz="1800" b="1" dirty="0">
                <a:solidFill>
                  <a:srgbClr val="FFFFFF"/>
                </a:solidFill>
              </a:rPr>
              <a:t>Do not use the </a:t>
            </a:r>
            <a:r>
              <a:rPr lang="en-GB" sz="1800" b="1" dirty="0">
                <a:solidFill>
                  <a:srgbClr val="FFFFFF"/>
                </a:solidFill>
              </a:rPr>
              <a:t>2014-2020 Programme</a:t>
            </a:r>
            <a:r>
              <a:rPr lang="ro-RO" sz="1800" b="1" dirty="0">
                <a:solidFill>
                  <a:srgbClr val="FFFFFF"/>
                </a:solidFill>
              </a:rPr>
              <a:t> logo</a:t>
            </a:r>
            <a:r>
              <a:rPr lang="en-GB" sz="1800" b="1" dirty="0">
                <a:solidFill>
                  <a:srgbClr val="FFFFFF"/>
                </a:solidFill>
              </a:rPr>
              <a:t>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use any other typographic element in addition to the Programme logo.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invert, distort, stretch, slant or modify the logo in any way.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cut the logo.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rotate the logo. The only correct use of the brand is horizontal at a 0º angle.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change the composition of the brand elements. They are invariable.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use outlines around the brand logo.</a:t>
            </a:r>
            <a:endParaRPr lang="en-US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use the brand in body text. </a:t>
            </a:r>
            <a:endParaRPr lang="ro-RO" sz="1800" b="1" dirty="0">
              <a:solidFill>
                <a:srgbClr val="FFFFFF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Do not use the brand in any other colour than the standard full-colour version or the accepted white and monochrome variations.</a:t>
            </a:r>
            <a:endParaRPr lang="en-US" sz="1800" b="1" dirty="0">
              <a:solidFill>
                <a:srgbClr val="FFFFFF"/>
              </a:solidFill>
            </a:endParaRPr>
          </a:p>
          <a:p>
            <a:pPr>
              <a:buFontTx/>
              <a:buChar char="ꭓ"/>
            </a:pPr>
            <a:r>
              <a:rPr lang="en-GB" sz="1800" b="1" dirty="0">
                <a:solidFill>
                  <a:srgbClr val="FFFFFF"/>
                </a:solidFill>
              </a:rPr>
              <a:t>Avoid coloured backgrounds as much as possible. White backgrounds should be preferred at any time.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E6C36E-CCA0-99DF-4B0D-3F2271F7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413" y="197851"/>
            <a:ext cx="5688632" cy="1008111"/>
          </a:xfrm>
        </p:spPr>
        <p:txBody>
          <a:bodyPr/>
          <a:lstStyle/>
          <a:p>
            <a:pPr algn="r"/>
            <a:r>
              <a:rPr lang="en-US" dirty="0"/>
              <a:t>Incorrect use</a:t>
            </a:r>
            <a:r>
              <a:rPr lang="ro-RO" dirty="0"/>
              <a:t> of the logo</a:t>
            </a:r>
            <a:endParaRPr lang="en-US" dirty="0"/>
          </a:p>
        </p:txBody>
      </p:sp>
      <p:pic>
        <p:nvPicPr>
          <p:cNvPr id="6" name="image8.png">
            <a:extLst>
              <a:ext uri="{FF2B5EF4-FFF2-40B4-BE49-F238E27FC236}">
                <a16:creationId xmlns:a16="http://schemas.microsoft.com/office/drawing/2014/main" id="{53527508-2967-4B97-4A89-8AA66ED44A8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65655" y="1340768"/>
            <a:ext cx="5003389" cy="1148740"/>
          </a:xfrm>
          <a:prstGeom prst="rect">
            <a:avLst/>
          </a:prstGeom>
          <a:ln/>
        </p:spPr>
      </p:pic>
      <p:pic>
        <p:nvPicPr>
          <p:cNvPr id="7" name="image39.png">
            <a:extLst>
              <a:ext uri="{FF2B5EF4-FFF2-40B4-BE49-F238E27FC236}">
                <a16:creationId xmlns:a16="http://schemas.microsoft.com/office/drawing/2014/main" id="{AF628073-F92B-C3A6-52AD-48EE3FB9647B}"/>
              </a:ext>
            </a:extLst>
          </p:cNvPr>
          <p:cNvPicPr/>
          <p:nvPr/>
        </p:nvPicPr>
        <p:blipFill>
          <a:blip r:embed="rId3"/>
          <a:srcRect l="32174" t="21272" r="27941" b="9237"/>
          <a:stretch>
            <a:fillRect/>
          </a:stretch>
        </p:blipFill>
        <p:spPr>
          <a:xfrm>
            <a:off x="7165656" y="2536323"/>
            <a:ext cx="5003389" cy="43216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7132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1AD1C8D7-A21D-480A-064B-F8556D872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025228"/>
              </p:ext>
            </p:extLst>
          </p:nvPr>
        </p:nvGraphicFramePr>
        <p:xfrm>
          <a:off x="407368" y="2627575"/>
          <a:ext cx="6386916" cy="8229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8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168">
                <a:tc>
                  <a:txBody>
                    <a:bodyPr/>
                    <a:lstStyle/>
                    <a:p>
                      <a:pPr marL="1530350" indent="-1530350" algn="l"/>
                      <a:r>
                        <a:rPr lang="ro-RO" sz="2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</a:t>
                      </a:r>
                      <a:r>
                        <a:rPr lang="ro-RO" sz="2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1: </a:t>
                      </a:r>
                      <a:r>
                        <a:rPr lang="en-US" sz="2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Environmental protection and risk management </a:t>
                      </a:r>
                      <a:endParaRPr lang="ro-RO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F50BE36-01D2-136B-0591-55253393C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220467"/>
            <a:ext cx="1617212" cy="1616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569" y="305810"/>
            <a:ext cx="4176464" cy="1008111"/>
          </a:xfrm>
        </p:spPr>
        <p:txBody>
          <a:bodyPr/>
          <a:lstStyle/>
          <a:p>
            <a:r>
              <a:rPr lang="en-GB" dirty="0"/>
              <a:t>Priority Icons</a:t>
            </a:r>
            <a:endParaRPr lang="ro-RO" dirty="0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1AD1C8D7-A21D-480A-064B-F8556D872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550044"/>
              </p:ext>
            </p:extLst>
          </p:nvPr>
        </p:nvGraphicFramePr>
        <p:xfrm>
          <a:off x="407368" y="4857352"/>
          <a:ext cx="6386916" cy="82295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38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1530350" indent="-1530350" algn="l"/>
                      <a:r>
                        <a:rPr lang="en-US" sz="2400" noProof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 2: Social and economic development </a:t>
                      </a:r>
                      <a:endParaRPr lang="en-US" sz="2400" b="1" noProof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4DDAB61-FBAE-4279-1496-46A7DC7F7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34" y="4509120"/>
            <a:ext cx="1621674" cy="1621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21" y="2259696"/>
            <a:ext cx="1601352" cy="1601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02" y="4553640"/>
            <a:ext cx="1588030" cy="1585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7F9CF8-B964-B3E4-E691-61BBF9D9E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4" y="2259696"/>
            <a:ext cx="768817" cy="768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22980-DF2C-A713-FD1C-B78760A47E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47" y="4554359"/>
            <a:ext cx="748113" cy="746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CFA733-9CB9-764E-E3AE-185B46254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78" y="3105146"/>
            <a:ext cx="730482" cy="729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74161D-50D4-EA04-BDD4-A140FD6527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47" y="5382747"/>
            <a:ext cx="748834" cy="7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1325</Words>
  <Application>Microsoft Office PowerPoint</Application>
  <PresentationFormat>Widescreen</PresentationFormat>
  <Paragraphs>147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Programme name used for communication purposes: </vt:lpstr>
      <vt:lpstr>Programme logo</vt:lpstr>
      <vt:lpstr>Language variations</vt:lpstr>
      <vt:lpstr>Incorrect use of the logo</vt:lpstr>
      <vt:lpstr>Priority Icons</vt:lpstr>
      <vt:lpstr>Typography / Fonts</vt:lpstr>
      <vt:lpstr>PowerPoint Presentation</vt:lpstr>
      <vt:lpstr>Social media</vt:lpstr>
      <vt:lpstr>Website</vt:lpstr>
      <vt:lpstr>Accessibility</vt:lpstr>
      <vt:lpstr>Programme website</vt:lpstr>
      <vt:lpstr>Durable plaques or billboards</vt:lpstr>
      <vt:lpstr>Promotional items</vt:lpstr>
      <vt:lpstr>Publications</vt:lpstr>
      <vt:lpstr>Press release</vt:lpstr>
      <vt:lpstr>Vehicle panels /Self-Adhesives /Stickers /Tags</vt:lpstr>
      <vt:lpstr>General Advice</vt:lpstr>
      <vt:lpstr>Green communication tips</vt:lpstr>
      <vt:lpstr>Contact info: visibility and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Stojanovic</dc:creator>
  <cp:lastModifiedBy>Carmen-Dana, Stojanovic</cp:lastModifiedBy>
  <cp:revision>425</cp:revision>
  <cp:lastPrinted>2016-09-28T11:51:08Z</cp:lastPrinted>
  <dcterms:created xsi:type="dcterms:W3CDTF">2015-10-27T11:54:26Z</dcterms:created>
  <dcterms:modified xsi:type="dcterms:W3CDTF">2025-01-30T13:32:32Z</dcterms:modified>
</cp:coreProperties>
</file>