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23" r:id="rId2"/>
    <p:sldId id="299" r:id="rId3"/>
    <p:sldId id="312" r:id="rId4"/>
    <p:sldId id="309" r:id="rId5"/>
    <p:sldId id="310" r:id="rId6"/>
    <p:sldId id="313" r:id="rId7"/>
    <p:sldId id="324" r:id="rId8"/>
    <p:sldId id="316" r:id="rId9"/>
    <p:sldId id="321" r:id="rId10"/>
    <p:sldId id="315" r:id="rId11"/>
    <p:sldId id="320" r:id="rId12"/>
    <p:sldId id="262" r:id="rId13"/>
    <p:sldId id="292" r:id="rId14"/>
  </p:sldIdLst>
  <p:sldSz cx="9144000" cy="6858000" type="screen4x3"/>
  <p:notesSz cx="6735763" cy="9866313"/>
  <p:defaultTextStyle>
    <a:defPPr>
      <a:defRPr lang="ro-RO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aleria Paice" initials="VP" lastIdx="5" clrIdx="0">
    <p:extLst>
      <p:ext uri="{19B8F6BF-5375-455C-9EA6-DF929625EA0E}">
        <p15:presenceInfo xmlns:p15="http://schemas.microsoft.com/office/powerpoint/2012/main" userId="S-1-5-21-4055720330-3796296415-3512186660-4048" providerId="AD"/>
      </p:ext>
    </p:extLst>
  </p:cmAuthor>
  <p:cmAuthor id="2" name="Daniela Ilisca, Dumitrica" initials="DID" lastIdx="2" clrIdx="1">
    <p:extLst>
      <p:ext uri="{19B8F6BF-5375-455C-9EA6-DF929625EA0E}">
        <p15:presenceInfo xmlns:p15="http://schemas.microsoft.com/office/powerpoint/2012/main" userId="S-1-5-21-3853767531-2014781427-3205774903-120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A65"/>
    <a:srgbClr val="FFFFCC"/>
    <a:srgbClr val="00609F"/>
    <a:srgbClr val="FFCC99"/>
    <a:srgbClr val="A50021"/>
    <a:srgbClr val="28166F"/>
    <a:srgbClr val="DA251D"/>
    <a:srgbClr val="CCFFFF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0" autoAdjust="0"/>
    <p:restoredTop sz="94007" autoAdjust="0"/>
  </p:normalViewPr>
  <p:slideViewPr>
    <p:cSldViewPr>
      <p:cViewPr varScale="1">
        <p:scale>
          <a:sx n="114" d="100"/>
          <a:sy n="114" d="100"/>
        </p:scale>
        <p:origin x="62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1EB2BC2-2A46-453E-AF1E-F5DAF3D2AC23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2E2866-5A7A-4499-A4B4-E007D47185DB}">
      <dgm:prSet/>
      <dgm:spPr/>
      <dgm:t>
        <a:bodyPr/>
        <a:lstStyle/>
        <a:p>
          <a:pPr rtl="0"/>
          <a:r>
            <a:rPr lang="en-US" dirty="0"/>
            <a:t>Report identification,</a:t>
          </a:r>
        </a:p>
        <a:p>
          <a:pPr rtl="0"/>
          <a:r>
            <a:rPr lang="en-GB" i="0" u="none" dirty="0"/>
            <a:t>Work plan progress</a:t>
          </a:r>
          <a:endParaRPr lang="en-US" dirty="0"/>
        </a:p>
      </dgm:t>
    </dgm:pt>
    <dgm:pt modelId="{2CB2D645-2DE6-471E-9EE0-954AE0B3FC7E}" type="parTrans" cxnId="{8CFE1CD3-01A5-4167-A2B7-706E8B7B12F7}">
      <dgm:prSet/>
      <dgm:spPr/>
      <dgm:t>
        <a:bodyPr/>
        <a:lstStyle/>
        <a:p>
          <a:endParaRPr lang="en-US"/>
        </a:p>
      </dgm:t>
    </dgm:pt>
    <dgm:pt modelId="{CBA43352-7296-406D-AC36-B6B7A13EDDC8}" type="sibTrans" cxnId="{8CFE1CD3-01A5-4167-A2B7-706E8B7B12F7}">
      <dgm:prSet/>
      <dgm:spPr/>
      <dgm:t>
        <a:bodyPr/>
        <a:lstStyle/>
        <a:p>
          <a:endParaRPr lang="en-US"/>
        </a:p>
      </dgm:t>
    </dgm:pt>
    <dgm:pt modelId="{ECA72184-51D6-40D7-A92D-8C74994809D3}">
      <dgm:prSet/>
      <dgm:spPr/>
      <dgm:t>
        <a:bodyPr/>
        <a:lstStyle/>
        <a:p>
          <a:pPr rtl="0"/>
          <a:r>
            <a:rPr lang="en-US" dirty="0"/>
            <a:t>List of expenditure</a:t>
          </a:r>
        </a:p>
      </dgm:t>
    </dgm:pt>
    <dgm:pt modelId="{733E009D-849F-4D13-9E2A-3C42C5938C12}" type="parTrans" cxnId="{462BBE91-20EA-4712-9BBC-B08F10186B55}">
      <dgm:prSet/>
      <dgm:spPr/>
      <dgm:t>
        <a:bodyPr/>
        <a:lstStyle/>
        <a:p>
          <a:endParaRPr lang="en-US"/>
        </a:p>
      </dgm:t>
    </dgm:pt>
    <dgm:pt modelId="{8A6B8D2F-8442-4BB1-96F0-C4FE22DC91AA}" type="sibTrans" cxnId="{462BBE91-20EA-4712-9BBC-B08F10186B55}">
      <dgm:prSet/>
      <dgm:spPr/>
      <dgm:t>
        <a:bodyPr/>
        <a:lstStyle/>
        <a:p>
          <a:endParaRPr lang="en-US"/>
        </a:p>
      </dgm:t>
    </dgm:pt>
    <dgm:pt modelId="{0E34228F-E054-42E7-8ECA-E385928BB203}">
      <dgm:prSet/>
      <dgm:spPr/>
      <dgm:t>
        <a:bodyPr/>
        <a:lstStyle/>
        <a:p>
          <a:pPr rtl="0"/>
          <a:r>
            <a:rPr lang="en-US" dirty="0"/>
            <a:t>Report annexes</a:t>
          </a:r>
        </a:p>
      </dgm:t>
    </dgm:pt>
    <dgm:pt modelId="{33F9D8BB-F42C-41EA-B772-B6F47AFFF9FA}" type="parTrans" cxnId="{F931BE50-1077-4B3C-97C3-DAC842275B29}">
      <dgm:prSet/>
      <dgm:spPr/>
      <dgm:t>
        <a:bodyPr/>
        <a:lstStyle/>
        <a:p>
          <a:endParaRPr lang="en-US"/>
        </a:p>
      </dgm:t>
    </dgm:pt>
    <dgm:pt modelId="{CC4BB449-DB15-45EF-A0D3-0CF55E52BB7E}" type="sibTrans" cxnId="{F931BE50-1077-4B3C-97C3-DAC842275B29}">
      <dgm:prSet/>
      <dgm:spPr/>
      <dgm:t>
        <a:bodyPr/>
        <a:lstStyle/>
        <a:p>
          <a:endParaRPr lang="en-US"/>
        </a:p>
      </dgm:t>
    </dgm:pt>
    <dgm:pt modelId="{E8F6AB6D-B5FB-4364-BDEF-B9708A1A6BAD}">
      <dgm:prSet/>
      <dgm:spPr/>
      <dgm:t>
        <a:bodyPr/>
        <a:lstStyle/>
        <a:p>
          <a:pPr rtl="0"/>
          <a:r>
            <a:rPr lang="en-GB" i="0" u="none" dirty="0"/>
            <a:t>Public procurements</a:t>
          </a:r>
          <a:endParaRPr lang="en-US" dirty="0"/>
        </a:p>
      </dgm:t>
    </dgm:pt>
    <dgm:pt modelId="{6BA6C0D2-B2D6-4F6B-A40D-D6164FF7D22F}" type="parTrans" cxnId="{A5D0A61F-4F78-4694-A543-40A9C6141B27}">
      <dgm:prSet/>
      <dgm:spPr/>
      <dgm:t>
        <a:bodyPr/>
        <a:lstStyle/>
        <a:p>
          <a:endParaRPr lang="en-US"/>
        </a:p>
      </dgm:t>
    </dgm:pt>
    <dgm:pt modelId="{33950B36-BF0F-4D04-8B87-54FE71EF9A97}" type="sibTrans" cxnId="{A5D0A61F-4F78-4694-A543-40A9C6141B27}">
      <dgm:prSet/>
      <dgm:spPr/>
      <dgm:t>
        <a:bodyPr/>
        <a:lstStyle/>
        <a:p>
          <a:endParaRPr lang="en-US"/>
        </a:p>
      </dgm:t>
    </dgm:pt>
    <dgm:pt modelId="{129FD8D5-6F1C-4CC4-90E0-1E6C297B9017}">
      <dgm:prSet custT="1"/>
      <dgm:spPr/>
      <dgm:t>
        <a:bodyPr/>
        <a:lstStyle/>
        <a:p>
          <a:pPr algn="just"/>
          <a:r>
            <a:rPr lang="ro-RO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ach partner report refers to just </a:t>
          </a:r>
          <a:r>
            <a:rPr lang="en-GB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one partner 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and </a:t>
          </a:r>
          <a:r>
            <a:rPr lang="en-GB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one reference period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</a:t>
          </a:r>
          <a:r>
            <a:rPr lang="ro-RO" sz="16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This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section focuses on activities implemented throughout the reporting period. It contains general descriptions of activities, o</a:t>
          </a:r>
          <a:r>
            <a:rPr lang="en-GB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utputs,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as well as reporting of progress for purchasing equipment / services / works related to the respective activity.</a:t>
          </a:r>
          <a:endParaRPr lang="en-US" sz="16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2216F9C-8D39-4B2C-8610-12141A93EB56}" type="parTrans" cxnId="{5A4E24FF-1454-4F95-86E6-956790ADF8AA}">
      <dgm:prSet/>
      <dgm:spPr/>
      <dgm:t>
        <a:bodyPr/>
        <a:lstStyle/>
        <a:p>
          <a:endParaRPr lang="en-US"/>
        </a:p>
      </dgm:t>
    </dgm:pt>
    <dgm:pt modelId="{4751FCA2-665D-46DF-B56E-A81B75A6014A}" type="sibTrans" cxnId="{5A4E24FF-1454-4F95-86E6-956790ADF8AA}">
      <dgm:prSet/>
      <dgm:spPr/>
      <dgm:t>
        <a:bodyPr/>
        <a:lstStyle/>
        <a:p>
          <a:endParaRPr lang="en-US"/>
        </a:p>
      </dgm:t>
    </dgm:pt>
    <dgm:pt modelId="{5D31CFDB-C0A9-47A4-B7A9-7FCD09BE6A24}">
      <dgm:prSet custT="1"/>
      <dgm:spPr/>
      <dgm:t>
        <a:bodyPr anchor="ctr"/>
        <a:lstStyle/>
        <a:p>
          <a:pPr algn="l"/>
          <a:r>
            <a:rPr lang="ro-RO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only for partner reports with expenditure</a:t>
          </a:r>
          <a:r>
            <a:rPr lang="ro-RO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</a:t>
          </a:r>
          <a:endParaRPr lang="en-US" sz="16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AD599C11-6FEC-4062-9056-1EA0F55A8C1E}" type="parTrans" cxnId="{F60E278C-9311-4848-A29E-7D5693595D38}">
      <dgm:prSet/>
      <dgm:spPr/>
      <dgm:t>
        <a:bodyPr/>
        <a:lstStyle/>
        <a:p>
          <a:endParaRPr lang="en-US"/>
        </a:p>
      </dgm:t>
    </dgm:pt>
    <dgm:pt modelId="{31266CE2-34D0-49EF-B515-52F680DD4887}" type="sibTrans" cxnId="{F60E278C-9311-4848-A29E-7D5693595D38}">
      <dgm:prSet/>
      <dgm:spPr/>
      <dgm:t>
        <a:bodyPr/>
        <a:lstStyle/>
        <a:p>
          <a:endParaRPr lang="en-US"/>
        </a:p>
      </dgm:t>
    </dgm:pt>
    <dgm:pt modelId="{88F4AB04-C61F-4FB7-8C21-D4BC68268063}">
      <dgm:prSet custT="1"/>
      <dgm:spPr/>
      <dgm:t>
        <a:bodyPr/>
        <a:lstStyle/>
        <a:p>
          <a:pPr algn="just"/>
          <a:r>
            <a:rPr lang="en-GB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trial balances (listed monthly) and the Journal Register. </a:t>
          </a:r>
          <a:endParaRPr lang="en-US" sz="1600" b="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C6786997-BEC5-4A76-9D8F-3F63CE8F5D3D}" type="parTrans" cxnId="{EE36708F-4551-468B-B78E-8363C5840997}">
      <dgm:prSet/>
      <dgm:spPr/>
      <dgm:t>
        <a:bodyPr/>
        <a:lstStyle/>
        <a:p>
          <a:endParaRPr lang="en-US"/>
        </a:p>
      </dgm:t>
    </dgm:pt>
    <dgm:pt modelId="{9B2F467D-C65B-41D1-AC73-87FEF38CCDE2}" type="sibTrans" cxnId="{EE36708F-4551-468B-B78E-8363C5840997}">
      <dgm:prSet/>
      <dgm:spPr/>
      <dgm:t>
        <a:bodyPr/>
        <a:lstStyle/>
        <a:p>
          <a:endParaRPr lang="en-US"/>
        </a:p>
      </dgm:t>
    </dgm:pt>
    <dgm:pt modelId="{6A97A533-024A-46A3-B092-B70521190BEB}">
      <dgm:prSet custT="1"/>
      <dgm:spPr/>
      <dgm:t>
        <a:bodyPr anchor="ctr"/>
        <a:lstStyle/>
        <a:p>
          <a:pPr algn="just"/>
          <a:r>
            <a:rPr lang="en-US" sz="1600" dirty="0"/>
            <a:t> </a:t>
          </a:r>
          <a:r>
            <a:rPr lang="ro-RO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</a:t>
          </a:r>
          <a:r>
            <a: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he complete tender dossier must be uploaded at this section and </a:t>
          </a:r>
          <a:r>
            <a:rPr lang="en-US" sz="16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link it  </a:t>
          </a:r>
          <a:r>
            <a:rPr lang="en-US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to the corresponding invoice.</a:t>
          </a:r>
        </a:p>
      </dgm:t>
    </dgm:pt>
    <dgm:pt modelId="{0A89114A-6F58-4E7A-8CA3-F35A5C4AC311}" type="parTrans" cxnId="{BF04D2DE-D917-409D-9E48-2BB725DC2EB9}">
      <dgm:prSet/>
      <dgm:spPr/>
      <dgm:t>
        <a:bodyPr/>
        <a:lstStyle/>
        <a:p>
          <a:endParaRPr lang="en-US"/>
        </a:p>
      </dgm:t>
    </dgm:pt>
    <dgm:pt modelId="{29D88529-189B-493E-B1B4-5684BA31C970}" type="sibTrans" cxnId="{BF04D2DE-D917-409D-9E48-2BB725DC2EB9}">
      <dgm:prSet/>
      <dgm:spPr/>
      <dgm:t>
        <a:bodyPr/>
        <a:lstStyle/>
        <a:p>
          <a:endParaRPr lang="en-US"/>
        </a:p>
      </dgm:t>
    </dgm:pt>
    <dgm:pt modelId="{D440EE49-6D5D-410F-A14E-2352808FB603}">
      <dgm:prSet custT="1"/>
      <dgm:spPr/>
      <dgm:t>
        <a:bodyPr anchor="ctr"/>
        <a:lstStyle/>
        <a:p>
          <a:pPr algn="just"/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partner and period are determined by the partner report itself (each report refers to just one partner and one period of time)</a:t>
          </a:r>
          <a:r>
            <a:rPr lang="ro-RO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A</a:t>
          </a:r>
          <a:r>
            <a:rPr lang="en-GB" sz="16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ll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information (e</a:t>
          </a:r>
          <a:r>
            <a:rPr lang="ro-RO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g. Cost category, Investment no. Procurement, Internal reference no. Invoice, invoice date, Date of payment, Description etc.</a:t>
          </a:r>
          <a:r>
            <a:rPr lang="en-GB" sz="16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must be completed  for every item added.</a:t>
          </a:r>
          <a:endParaRPr lang="en-US" sz="16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0459AC64-367D-442F-806B-E2648EA4A2FD}" type="parTrans" cxnId="{0817E15B-BC5E-435E-9E56-F12772E4938C}">
      <dgm:prSet/>
      <dgm:spPr/>
      <dgm:t>
        <a:bodyPr/>
        <a:lstStyle/>
        <a:p>
          <a:endParaRPr lang="ro-RO"/>
        </a:p>
      </dgm:t>
    </dgm:pt>
    <dgm:pt modelId="{A7762305-03B5-4CC9-AAD6-8FE44B887B0F}" type="sibTrans" cxnId="{0817E15B-BC5E-435E-9E56-F12772E4938C}">
      <dgm:prSet/>
      <dgm:spPr/>
      <dgm:t>
        <a:bodyPr/>
        <a:lstStyle/>
        <a:p>
          <a:endParaRPr lang="ro-RO"/>
        </a:p>
      </dgm:t>
    </dgm:pt>
    <dgm:pt modelId="{C82C4A8A-3817-46C6-A46D-5CB6410D148A}">
      <dgm:prSet custT="1"/>
      <dgm:spPr/>
      <dgm:t>
        <a:bodyPr/>
        <a:lstStyle/>
        <a:p>
          <a:pPr algn="just"/>
          <a:endParaRPr lang="en-US" sz="1600" dirty="0"/>
        </a:p>
      </dgm:t>
    </dgm:pt>
    <dgm:pt modelId="{C7BC9046-E28F-427D-A9F0-1F799C8682C0}" type="parTrans" cxnId="{0C2BC08C-6616-451C-8023-5572FCC93959}">
      <dgm:prSet/>
      <dgm:spPr/>
      <dgm:t>
        <a:bodyPr/>
        <a:lstStyle/>
        <a:p>
          <a:endParaRPr lang="en-GB"/>
        </a:p>
      </dgm:t>
    </dgm:pt>
    <dgm:pt modelId="{85EBE125-2F57-49BC-9876-A8D0F4A0C6C9}" type="sibTrans" cxnId="{0C2BC08C-6616-451C-8023-5572FCC93959}">
      <dgm:prSet/>
      <dgm:spPr/>
      <dgm:t>
        <a:bodyPr/>
        <a:lstStyle/>
        <a:p>
          <a:endParaRPr lang="en-GB"/>
        </a:p>
      </dgm:t>
    </dgm:pt>
    <dgm:pt modelId="{B2B02EDB-3D23-426D-9613-264EB8C8DB15}">
      <dgm:prSet custT="1"/>
      <dgm:spPr/>
      <dgm:t>
        <a:bodyPr/>
        <a:lstStyle/>
        <a:p>
          <a:pPr algn="just"/>
          <a:endParaRPr lang="en-US" sz="1600" dirty="0"/>
        </a:p>
      </dgm:t>
    </dgm:pt>
    <dgm:pt modelId="{5E71FBE1-B60D-4631-9AE2-86B9491BC0BE}" type="parTrans" cxnId="{E183D08E-86DC-4966-A800-AC8CB1B1D158}">
      <dgm:prSet/>
      <dgm:spPr/>
      <dgm:t>
        <a:bodyPr/>
        <a:lstStyle/>
        <a:p>
          <a:endParaRPr lang="en-GB"/>
        </a:p>
      </dgm:t>
    </dgm:pt>
    <dgm:pt modelId="{5B7EDB01-429E-40DA-96F5-7845F08FEC8D}" type="sibTrans" cxnId="{E183D08E-86DC-4966-A800-AC8CB1B1D158}">
      <dgm:prSet/>
      <dgm:spPr/>
      <dgm:t>
        <a:bodyPr/>
        <a:lstStyle/>
        <a:p>
          <a:endParaRPr lang="en-GB"/>
        </a:p>
      </dgm:t>
    </dgm:pt>
    <dgm:pt modelId="{7995C2FD-9A91-486A-889B-C0899F676316}">
      <dgm:prSet custT="1"/>
      <dgm:spPr/>
      <dgm:t>
        <a:bodyPr/>
        <a:lstStyle/>
        <a:p>
          <a:pPr algn="just"/>
          <a:endParaRPr lang="en-US" sz="1600" dirty="0"/>
        </a:p>
      </dgm:t>
    </dgm:pt>
    <dgm:pt modelId="{49ADAFD1-A5A1-48F6-A439-5935DE135E1E}" type="parTrans" cxnId="{C49DB781-5BDA-47DB-B4A9-B0BE63B16554}">
      <dgm:prSet/>
      <dgm:spPr/>
      <dgm:t>
        <a:bodyPr/>
        <a:lstStyle/>
        <a:p>
          <a:endParaRPr lang="en-GB"/>
        </a:p>
      </dgm:t>
    </dgm:pt>
    <dgm:pt modelId="{B158F1E1-3D9B-40D3-B19B-DA8E5652BC5F}" type="sibTrans" cxnId="{C49DB781-5BDA-47DB-B4A9-B0BE63B16554}">
      <dgm:prSet/>
      <dgm:spPr/>
      <dgm:t>
        <a:bodyPr/>
        <a:lstStyle/>
        <a:p>
          <a:endParaRPr lang="en-GB"/>
        </a:p>
      </dgm:t>
    </dgm:pt>
    <dgm:pt modelId="{E97AC8E2-F88D-4D6E-9E88-93888CC3E661}">
      <dgm:prSet custT="1"/>
      <dgm:spPr/>
      <dgm:t>
        <a:bodyPr/>
        <a:lstStyle/>
        <a:p>
          <a:pPr algn="just"/>
          <a:endParaRPr lang="en-US" sz="1600" dirty="0"/>
        </a:p>
      </dgm:t>
    </dgm:pt>
    <dgm:pt modelId="{35CEB1A9-155E-4A58-90C6-2CE1A53B8CF9}" type="parTrans" cxnId="{A34C5198-BA12-4D30-B3EF-EF433C7F3431}">
      <dgm:prSet/>
      <dgm:spPr/>
      <dgm:t>
        <a:bodyPr/>
        <a:lstStyle/>
        <a:p>
          <a:endParaRPr lang="en-GB"/>
        </a:p>
      </dgm:t>
    </dgm:pt>
    <dgm:pt modelId="{A4B1D649-C04C-41EF-87F9-14963CBA1B24}" type="sibTrans" cxnId="{A34C5198-BA12-4D30-B3EF-EF433C7F3431}">
      <dgm:prSet/>
      <dgm:spPr/>
      <dgm:t>
        <a:bodyPr/>
        <a:lstStyle/>
        <a:p>
          <a:endParaRPr lang="en-GB"/>
        </a:p>
      </dgm:t>
    </dgm:pt>
    <dgm:pt modelId="{90E3F77C-1F55-4018-AD31-82186F2B1708}">
      <dgm:prSet custT="1"/>
      <dgm:spPr/>
      <dgm:t>
        <a:bodyPr/>
        <a:lstStyle/>
        <a:p>
          <a:pPr algn="just"/>
          <a:r>
            <a:rPr lang="en-GB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Bank account statements in </a:t>
          </a:r>
          <a:r>
            <a:rPr lang="ro-RO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EUR</a:t>
          </a:r>
          <a:r>
            <a:rPr lang="en-GB" sz="1600" b="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and RON, accounts opened specifically for the project. Accounting entries, account statements, as applicable.</a:t>
          </a:r>
          <a:endParaRPr lang="en-US" sz="1600" b="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3416B37F-4ACE-489A-9BA8-C670D3E6915C}" type="parTrans" cxnId="{47DCED58-2D71-4B32-BC84-A967FCD4BF27}">
      <dgm:prSet/>
      <dgm:spPr/>
      <dgm:t>
        <a:bodyPr/>
        <a:lstStyle/>
        <a:p>
          <a:endParaRPr lang="en-GB"/>
        </a:p>
      </dgm:t>
    </dgm:pt>
    <dgm:pt modelId="{A9E1DCF1-7663-432A-98C4-0E5A3AD48101}" type="sibTrans" cxnId="{47DCED58-2D71-4B32-BC84-A967FCD4BF27}">
      <dgm:prSet/>
      <dgm:spPr/>
      <dgm:t>
        <a:bodyPr/>
        <a:lstStyle/>
        <a:p>
          <a:endParaRPr lang="en-GB"/>
        </a:p>
      </dgm:t>
    </dgm:pt>
    <dgm:pt modelId="{4576A2C2-7F3F-4CA6-BFCF-9DC0E3E04E2A}">
      <dgm:prSet custT="1"/>
      <dgm:spPr/>
      <dgm:t>
        <a:bodyPr anchor="ctr"/>
        <a:lstStyle/>
        <a:p>
          <a:pPr algn="just"/>
          <a:r>
            <a:rPr lang="en-GB" sz="16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Beneficiaries must report expenditure in accordance with the detailed budget .</a:t>
          </a:r>
          <a:endParaRPr lang="en-US" sz="1600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gm:t>
    </dgm:pt>
    <dgm:pt modelId="{63DA45A8-D950-4B0F-97D5-88EE572C8593}" type="parTrans" cxnId="{5E893B3E-666D-47D4-8A21-7E11CA3DC796}">
      <dgm:prSet/>
      <dgm:spPr/>
      <dgm:t>
        <a:bodyPr/>
        <a:lstStyle/>
        <a:p>
          <a:endParaRPr lang="en-US"/>
        </a:p>
      </dgm:t>
    </dgm:pt>
    <dgm:pt modelId="{BE0917DF-CFC4-49A9-90AE-9AD8A81764A5}" type="sibTrans" cxnId="{5E893B3E-666D-47D4-8A21-7E11CA3DC796}">
      <dgm:prSet/>
      <dgm:spPr/>
      <dgm:t>
        <a:bodyPr/>
        <a:lstStyle/>
        <a:p>
          <a:endParaRPr lang="en-US"/>
        </a:p>
      </dgm:t>
    </dgm:pt>
    <dgm:pt modelId="{103C25C4-397A-48F9-BBA2-4B9B4585EFA2}" type="pres">
      <dgm:prSet presAssocID="{51EB2BC2-2A46-453E-AF1E-F5DAF3D2AC23}" presName="Name0" presStyleCnt="0">
        <dgm:presLayoutVars>
          <dgm:dir/>
          <dgm:animLvl val="lvl"/>
          <dgm:resizeHandles val="exact"/>
        </dgm:presLayoutVars>
      </dgm:prSet>
      <dgm:spPr/>
    </dgm:pt>
    <dgm:pt modelId="{BDED228E-4C2F-4935-B804-D5C416FA2495}" type="pres">
      <dgm:prSet presAssocID="{552E2866-5A7A-4499-A4B4-E007D47185DB}" presName="linNode" presStyleCnt="0"/>
      <dgm:spPr/>
    </dgm:pt>
    <dgm:pt modelId="{0C061F68-A0FB-4841-A150-0AE27A3CF7B2}" type="pres">
      <dgm:prSet presAssocID="{552E2866-5A7A-4499-A4B4-E007D47185DB}" presName="parentText" presStyleLbl="node1" presStyleIdx="0" presStyleCnt="4" custScaleX="71522">
        <dgm:presLayoutVars>
          <dgm:chMax val="1"/>
          <dgm:bulletEnabled val="1"/>
        </dgm:presLayoutVars>
      </dgm:prSet>
      <dgm:spPr/>
    </dgm:pt>
    <dgm:pt modelId="{FE37EE9D-E6C8-4A92-BE91-C613468AD8F3}" type="pres">
      <dgm:prSet presAssocID="{552E2866-5A7A-4499-A4B4-E007D47185DB}" presName="descendantText" presStyleLbl="alignAccFollowNode1" presStyleIdx="0" presStyleCnt="4" custScaleX="125857" custScaleY="128993">
        <dgm:presLayoutVars>
          <dgm:bulletEnabled val="1"/>
        </dgm:presLayoutVars>
      </dgm:prSet>
      <dgm:spPr/>
    </dgm:pt>
    <dgm:pt modelId="{DDB68976-BFF3-4919-8A07-FEA1B459F011}" type="pres">
      <dgm:prSet presAssocID="{CBA43352-7296-406D-AC36-B6B7A13EDDC8}" presName="sp" presStyleCnt="0"/>
      <dgm:spPr/>
    </dgm:pt>
    <dgm:pt modelId="{C575342E-2AD7-4E74-9859-0D455D1A807B}" type="pres">
      <dgm:prSet presAssocID="{ECA72184-51D6-40D7-A92D-8C74994809D3}" presName="linNode" presStyleCnt="0"/>
      <dgm:spPr/>
    </dgm:pt>
    <dgm:pt modelId="{CD3B18F8-5F01-4135-90C7-275649667593}" type="pres">
      <dgm:prSet presAssocID="{ECA72184-51D6-40D7-A92D-8C74994809D3}" presName="parentText" presStyleLbl="node1" presStyleIdx="1" presStyleCnt="4" custScaleX="70472">
        <dgm:presLayoutVars>
          <dgm:chMax val="1"/>
          <dgm:bulletEnabled val="1"/>
        </dgm:presLayoutVars>
      </dgm:prSet>
      <dgm:spPr/>
    </dgm:pt>
    <dgm:pt modelId="{46981324-A031-427C-B558-318CAC346554}" type="pres">
      <dgm:prSet presAssocID="{ECA72184-51D6-40D7-A92D-8C74994809D3}" presName="descendantText" presStyleLbl="alignAccFollowNode1" presStyleIdx="1" presStyleCnt="4" custScaleX="123915" custScaleY="181174" custLinFactNeighborX="-417" custLinFactNeighborY="-448">
        <dgm:presLayoutVars>
          <dgm:bulletEnabled val="1"/>
        </dgm:presLayoutVars>
      </dgm:prSet>
      <dgm:spPr/>
    </dgm:pt>
    <dgm:pt modelId="{C4E888F6-6CD4-48C1-B0DC-C24F188F22FD}" type="pres">
      <dgm:prSet presAssocID="{8A6B8D2F-8442-4BB1-96F0-C4FE22DC91AA}" presName="sp" presStyleCnt="0"/>
      <dgm:spPr/>
    </dgm:pt>
    <dgm:pt modelId="{141753EF-16C4-41BC-B604-EDDD48F08304}" type="pres">
      <dgm:prSet presAssocID="{0E34228F-E054-42E7-8ECA-E385928BB203}" presName="linNode" presStyleCnt="0"/>
      <dgm:spPr/>
    </dgm:pt>
    <dgm:pt modelId="{0D01AFF5-EBE1-4935-95E8-DA5DB24A4ACE}" type="pres">
      <dgm:prSet presAssocID="{0E34228F-E054-42E7-8ECA-E385928BB203}" presName="parentText" presStyleLbl="node1" presStyleIdx="2" presStyleCnt="4" custScaleX="70757" custLinFactNeighborX="-7" custLinFactNeighborY="768">
        <dgm:presLayoutVars>
          <dgm:chMax val="1"/>
          <dgm:bulletEnabled val="1"/>
        </dgm:presLayoutVars>
      </dgm:prSet>
      <dgm:spPr/>
    </dgm:pt>
    <dgm:pt modelId="{CC7A0053-B705-483E-BB8B-7700C9E29843}" type="pres">
      <dgm:prSet presAssocID="{0E34228F-E054-42E7-8ECA-E385928BB203}" presName="descendantText" presStyleLbl="alignAccFollowNode1" presStyleIdx="2" presStyleCnt="4" custScaleX="124079">
        <dgm:presLayoutVars>
          <dgm:bulletEnabled val="1"/>
        </dgm:presLayoutVars>
      </dgm:prSet>
      <dgm:spPr/>
    </dgm:pt>
    <dgm:pt modelId="{CB1FB4DA-3300-40CE-8F1C-155BE3E11B88}" type="pres">
      <dgm:prSet presAssocID="{CC4BB449-DB15-45EF-A0D3-0CF55E52BB7E}" presName="sp" presStyleCnt="0"/>
      <dgm:spPr/>
    </dgm:pt>
    <dgm:pt modelId="{01DF3392-DBA3-401B-BA80-7C40CBE12A67}" type="pres">
      <dgm:prSet presAssocID="{E8F6AB6D-B5FB-4364-BDEF-B9708A1A6BAD}" presName="linNode" presStyleCnt="0"/>
      <dgm:spPr/>
    </dgm:pt>
    <dgm:pt modelId="{A8CE1842-1A01-4BAD-9B6B-C43C7121C3DE}" type="pres">
      <dgm:prSet presAssocID="{E8F6AB6D-B5FB-4364-BDEF-B9708A1A6BAD}" presName="parentText" presStyleLbl="node1" presStyleIdx="3" presStyleCnt="4" custScaleX="70510" custLinFactNeighborX="-7" custLinFactNeighborY="96">
        <dgm:presLayoutVars>
          <dgm:chMax val="1"/>
          <dgm:bulletEnabled val="1"/>
        </dgm:presLayoutVars>
      </dgm:prSet>
      <dgm:spPr/>
    </dgm:pt>
    <dgm:pt modelId="{22BF48EC-8D74-4119-85CF-71BF491D943A}" type="pres">
      <dgm:prSet presAssocID="{E8F6AB6D-B5FB-4364-BDEF-B9708A1A6BAD}" presName="descendantText" presStyleLbl="alignAccFollowNode1" presStyleIdx="3" presStyleCnt="4" custScaleX="123916" custLinFactNeighborX="19" custLinFactNeighborY="457">
        <dgm:presLayoutVars>
          <dgm:bulletEnabled val="1"/>
        </dgm:presLayoutVars>
      </dgm:prSet>
      <dgm:spPr/>
    </dgm:pt>
  </dgm:ptLst>
  <dgm:cxnLst>
    <dgm:cxn modelId="{A5D0A61F-4F78-4694-A543-40A9C6141B27}" srcId="{51EB2BC2-2A46-453E-AF1E-F5DAF3D2AC23}" destId="{E8F6AB6D-B5FB-4364-BDEF-B9708A1A6BAD}" srcOrd="3" destOrd="0" parTransId="{6BA6C0D2-B2D6-4F6B-A40D-D6164FF7D22F}" sibTransId="{33950B36-BF0F-4D04-8B87-54FE71EF9A97}"/>
    <dgm:cxn modelId="{FAAB6130-F360-47FB-93E9-97257EC8B314}" type="presOf" srcId="{4576A2C2-7F3F-4CA6-BFCF-9DC0E3E04E2A}" destId="{46981324-A031-427C-B558-318CAC346554}" srcOrd="0" destOrd="2" presId="urn:microsoft.com/office/officeart/2005/8/layout/vList5"/>
    <dgm:cxn modelId="{5E893B3E-666D-47D4-8A21-7E11CA3DC796}" srcId="{ECA72184-51D6-40D7-A92D-8C74994809D3}" destId="{4576A2C2-7F3F-4CA6-BFCF-9DC0E3E04E2A}" srcOrd="2" destOrd="0" parTransId="{63DA45A8-D950-4B0F-97D5-88EE572C8593}" sibTransId="{BE0917DF-CFC4-49A9-90AE-9AD8A81764A5}"/>
    <dgm:cxn modelId="{0817E15B-BC5E-435E-9E56-F12772E4938C}" srcId="{ECA72184-51D6-40D7-A92D-8C74994809D3}" destId="{D440EE49-6D5D-410F-A14E-2352808FB603}" srcOrd="1" destOrd="0" parTransId="{0459AC64-367D-442F-806B-E2648EA4A2FD}" sibTransId="{A7762305-03B5-4CC9-AAD6-8FE44B887B0F}"/>
    <dgm:cxn modelId="{64BCBC5E-816B-4617-A07F-A5AEAFC2DC27}" type="presOf" srcId="{C82C4A8A-3817-46C6-A46D-5CB6410D148A}" destId="{FE37EE9D-E6C8-4A92-BE91-C613468AD8F3}" srcOrd="0" destOrd="4" presId="urn:microsoft.com/office/officeart/2005/8/layout/vList5"/>
    <dgm:cxn modelId="{F4E00550-1725-482E-B168-40C13D383F44}" type="presOf" srcId="{51EB2BC2-2A46-453E-AF1E-F5DAF3D2AC23}" destId="{103C25C4-397A-48F9-BBA2-4B9B4585EFA2}" srcOrd="0" destOrd="0" presId="urn:microsoft.com/office/officeart/2005/8/layout/vList5"/>
    <dgm:cxn modelId="{F931BE50-1077-4B3C-97C3-DAC842275B29}" srcId="{51EB2BC2-2A46-453E-AF1E-F5DAF3D2AC23}" destId="{0E34228F-E054-42E7-8ECA-E385928BB203}" srcOrd="2" destOrd="0" parTransId="{33F9D8BB-F42C-41EA-B772-B6F47AFFF9FA}" sibTransId="{CC4BB449-DB15-45EF-A0D3-0CF55E52BB7E}"/>
    <dgm:cxn modelId="{60A95A74-FBC9-4D4C-866E-96A8720CB410}" type="presOf" srcId="{B2B02EDB-3D23-426D-9613-264EB8C8DB15}" destId="{FE37EE9D-E6C8-4A92-BE91-C613468AD8F3}" srcOrd="0" destOrd="3" presId="urn:microsoft.com/office/officeart/2005/8/layout/vList5"/>
    <dgm:cxn modelId="{E9D9DD74-A215-4555-B241-32626F9BF406}" type="presOf" srcId="{7995C2FD-9A91-486A-889B-C0899F676316}" destId="{FE37EE9D-E6C8-4A92-BE91-C613468AD8F3}" srcOrd="0" destOrd="0" presId="urn:microsoft.com/office/officeart/2005/8/layout/vList5"/>
    <dgm:cxn modelId="{47DCED58-2D71-4B32-BC84-A967FCD4BF27}" srcId="{0E34228F-E054-42E7-8ECA-E385928BB203}" destId="{90E3F77C-1F55-4018-AD31-82186F2B1708}" srcOrd="1" destOrd="0" parTransId="{3416B37F-4ACE-489A-9BA8-C670D3E6915C}" sibTransId="{A9E1DCF1-7663-432A-98C4-0E5A3AD48101}"/>
    <dgm:cxn modelId="{C49DB781-5BDA-47DB-B4A9-B0BE63B16554}" srcId="{552E2866-5A7A-4499-A4B4-E007D47185DB}" destId="{7995C2FD-9A91-486A-889B-C0899F676316}" srcOrd="0" destOrd="0" parTransId="{49ADAFD1-A5A1-48F6-A439-5935DE135E1E}" sibTransId="{B158F1E1-3D9B-40D3-B19B-DA8E5652BC5F}"/>
    <dgm:cxn modelId="{2F10CA84-0165-47FD-88C3-E7C9FF3BF5C5}" type="presOf" srcId="{D440EE49-6D5D-410F-A14E-2352808FB603}" destId="{46981324-A031-427C-B558-318CAC346554}" srcOrd="0" destOrd="1" presId="urn:microsoft.com/office/officeart/2005/8/layout/vList5"/>
    <dgm:cxn modelId="{C20EBB8B-DE5B-4A16-B776-A72A7B4E17A2}" type="presOf" srcId="{552E2866-5A7A-4499-A4B4-E007D47185DB}" destId="{0C061F68-A0FB-4841-A150-0AE27A3CF7B2}" srcOrd="0" destOrd="0" presId="urn:microsoft.com/office/officeart/2005/8/layout/vList5"/>
    <dgm:cxn modelId="{F60E278C-9311-4848-A29E-7D5693595D38}" srcId="{ECA72184-51D6-40D7-A92D-8C74994809D3}" destId="{5D31CFDB-C0A9-47A4-B7A9-7FCD09BE6A24}" srcOrd="0" destOrd="0" parTransId="{AD599C11-6FEC-4062-9056-1EA0F55A8C1E}" sibTransId="{31266CE2-34D0-49EF-B515-52F680DD4887}"/>
    <dgm:cxn modelId="{0C2BC08C-6616-451C-8023-5572FCC93959}" srcId="{552E2866-5A7A-4499-A4B4-E007D47185DB}" destId="{C82C4A8A-3817-46C6-A46D-5CB6410D148A}" srcOrd="4" destOrd="0" parTransId="{C7BC9046-E28F-427D-A9F0-1F799C8682C0}" sibTransId="{85EBE125-2F57-49BC-9876-A8D0F4A0C6C9}"/>
    <dgm:cxn modelId="{E183D08E-86DC-4966-A800-AC8CB1B1D158}" srcId="{552E2866-5A7A-4499-A4B4-E007D47185DB}" destId="{B2B02EDB-3D23-426D-9613-264EB8C8DB15}" srcOrd="3" destOrd="0" parTransId="{5E71FBE1-B60D-4631-9AE2-86B9491BC0BE}" sibTransId="{5B7EDB01-429E-40DA-96F5-7845F08FEC8D}"/>
    <dgm:cxn modelId="{EE36708F-4551-468B-B78E-8363C5840997}" srcId="{0E34228F-E054-42E7-8ECA-E385928BB203}" destId="{88F4AB04-C61F-4FB7-8C21-D4BC68268063}" srcOrd="0" destOrd="0" parTransId="{C6786997-BEC5-4A76-9D8F-3F63CE8F5D3D}" sibTransId="{9B2F467D-C65B-41D1-AC73-87FEF38CCDE2}"/>
    <dgm:cxn modelId="{462BBE91-20EA-4712-9BBC-B08F10186B55}" srcId="{51EB2BC2-2A46-453E-AF1E-F5DAF3D2AC23}" destId="{ECA72184-51D6-40D7-A92D-8C74994809D3}" srcOrd="1" destOrd="0" parTransId="{733E009D-849F-4D13-9E2A-3C42C5938C12}" sibTransId="{8A6B8D2F-8442-4BB1-96F0-C4FE22DC91AA}"/>
    <dgm:cxn modelId="{A34C5198-BA12-4D30-B3EF-EF433C7F3431}" srcId="{552E2866-5A7A-4499-A4B4-E007D47185DB}" destId="{E97AC8E2-F88D-4D6E-9E88-93888CC3E661}" srcOrd="1" destOrd="0" parTransId="{35CEB1A9-155E-4A58-90C6-2CE1A53B8CF9}" sibTransId="{A4B1D649-C04C-41EF-87F9-14963CBA1B24}"/>
    <dgm:cxn modelId="{59C8BDA7-48F8-4CCE-AE16-A8B3D5CD12E1}" type="presOf" srcId="{6A97A533-024A-46A3-B092-B70521190BEB}" destId="{22BF48EC-8D74-4119-85CF-71BF491D943A}" srcOrd="0" destOrd="0" presId="urn:microsoft.com/office/officeart/2005/8/layout/vList5"/>
    <dgm:cxn modelId="{9CCEA5B7-8324-428A-9EA6-2CC1F3BBAD23}" type="presOf" srcId="{E97AC8E2-F88D-4D6E-9E88-93888CC3E661}" destId="{FE37EE9D-E6C8-4A92-BE91-C613468AD8F3}" srcOrd="0" destOrd="1" presId="urn:microsoft.com/office/officeart/2005/8/layout/vList5"/>
    <dgm:cxn modelId="{3EF955C5-8CF6-436B-AA28-FE7ED7BF7457}" type="presOf" srcId="{5D31CFDB-C0A9-47A4-B7A9-7FCD09BE6A24}" destId="{46981324-A031-427C-B558-318CAC346554}" srcOrd="0" destOrd="0" presId="urn:microsoft.com/office/officeart/2005/8/layout/vList5"/>
    <dgm:cxn modelId="{FDDF50D1-D662-4FC5-8EDF-F0889DBE0B99}" type="presOf" srcId="{0E34228F-E054-42E7-8ECA-E385928BB203}" destId="{0D01AFF5-EBE1-4935-95E8-DA5DB24A4ACE}" srcOrd="0" destOrd="0" presId="urn:microsoft.com/office/officeart/2005/8/layout/vList5"/>
    <dgm:cxn modelId="{8CFE1CD3-01A5-4167-A2B7-706E8B7B12F7}" srcId="{51EB2BC2-2A46-453E-AF1E-F5DAF3D2AC23}" destId="{552E2866-5A7A-4499-A4B4-E007D47185DB}" srcOrd="0" destOrd="0" parTransId="{2CB2D645-2DE6-471E-9EE0-954AE0B3FC7E}" sibTransId="{CBA43352-7296-406D-AC36-B6B7A13EDDC8}"/>
    <dgm:cxn modelId="{5567E2D4-2973-4670-B736-2B5E4B32729A}" type="presOf" srcId="{129FD8D5-6F1C-4CC4-90E0-1E6C297B9017}" destId="{FE37EE9D-E6C8-4A92-BE91-C613468AD8F3}" srcOrd="0" destOrd="2" presId="urn:microsoft.com/office/officeart/2005/8/layout/vList5"/>
    <dgm:cxn modelId="{BF04D2DE-D917-409D-9E48-2BB725DC2EB9}" srcId="{E8F6AB6D-B5FB-4364-BDEF-B9708A1A6BAD}" destId="{6A97A533-024A-46A3-B092-B70521190BEB}" srcOrd="0" destOrd="0" parTransId="{0A89114A-6F58-4E7A-8CA3-F35A5C4AC311}" sibTransId="{29D88529-189B-493E-B1B4-5684BA31C970}"/>
    <dgm:cxn modelId="{19ED52EE-63DC-47B8-90D1-42FE925884DF}" type="presOf" srcId="{88F4AB04-C61F-4FB7-8C21-D4BC68268063}" destId="{CC7A0053-B705-483E-BB8B-7700C9E29843}" srcOrd="0" destOrd="0" presId="urn:microsoft.com/office/officeart/2005/8/layout/vList5"/>
    <dgm:cxn modelId="{84A8C9F6-BDD4-495F-A452-08B8F5B9F174}" type="presOf" srcId="{90E3F77C-1F55-4018-AD31-82186F2B1708}" destId="{CC7A0053-B705-483E-BB8B-7700C9E29843}" srcOrd="0" destOrd="1" presId="urn:microsoft.com/office/officeart/2005/8/layout/vList5"/>
    <dgm:cxn modelId="{EDA8DEF6-A46F-48B2-93F6-1963328E1D81}" type="presOf" srcId="{E8F6AB6D-B5FB-4364-BDEF-B9708A1A6BAD}" destId="{A8CE1842-1A01-4BAD-9B6B-C43C7121C3DE}" srcOrd="0" destOrd="0" presId="urn:microsoft.com/office/officeart/2005/8/layout/vList5"/>
    <dgm:cxn modelId="{E5B7A2FA-6C9A-4873-B56B-F0E67A009B14}" type="presOf" srcId="{ECA72184-51D6-40D7-A92D-8C74994809D3}" destId="{CD3B18F8-5F01-4135-90C7-275649667593}" srcOrd="0" destOrd="0" presId="urn:microsoft.com/office/officeart/2005/8/layout/vList5"/>
    <dgm:cxn modelId="{5A4E24FF-1454-4F95-86E6-956790ADF8AA}" srcId="{552E2866-5A7A-4499-A4B4-E007D47185DB}" destId="{129FD8D5-6F1C-4CC4-90E0-1E6C297B9017}" srcOrd="2" destOrd="0" parTransId="{C2216F9C-8D39-4B2C-8610-12141A93EB56}" sibTransId="{4751FCA2-665D-46DF-B56E-A81B75A6014A}"/>
    <dgm:cxn modelId="{043FE510-972A-453D-A5D6-5BEC5914C424}" type="presParOf" srcId="{103C25C4-397A-48F9-BBA2-4B9B4585EFA2}" destId="{BDED228E-4C2F-4935-B804-D5C416FA2495}" srcOrd="0" destOrd="0" presId="urn:microsoft.com/office/officeart/2005/8/layout/vList5"/>
    <dgm:cxn modelId="{A6D01C1D-A095-4E14-AEB2-091CCD5E0874}" type="presParOf" srcId="{BDED228E-4C2F-4935-B804-D5C416FA2495}" destId="{0C061F68-A0FB-4841-A150-0AE27A3CF7B2}" srcOrd="0" destOrd="0" presId="urn:microsoft.com/office/officeart/2005/8/layout/vList5"/>
    <dgm:cxn modelId="{F0729E44-1714-4540-90D9-473F64F2A301}" type="presParOf" srcId="{BDED228E-4C2F-4935-B804-D5C416FA2495}" destId="{FE37EE9D-E6C8-4A92-BE91-C613468AD8F3}" srcOrd="1" destOrd="0" presId="urn:microsoft.com/office/officeart/2005/8/layout/vList5"/>
    <dgm:cxn modelId="{AA964231-0578-4133-AF51-CA68B92544FA}" type="presParOf" srcId="{103C25C4-397A-48F9-BBA2-4B9B4585EFA2}" destId="{DDB68976-BFF3-4919-8A07-FEA1B459F011}" srcOrd="1" destOrd="0" presId="urn:microsoft.com/office/officeart/2005/8/layout/vList5"/>
    <dgm:cxn modelId="{D44D9C8F-EFD7-41FF-8FEE-1694B2123028}" type="presParOf" srcId="{103C25C4-397A-48F9-BBA2-4B9B4585EFA2}" destId="{C575342E-2AD7-4E74-9859-0D455D1A807B}" srcOrd="2" destOrd="0" presId="urn:microsoft.com/office/officeart/2005/8/layout/vList5"/>
    <dgm:cxn modelId="{DEF29740-E55A-4859-8CAB-DA0720EE316F}" type="presParOf" srcId="{C575342E-2AD7-4E74-9859-0D455D1A807B}" destId="{CD3B18F8-5F01-4135-90C7-275649667593}" srcOrd="0" destOrd="0" presId="urn:microsoft.com/office/officeart/2005/8/layout/vList5"/>
    <dgm:cxn modelId="{9D9EA1D4-6267-473A-BEA1-D30AF8CC34DB}" type="presParOf" srcId="{C575342E-2AD7-4E74-9859-0D455D1A807B}" destId="{46981324-A031-427C-B558-318CAC346554}" srcOrd="1" destOrd="0" presId="urn:microsoft.com/office/officeart/2005/8/layout/vList5"/>
    <dgm:cxn modelId="{A6CFA982-C669-47DF-B963-C29E7FAD8E5A}" type="presParOf" srcId="{103C25C4-397A-48F9-BBA2-4B9B4585EFA2}" destId="{C4E888F6-6CD4-48C1-B0DC-C24F188F22FD}" srcOrd="3" destOrd="0" presId="urn:microsoft.com/office/officeart/2005/8/layout/vList5"/>
    <dgm:cxn modelId="{7BA6823F-BFB0-475A-A8F8-918C76885E45}" type="presParOf" srcId="{103C25C4-397A-48F9-BBA2-4B9B4585EFA2}" destId="{141753EF-16C4-41BC-B604-EDDD48F08304}" srcOrd="4" destOrd="0" presId="urn:microsoft.com/office/officeart/2005/8/layout/vList5"/>
    <dgm:cxn modelId="{948D75D0-0CD6-4E9D-9CDE-93C2F4E5FB85}" type="presParOf" srcId="{141753EF-16C4-41BC-B604-EDDD48F08304}" destId="{0D01AFF5-EBE1-4935-95E8-DA5DB24A4ACE}" srcOrd="0" destOrd="0" presId="urn:microsoft.com/office/officeart/2005/8/layout/vList5"/>
    <dgm:cxn modelId="{1C26405B-6B31-437B-99F3-0DD7D8E0812E}" type="presParOf" srcId="{141753EF-16C4-41BC-B604-EDDD48F08304}" destId="{CC7A0053-B705-483E-BB8B-7700C9E29843}" srcOrd="1" destOrd="0" presId="urn:microsoft.com/office/officeart/2005/8/layout/vList5"/>
    <dgm:cxn modelId="{A5E1C450-994D-4D5E-96F1-76411C6442C1}" type="presParOf" srcId="{103C25C4-397A-48F9-BBA2-4B9B4585EFA2}" destId="{CB1FB4DA-3300-40CE-8F1C-155BE3E11B88}" srcOrd="5" destOrd="0" presId="urn:microsoft.com/office/officeart/2005/8/layout/vList5"/>
    <dgm:cxn modelId="{BD85D1EA-7270-41D3-BC96-59E216C24129}" type="presParOf" srcId="{103C25C4-397A-48F9-BBA2-4B9B4585EFA2}" destId="{01DF3392-DBA3-401B-BA80-7C40CBE12A67}" srcOrd="6" destOrd="0" presId="urn:microsoft.com/office/officeart/2005/8/layout/vList5"/>
    <dgm:cxn modelId="{F64B062D-7DA5-4DA3-AFE1-CD781353FB99}" type="presParOf" srcId="{01DF3392-DBA3-401B-BA80-7C40CBE12A67}" destId="{A8CE1842-1A01-4BAD-9B6B-C43C7121C3DE}" srcOrd="0" destOrd="0" presId="urn:microsoft.com/office/officeart/2005/8/layout/vList5"/>
    <dgm:cxn modelId="{225212B3-5345-4F59-A5C9-C63A75B97D37}" type="presParOf" srcId="{01DF3392-DBA3-401B-BA80-7C40CBE12A67}" destId="{22BF48EC-8D74-4119-85CF-71BF491D943A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7EE9D-E6C8-4A92-BE91-C613468AD8F3}">
      <dsp:nvSpPr>
        <dsp:cNvPr id="0" name=""/>
        <dsp:cNvSpPr/>
      </dsp:nvSpPr>
      <dsp:spPr>
        <a:xfrm rot="5400000">
          <a:off x="4895470" y="-2699818"/>
          <a:ext cx="1459492" cy="6862167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ach partner report refers to just </a:t>
          </a:r>
          <a:r>
            <a:rPr lang="en-GB" sz="16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one partner 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and </a:t>
          </a:r>
          <a:r>
            <a:rPr lang="en-GB" sz="1600" b="1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one reference period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</a:t>
          </a:r>
          <a:r>
            <a:rPr lang="ro-RO" sz="1600" kern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This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section focuses on activities implemented throughout the reporting period. It contains general descriptions of activities, o</a:t>
          </a:r>
          <a:r>
            <a:rPr lang="en-GB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utputs,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as well as reporting of progress for purchasing equipment / services / works related to the respective activity.</a:t>
          </a:r>
          <a:endParaRPr lang="en-US" sz="16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1600" kern="1200" dirty="0"/>
        </a:p>
      </dsp:txBody>
      <dsp:txXfrm rot="-5400000">
        <a:off x="2194133" y="72766"/>
        <a:ext cx="6790920" cy="1316998"/>
      </dsp:txXfrm>
    </dsp:sp>
    <dsp:sp modelId="{0C061F68-A0FB-4841-A150-0AE27A3CF7B2}">
      <dsp:nvSpPr>
        <dsp:cNvPr id="0" name=""/>
        <dsp:cNvSpPr/>
      </dsp:nvSpPr>
      <dsp:spPr>
        <a:xfrm>
          <a:off x="590" y="24108"/>
          <a:ext cx="2193542" cy="14143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Report identification,</a:t>
          </a:r>
        </a:p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i="0" u="none" kern="1200" dirty="0"/>
            <a:t>Work plan progress</a:t>
          </a:r>
          <a:endParaRPr lang="en-US" sz="1900" kern="1200" dirty="0"/>
        </a:p>
      </dsp:txBody>
      <dsp:txXfrm>
        <a:off x="69631" y="93149"/>
        <a:ext cx="2055460" cy="1276231"/>
      </dsp:txXfrm>
    </dsp:sp>
    <dsp:sp modelId="{46981324-A031-427C-B558-318CAC346554}">
      <dsp:nvSpPr>
        <dsp:cNvPr id="0" name=""/>
        <dsp:cNvSpPr/>
      </dsp:nvSpPr>
      <dsp:spPr>
        <a:xfrm rot="5400000">
          <a:off x="4588420" y="-879154"/>
          <a:ext cx="2049894" cy="686152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o-RO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(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only for partner reports with expenditure</a:t>
          </a:r>
          <a:r>
            <a:rPr lang="ro-RO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</a:t>
          </a:r>
          <a:endParaRPr lang="en-US" sz="16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partner and period are determined by the partner report itself (each report refers to just one partner and one period of time)</a:t>
          </a:r>
          <a:r>
            <a:rPr lang="ro-RO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 A</a:t>
          </a:r>
          <a:r>
            <a:rPr lang="en-GB" sz="1600" kern="1200" dirty="0" err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ll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information (e</a:t>
          </a:r>
          <a:r>
            <a:rPr lang="ro-RO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.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g. Cost category, Investment no. Procurement, Internal reference no. Invoice, invoice date, Date of payment, Description etc.</a:t>
          </a:r>
          <a:r>
            <a:rPr lang="en-GB" sz="1600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)</a:t>
          </a:r>
          <a:r>
            <a:rPr lang="en-GB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must be completed  for every item added.</a:t>
          </a:r>
          <a:endParaRPr lang="en-US" sz="160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Beneficiaries must report expenditure in accordance with the detailed budget .</a:t>
          </a:r>
          <a:endParaRPr lang="en-US" sz="1600" kern="1200" dirty="0">
            <a:solidFill>
              <a:schemeClr val="tx1"/>
            </a:solidFill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2182607" y="1626727"/>
        <a:ext cx="6761452" cy="1849758"/>
      </dsp:txXfrm>
    </dsp:sp>
    <dsp:sp modelId="{CD3B18F8-5F01-4135-90C7-275649667593}">
      <dsp:nvSpPr>
        <dsp:cNvPr id="0" name=""/>
        <dsp:cNvSpPr/>
      </dsp:nvSpPr>
      <dsp:spPr>
        <a:xfrm>
          <a:off x="590" y="1849517"/>
          <a:ext cx="2195005" cy="14143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List of expenditure</a:t>
          </a:r>
        </a:p>
      </dsp:txBody>
      <dsp:txXfrm>
        <a:off x="69631" y="1918558"/>
        <a:ext cx="2056923" cy="1276231"/>
      </dsp:txXfrm>
    </dsp:sp>
    <dsp:sp modelId="{CC7A0053-B705-483E-BB8B-7700C9E29843}">
      <dsp:nvSpPr>
        <dsp:cNvPr id="0" name=""/>
        <dsp:cNvSpPr/>
      </dsp:nvSpPr>
      <dsp:spPr>
        <a:xfrm rot="5400000">
          <a:off x="5068017" y="927867"/>
          <a:ext cx="1131450" cy="686325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trial balances (listed monthly) and the Journal Register. </a:t>
          </a:r>
          <a:endParaRPr lang="en-US" sz="1600" b="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Bank account statements in </a:t>
          </a:r>
          <a:r>
            <a:rPr lang="ro-RO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EUR</a:t>
          </a:r>
          <a:r>
            <a:rPr lang="en-GB" sz="1600" b="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 and RON, accounts opened specifically for the project. Accounting entries, account statements, as applicable.</a:t>
          </a:r>
          <a:endParaRPr lang="en-US" sz="1600" b="0" kern="1200" dirty="0">
            <a:latin typeface="Open Sans" panose="020B0606030504020204" pitchFamily="34" charset="0"/>
            <a:ea typeface="Open Sans" panose="020B0606030504020204" pitchFamily="34" charset="0"/>
            <a:cs typeface="Open Sans" panose="020B0606030504020204" pitchFamily="34" charset="0"/>
          </a:endParaRPr>
        </a:p>
      </dsp:txBody>
      <dsp:txXfrm rot="-5400000">
        <a:off x="2202116" y="3849002"/>
        <a:ext cx="6808020" cy="1020984"/>
      </dsp:txXfrm>
    </dsp:sp>
    <dsp:sp modelId="{0D01AFF5-EBE1-4935-95E8-DA5DB24A4ACE}">
      <dsp:nvSpPr>
        <dsp:cNvPr id="0" name=""/>
        <dsp:cNvSpPr/>
      </dsp:nvSpPr>
      <dsp:spPr>
        <a:xfrm>
          <a:off x="203" y="3663199"/>
          <a:ext cx="2201525" cy="14143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Report annexes</a:t>
          </a:r>
        </a:p>
      </dsp:txBody>
      <dsp:txXfrm>
        <a:off x="69244" y="3732240"/>
        <a:ext cx="2063443" cy="1276231"/>
      </dsp:txXfrm>
    </dsp:sp>
    <dsp:sp modelId="{22BF48EC-8D74-4119-85CF-71BF491D943A}">
      <dsp:nvSpPr>
        <dsp:cNvPr id="0" name=""/>
        <dsp:cNvSpPr/>
      </dsp:nvSpPr>
      <dsp:spPr>
        <a:xfrm rot="5400000">
          <a:off x="5067932" y="2415553"/>
          <a:ext cx="1131450" cy="6868283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47650" tIns="123825" rIns="247650" bIns="123825" numCol="1" spcCol="1270" anchor="ctr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600" kern="1200" dirty="0"/>
            <a:t> </a:t>
          </a:r>
          <a:r>
            <a:rPr lang="ro-RO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</a:t>
          </a: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he complete tender dossier must be uploaded at this section and </a:t>
          </a:r>
          <a:r>
            <a:rPr lang="en-US" sz="1600" kern="12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link it  </a:t>
          </a:r>
          <a:r>
            <a:rPr lang="en-US" sz="1600" kern="1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rPr>
            <a:t>to the corresponding invoice.</a:t>
          </a:r>
        </a:p>
      </dsp:txBody>
      <dsp:txXfrm rot="-5400000">
        <a:off x="2199516" y="5339203"/>
        <a:ext cx="6813050" cy="1020984"/>
      </dsp:txXfrm>
    </dsp:sp>
    <dsp:sp modelId="{A8CE1842-1A01-4BAD-9B6B-C43C7121C3DE}">
      <dsp:nvSpPr>
        <dsp:cNvPr id="0" name=""/>
        <dsp:cNvSpPr/>
      </dsp:nvSpPr>
      <dsp:spPr>
        <a:xfrm>
          <a:off x="202" y="5138724"/>
          <a:ext cx="2198335" cy="1414313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2390" tIns="36195" rIns="7239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900" i="0" u="none" kern="1200" dirty="0"/>
            <a:t>Public procurements</a:t>
          </a:r>
          <a:endParaRPr lang="en-US" sz="1900" kern="1200" dirty="0"/>
        </a:p>
      </dsp:txBody>
      <dsp:txXfrm>
        <a:off x="69243" y="5207765"/>
        <a:ext cx="2060253" cy="127623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3/31/2011</a:t>
            </a:r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9451022-F411-42A6-A7BA-BDE9ACB8AA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08724834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3/31/2011</a:t>
            </a:r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7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87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7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63" tIns="45382" rIns="90763" bIns="4538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EA6A1DE-3AA7-46E7-9D6F-6AB564ADAF3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909090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644A817-9012-4041-9143-E235EB3425CC}" type="slidenum">
              <a:rPr lang="en-GB" altLang="en-US">
                <a:latin typeface="Calibri" pitchFamily="34" charset="0"/>
              </a:rPr>
              <a:pPr/>
              <a:t>1</a:t>
            </a:fld>
            <a:endParaRPr lang="en-GB" altLang="en-US" dirty="0">
              <a:latin typeface="Calibri" pitchFamily="34" charset="0"/>
            </a:endParaRPr>
          </a:p>
        </p:txBody>
      </p:sp>
      <p:sp>
        <p:nvSpPr>
          <p:cNvPr id="8197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alt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9563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3/31/2011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EA6A1DE-3AA7-46E7-9D6F-6AB564ADAF3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938166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8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Sessions</a:t>
            </a:r>
            <a:r>
              <a:rPr lang="ro-RO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 2025</a:t>
            </a:r>
            <a:endParaRPr lang="ro-R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4716016" y="496857"/>
            <a:ext cx="4176464" cy="69989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6D91BC3-950B-4F54-9AF4-0CB73DE9769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0448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4" descr="stelutz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6513" y="0"/>
            <a:ext cx="9213851" cy="691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8"/>
          <p:cNvSpPr/>
          <p:nvPr userDrawn="1"/>
        </p:nvSpPr>
        <p:spPr>
          <a:xfrm>
            <a:off x="-76200" y="6690175"/>
            <a:ext cx="9290050" cy="24402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Sessions </a:t>
            </a:r>
            <a:r>
              <a:rPr lang="ro-RO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</a:t>
            </a:r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2025</a:t>
            </a:r>
            <a:endParaRPr lang="ro-R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716016" y="496857"/>
            <a:ext cx="4176464" cy="69989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6D91BC3-950B-4F54-9AF4-0CB73DE97697}" type="slidenum">
              <a:rPr lang="en-GB" altLang="en-US"/>
              <a:pPr/>
              <a:t>‹#›</a:t>
            </a:fld>
            <a:endParaRPr lang="en-GB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33601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3305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4ED56-0FB3-4595-AFCF-4544CD870CB0}" type="datetimeFigureOut">
              <a:rPr lang="ro-RO"/>
              <a:pPr>
                <a:defRPr/>
              </a:pPr>
              <a:t>31.01.2025</a:t>
            </a:fld>
            <a:endParaRPr lang="ro-RO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42538E8-ADA8-41D1-9984-05BF68A61F02}" type="slidenum">
              <a:rPr lang="ro-RO" altLang="en-US"/>
              <a:pPr/>
              <a:t>‹#›</a:t>
            </a:fld>
            <a:endParaRPr lang="ro-RO" alt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716016" y="496857"/>
            <a:ext cx="4176464" cy="699896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 b="1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ro-RO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fld id="{66D91BC3-950B-4F54-9AF4-0CB73DE97697}" type="slidenum">
              <a:rPr lang="en-GB" altLang="en-US" smtClean="0"/>
              <a:pPr/>
              <a:t>‹#›</a:t>
            </a:fld>
            <a:endParaRPr lang="en-GB" alt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55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22512"/>
            <a:ext cx="3008313" cy="79208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rgbClr val="00609F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ro-RO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76399"/>
            <a:ext cx="5111750" cy="4343401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ro-RO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7544" y="2895600"/>
            <a:ext cx="3008313" cy="309634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95AE5-19AA-4C9A-9760-8BE620EDD86C}" type="datetimeFigureOut">
              <a:rPr lang="ro-RO"/>
              <a:pPr>
                <a:defRPr/>
              </a:pPr>
              <a:t>31.01.2025</a:t>
            </a:fld>
            <a:endParaRPr lang="ro-RO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E4A8192-74EE-47FE-BF94-C96C9D536020}" type="slidenum">
              <a:rPr lang="ro-RO" altLang="en-US"/>
              <a:pPr/>
              <a:t>‹#›</a:t>
            </a:fld>
            <a:endParaRPr lang="ro-RO" alt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4716016" y="496857"/>
            <a:ext cx="4176464" cy="699896"/>
          </a:xfrm>
          <a:prstGeom prst="rect">
            <a:avLst/>
          </a:prstGeom>
        </p:spPr>
        <p:txBody>
          <a:bodyPr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rgbClr val="9FAEE5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166F"/>
                </a:solidFill>
                <a:latin typeface="Trebuchet MS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166F"/>
                </a:solidFill>
                <a:latin typeface="Trebuchet MS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166F"/>
                </a:solidFill>
                <a:latin typeface="Trebuchet MS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28166F"/>
                </a:solidFill>
                <a:latin typeface="Trebuchet MS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0607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625" y="1276350"/>
            <a:ext cx="8229600" cy="1000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28625" y="2492375"/>
            <a:ext cx="8215313" cy="357981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EA9A48-60BD-44BF-91C6-90BA1C74ACAF}" type="datetimeFigureOut">
              <a:rPr lang="ro-RO"/>
              <a:pPr>
                <a:defRPr/>
              </a:pPr>
              <a:t>31.01.2025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5AFC1DF-3721-4E17-A794-E5EDD53159F5}" type="slidenum">
              <a:rPr lang="ro-RO" altLang="en-US"/>
              <a:pPr/>
              <a:t>‹#›</a:t>
            </a:fld>
            <a:endParaRPr lang="ro-RO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235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A5B9EE-D91D-4D3D-8DC6-1ED598B66558}" type="datetimeFigureOut">
              <a:rPr lang="ro-RO"/>
              <a:pPr>
                <a:defRPr/>
              </a:pPr>
              <a:t>31.01.2025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5386A6-95E7-485C-A55B-EE26AAE4E7F5}" type="slidenum">
              <a:rPr lang="ro-RO" altLang="en-US"/>
              <a:pPr/>
              <a:t>‹#›</a:t>
            </a:fld>
            <a:endParaRPr lang="ro-RO" alt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77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E631CCA-3F38-4C05-8A21-7787E44407B0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8" name="Rectangle 8"/>
          <p:cNvSpPr/>
          <p:nvPr userDrawn="1"/>
        </p:nvSpPr>
        <p:spPr>
          <a:xfrm>
            <a:off x="0" y="6629400"/>
            <a:ext cx="9144000" cy="2286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Training Sessions</a:t>
            </a:r>
            <a:r>
              <a:rPr lang="ro-RO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lang="en-GB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February 2025</a:t>
            </a:r>
            <a:endParaRPr lang="ro-RO" sz="1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297184"/>
            <a:ext cx="2924158" cy="8787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731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1" r:id="rId3"/>
    <p:sldLayoutId id="2147483710" r:id="rId4"/>
    <p:sldLayoutId id="2147483708" r:id="rId5"/>
    <p:sldLayoutId id="2147483707" r:id="rId6"/>
    <p:sldLayoutId id="2147483719" r:id="rId7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28166F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28166F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jems.interact.eu/manual/" TargetMode="Externa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ctrTitle"/>
          </p:nvPr>
        </p:nvSpPr>
        <p:spPr>
          <a:xfrm>
            <a:off x="-13447" y="1778795"/>
            <a:ext cx="9144000" cy="1470025"/>
          </a:xfrm>
        </p:spPr>
        <p:txBody>
          <a:bodyPr/>
          <a:lstStyle/>
          <a:p>
            <a:pPr eaLnBrk="1" hangingPunct="1"/>
            <a:br>
              <a:rPr lang="ro-RO" altLang="en-US" sz="1200" dirty="0">
                <a:solidFill>
                  <a:srgbClr val="0070C0"/>
                </a:solidFill>
              </a:rPr>
            </a:br>
            <a:r>
              <a:rPr lang="en-GB" altLang="en-US" sz="3200" dirty="0">
                <a:solidFill>
                  <a:srgbClr val="00609F"/>
                </a:solidFill>
              </a:rPr>
              <a:t>Interreg</a:t>
            </a:r>
            <a:r>
              <a:rPr lang="ro-RO" altLang="en-US" sz="3200" dirty="0">
                <a:solidFill>
                  <a:srgbClr val="00609F"/>
                </a:solidFill>
              </a:rPr>
              <a:t> </a:t>
            </a:r>
            <a:r>
              <a:rPr lang="en-GB" altLang="en-US" sz="3200" dirty="0">
                <a:solidFill>
                  <a:srgbClr val="00609F"/>
                </a:solidFill>
              </a:rPr>
              <a:t>IPA</a:t>
            </a:r>
            <a:r>
              <a:rPr lang="ro-RO" altLang="en-US" sz="3200" dirty="0">
                <a:solidFill>
                  <a:srgbClr val="00609F"/>
                </a:solidFill>
              </a:rPr>
              <a:t> </a:t>
            </a:r>
            <a:r>
              <a:rPr lang="en-GB" altLang="en-US" sz="3200" dirty="0">
                <a:solidFill>
                  <a:srgbClr val="00609F"/>
                </a:solidFill>
              </a:rPr>
              <a:t>Romania-Serbia</a:t>
            </a:r>
            <a:br>
              <a:rPr lang="ro-RO" altLang="en-US" sz="3200" dirty="0">
                <a:solidFill>
                  <a:srgbClr val="00609F"/>
                </a:solidFill>
              </a:rPr>
            </a:br>
            <a:r>
              <a:rPr lang="en-GB" altLang="en-US" sz="3200" dirty="0">
                <a:solidFill>
                  <a:srgbClr val="00609F"/>
                </a:solidFill>
              </a:rPr>
              <a:t> Programme</a:t>
            </a:r>
            <a:br>
              <a:rPr lang="ro-RO" altLang="en-US" sz="1500" dirty="0">
                <a:solidFill>
                  <a:srgbClr val="0070C0"/>
                </a:solidFill>
              </a:rPr>
            </a:br>
            <a:endParaRPr lang="ro-RO" altLang="en-US" sz="1500" dirty="0">
              <a:solidFill>
                <a:srgbClr val="0070C0"/>
              </a:solidFill>
            </a:endParaRPr>
          </a:p>
        </p:txBody>
      </p:sp>
      <p:sp>
        <p:nvSpPr>
          <p:cNvPr id="4" name="Subtitle 17"/>
          <p:cNvSpPr txBox="1">
            <a:spLocks/>
          </p:cNvSpPr>
          <p:nvPr/>
        </p:nvSpPr>
        <p:spPr>
          <a:xfrm>
            <a:off x="13446" y="3248820"/>
            <a:ext cx="9054353" cy="16557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txBody>
          <a:bodyPr anchor="ctr">
            <a:norm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20000"/>
              </a:spcBef>
              <a:defRPr/>
            </a:pPr>
            <a: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REPORTING</a:t>
            </a:r>
            <a:r>
              <a:rPr lang="ro-RO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alt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</a:t>
            </a:r>
          </a:p>
          <a:p>
            <a:pPr algn="ctr">
              <a:spcBef>
                <a:spcPct val="20000"/>
              </a:spcBef>
              <a:defRPr/>
            </a:pPr>
            <a:r>
              <a:rPr lang="en-GB" sz="2800" dirty="0"/>
              <a:t>Controllers within the </a:t>
            </a:r>
            <a:r>
              <a:rPr lang="en-US" altLang="en-US" sz="2800" dirty="0">
                <a:effectLst>
                  <a:outerShdw blurRad="38100" dist="38100" dir="2700000" algn="tl">
                    <a:srgbClr val="C0C0C0"/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First Level Control Unit</a:t>
            </a:r>
          </a:p>
        </p:txBody>
      </p:sp>
    </p:spTree>
    <p:extLst>
      <p:ext uri="{BB962C8B-B14F-4D97-AF65-F5344CB8AC3E}">
        <p14:creationId xmlns:p14="http://schemas.microsoft.com/office/powerpoint/2010/main" val="2996837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1" y="1443016"/>
            <a:ext cx="8534400" cy="18446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19050">
            <a:solidFill>
              <a:schemeClr val="accent3">
                <a:lumMod val="5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3D2B2-7FAE-49B7-A7E1-50111AAA9F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600200"/>
            <a:ext cx="8534400" cy="685800"/>
          </a:xfrm>
        </p:spPr>
        <p:txBody>
          <a:bodyPr/>
          <a:lstStyle/>
          <a:p>
            <a:pPr marL="0" indent="0">
              <a:buNone/>
            </a:pP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entire procurement documentation shall be uploaded in the upload section of each procurement contract (Public procurements):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43863" y="5322923"/>
            <a:ext cx="1727791" cy="1295400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A63D2B2-7FAE-49B7-A7E1-50111AAA9F9A}"/>
              </a:ext>
            </a:extLst>
          </p:cNvPr>
          <p:cNvSpPr txBox="1">
            <a:spLocks/>
          </p:cNvSpPr>
          <p:nvPr/>
        </p:nvSpPr>
        <p:spPr>
          <a:xfrm>
            <a:off x="381000" y="3570323"/>
            <a:ext cx="8534400" cy="1752600"/>
          </a:xfrm>
          <a:prstGeom prst="rect">
            <a:avLst/>
          </a:prstGeom>
          <a:solidFill>
            <a:srgbClr val="92D050"/>
          </a:solidFill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en-GB" sz="1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NB: </a:t>
            </a: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Recording</a:t>
            </a:r>
            <a:r>
              <a:rPr lang="en-GB" sz="1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all the procurements </a:t>
            </a: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above 2</a:t>
            </a:r>
            <a:r>
              <a:rPr lang="ro-RO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500 EUR </a:t>
            </a:r>
            <a:r>
              <a:rPr lang="en-GB" sz="18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 the project is compulsory! </a:t>
            </a:r>
          </a:p>
          <a:p>
            <a:pPr marL="0" indent="0" algn="just">
              <a:buFont typeface="Arial" charset="0"/>
              <a:buNone/>
            </a:pP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case you don’t upload procurements in this section, you won’t be able to request it for the control verification and your control request (partner report) may be reverted!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BA63D2B2-7FAE-49B7-A7E1-50111AAA9F9A}"/>
              </a:ext>
            </a:extLst>
          </p:cNvPr>
          <p:cNvSpPr txBox="1">
            <a:spLocks/>
          </p:cNvSpPr>
          <p:nvPr/>
        </p:nvSpPr>
        <p:spPr>
          <a:xfrm>
            <a:off x="521559" y="2286000"/>
            <a:ext cx="7772400" cy="1001678"/>
          </a:xfrm>
          <a:prstGeom prst="rect">
            <a:avLst/>
          </a:prstGeom>
          <a:ln>
            <a:noFill/>
          </a:ln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Procurement files: </a:t>
            </a:r>
            <a:r>
              <a:rPr lang="en-GB" sz="18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tender dossier, announcement, bids from tenderers, evaluation process, award documents, all relevant documents related to this procurement …</a:t>
            </a:r>
            <a:r>
              <a:rPr lang="en-GB" sz="18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A018723-B7F5-EF60-BFC1-268BFC62C2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394">
            <a:off x="7510301" y="167845"/>
            <a:ext cx="1223473" cy="122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0194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CF8946D-6CD7-42AD-8997-6DAA397A65C8}"/>
              </a:ext>
            </a:extLst>
          </p:cNvPr>
          <p:cNvSpPr/>
          <p:nvPr/>
        </p:nvSpPr>
        <p:spPr>
          <a:xfrm>
            <a:off x="1175354" y="1374779"/>
            <a:ext cx="7800304" cy="2456057"/>
          </a:xfrm>
          <a:prstGeom prst="rect">
            <a:avLst/>
          </a:prstGeom>
          <a:solidFill>
            <a:srgbClr val="FFDA65"/>
          </a:solidFill>
        </p:spPr>
        <p:txBody>
          <a:bodyPr wrap="square" anchor="ctr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GB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files attached to archives will be named in accordance with the relevant content of documents: </a:t>
            </a:r>
            <a:endParaRPr lang="en-GB" sz="2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800100" lvl="1" indent="-342900" algn="just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en-GB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agenda of the </a:t>
            </a:r>
            <a:r>
              <a:rPr lang="en-GB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seminar</a:t>
            </a:r>
            <a:r>
              <a:rPr lang="ro-RO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ro-RO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event</a:t>
            </a:r>
            <a:r>
              <a:rPr lang="ro-RO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ro-RO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conference </a:t>
            </a:r>
            <a:r>
              <a:rPr lang="en-GB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held at</a:t>
            </a:r>
            <a:r>
              <a:rPr lang="ro-RO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/</a:t>
            </a:r>
            <a:r>
              <a:rPr lang="ro-RO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GB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</a:t>
            </a:r>
            <a:r>
              <a:rPr lang="ro-RO" sz="2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for example: </a:t>
            </a:r>
          </a:p>
          <a:p>
            <a:pPr marL="800100" lvl="1" indent="-342900" algn="just">
              <a:spcBef>
                <a:spcPct val="20000"/>
              </a:spcBef>
              <a:buFont typeface="Wingdings" panose="05000000000000000000" pitchFamily="2" charset="2"/>
              <a:buChar char="ü"/>
            </a:pPr>
            <a:r>
              <a:rPr lang="ro-RO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Agenda_Conference_Timisoara_16 January 2025</a:t>
            </a:r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en-GB" sz="2400" dirty="0">
              <a:solidFill>
                <a:prstClr val="black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589527"/>
            <a:ext cx="794353" cy="202656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09419" y="4155519"/>
            <a:ext cx="8670857" cy="2092881"/>
          </a:xfrm>
          <a:prstGeom prst="rect">
            <a:avLst/>
          </a:prstGeom>
          <a:solidFill>
            <a:srgbClr val="FFC000"/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anchor="ctr">
            <a:spAutoFit/>
          </a:bodyPr>
          <a:lstStyle/>
          <a:p>
            <a:pPr algn="just">
              <a:spcBef>
                <a:spcPct val="20000"/>
              </a:spcBef>
            </a:pPr>
            <a:r>
              <a:rPr lang="en-GB" sz="2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case the supporting documents are </a:t>
            </a:r>
            <a:r>
              <a:rPr lang="en-GB" sz="2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not properly named </a:t>
            </a:r>
            <a:r>
              <a:rPr lang="en-GB" sz="2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and/or </a:t>
            </a:r>
            <a:r>
              <a:rPr lang="en-GB" sz="2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uploaded without being linked to the corresponding activities</a:t>
            </a:r>
            <a:r>
              <a:rPr lang="en-GB" sz="2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the controller/MA representative </a:t>
            </a:r>
            <a:r>
              <a:rPr lang="en-GB" sz="2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may return the whole report to the partner for revision</a:t>
            </a:r>
            <a:r>
              <a:rPr lang="en-GB" sz="2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644665B-2950-9762-8EC9-EFFB373FD7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394">
            <a:off x="7792628" y="51699"/>
            <a:ext cx="1223473" cy="122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4936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7696200" y="1240336"/>
            <a:ext cx="1270673" cy="1282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ro-RO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ingdings" pitchFamily="2" charset="2"/>
              </a:rPr>
              <a:t>4</a:t>
            </a:r>
            <a:endParaRPr lang="en-US" sz="8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Wingdings" pitchFamily="2" charset="2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01515" y="1970210"/>
            <a:ext cx="6048375" cy="1231900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342900" indent="-342900" algn="just" eaLnBrk="1" hangingPunct="1"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Imposed by the Program</a:t>
            </a:r>
            <a:r>
              <a:rPr lang="ro-RO" sz="2400" dirty="0" err="1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me</a:t>
            </a:r>
            <a:r>
              <a:rPr lang="ro-RO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  <a:p>
            <a:pPr marL="342900" indent="-342900" algn="just" eaLnBrk="1" hangingPunct="1"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Imposed by the National legislation</a:t>
            </a:r>
            <a:r>
              <a:rPr lang="ro-RO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;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 bwMode="auto">
          <a:xfrm>
            <a:off x="7524328" y="2474240"/>
            <a:ext cx="1619672" cy="52788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2000" b="1" spc="50" dirty="0">
                <a:ln w="11430">
                  <a:solidFill>
                    <a:schemeClr val="tx1"/>
                  </a:solidFill>
                </a:ln>
                <a:solidFill>
                  <a:sysClr val="windowText" lastClr="00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Open Sans" panose="020B0606030504020204"/>
              </a:rPr>
              <a:t>Basic rules</a:t>
            </a:r>
          </a:p>
        </p:txBody>
      </p:sp>
      <p:sp>
        <p:nvSpPr>
          <p:cNvPr id="10" name="Content Placeholder 1"/>
          <p:cNvSpPr txBox="1">
            <a:spLocks/>
          </p:cNvSpPr>
          <p:nvPr/>
        </p:nvSpPr>
        <p:spPr bwMode="auto">
          <a:xfrm>
            <a:off x="381000" y="1354504"/>
            <a:ext cx="6187281" cy="527050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charset="0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Use of standard documents</a:t>
            </a:r>
            <a:r>
              <a:rPr lang="ro-RO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US" sz="24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1143000" y="4797425"/>
            <a:ext cx="6524625" cy="1511300"/>
          </a:xfrm>
          <a:prstGeom prst="roundRect">
            <a:avLst/>
          </a:prstGeom>
          <a:noFill/>
          <a:ln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285750" indent="-285750" algn="just" eaLnBrk="1" hangingPunct="1"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ro-RO" sz="2400" dirty="0">
              <a:solidFill>
                <a:schemeClr val="tx1"/>
              </a:solidFill>
              <a:latin typeface="Trebuchet MS" pitchFamily="34" charset="0"/>
            </a:endParaRPr>
          </a:p>
        </p:txBody>
      </p:sp>
      <p:sp>
        <p:nvSpPr>
          <p:cNvPr id="13" name="Rounded Rectangle 12"/>
          <p:cNvSpPr/>
          <p:nvPr/>
        </p:nvSpPr>
        <p:spPr>
          <a:xfrm>
            <a:off x="488153" y="4952999"/>
            <a:ext cx="7179471" cy="1213686"/>
          </a:xfrm>
          <a:prstGeom prst="roundRect">
            <a:avLst/>
          </a:prstGeom>
          <a:solidFill>
            <a:schemeClr val="bg1"/>
          </a:solidFill>
          <a:ln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eaLnBrk="1" hangingPunct="1">
              <a:buClr>
                <a:srgbClr val="0070C0"/>
              </a:buClr>
              <a:defRPr/>
            </a:pP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To identify all expenses incurred for the project, a separate accounting record will be kept on </a:t>
            </a:r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distinct/separate</a:t>
            </a: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analytical accounts.</a:t>
            </a:r>
            <a:endParaRPr lang="ro-RO" sz="2400" b="1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Content Placeholder 1"/>
          <p:cNvSpPr txBox="1">
            <a:spLocks/>
          </p:cNvSpPr>
          <p:nvPr/>
        </p:nvSpPr>
        <p:spPr bwMode="auto">
          <a:xfrm>
            <a:off x="7750322" y="4783138"/>
            <a:ext cx="1263354" cy="100806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ro-RO" sz="60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ingdings" pitchFamily="2" charset="2"/>
              </a:rPr>
              <a:t>x</a:t>
            </a:r>
          </a:p>
        </p:txBody>
      </p:sp>
      <p:sp>
        <p:nvSpPr>
          <p:cNvPr id="15" name="Content Placeholder 1"/>
          <p:cNvSpPr txBox="1">
            <a:spLocks/>
          </p:cNvSpPr>
          <p:nvPr/>
        </p:nvSpPr>
        <p:spPr bwMode="auto">
          <a:xfrm>
            <a:off x="7619999" y="5638800"/>
            <a:ext cx="1524001" cy="527885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  <a:defRPr/>
            </a:pPr>
            <a:r>
              <a:rPr lang="en-US" sz="1600" b="1" spc="50" dirty="0">
                <a:ln w="11430">
                  <a:solidFill>
                    <a:srgbClr val="C00000"/>
                  </a:solidFill>
                </a:ln>
                <a:solidFill>
                  <a:sysClr val="windowText" lastClr="000000"/>
                </a:solidFill>
                <a:latin typeface="Open Sans" panose="020B0606030504020204"/>
              </a:rPr>
              <a:t>Termination clause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88154" y="3260135"/>
            <a:ext cx="7179471" cy="1094338"/>
          </a:xfrm>
          <a:prstGeom prst="roundRect">
            <a:avLst/>
          </a:prstGeom>
          <a:noFill/>
          <a:ln>
            <a:solidFill>
              <a:srgbClr val="00609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just" eaLnBrk="1" hangingPunct="1">
              <a:buClr>
                <a:srgbClr val="0070C0"/>
              </a:buClr>
              <a:defRPr/>
            </a:pP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All </a:t>
            </a:r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payments</a:t>
            </a: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incurred by the project will be made from the </a:t>
            </a:r>
            <a:r>
              <a:rPr lang="en-US" sz="2400" b="1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project’s designated accounts</a:t>
            </a:r>
            <a:r>
              <a:rPr lang="en-US" sz="24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ro-RO" sz="2400" dirty="0">
              <a:solidFill>
                <a:schemeClr val="tx1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905000"/>
            <a:ext cx="9220200" cy="2667000"/>
          </a:xfrm>
          <a:prstGeom prst="rect">
            <a:avLst/>
          </a:prstGeom>
          <a:solidFill>
            <a:srgbClr val="0060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746" name="Content Placeholder 2"/>
          <p:cNvSpPr>
            <a:spLocks noGrp="1"/>
          </p:cNvSpPr>
          <p:nvPr>
            <p:ph sz="half" idx="4294967295"/>
          </p:nvPr>
        </p:nvSpPr>
        <p:spPr>
          <a:xfrm>
            <a:off x="-76200" y="2781300"/>
            <a:ext cx="9296400" cy="1295400"/>
          </a:xfrm>
          <a:prstGeom prst="rect">
            <a:avLst/>
          </a:prstGeom>
        </p:spPr>
        <p:txBody>
          <a:bodyPr anchor="ctr"/>
          <a:lstStyle/>
          <a:p>
            <a:pPr marL="0" indent="0" algn="ctr">
              <a:buFont typeface="Arial" charset="0"/>
              <a:buNone/>
            </a:pPr>
            <a:r>
              <a:rPr lang="en-US" altLang="en-US" sz="4000" b="1" dirty="0">
                <a:solidFill>
                  <a:srgbClr val="FFC000"/>
                </a:solidFill>
                <a:latin typeface="Open Sans" pitchFamily="34" charset="0"/>
                <a:ea typeface="Open Sans" pitchFamily="34" charset="0"/>
                <a:cs typeface="Open Sans" pitchFamily="34" charset="0"/>
              </a:rPr>
              <a:t>Thank you for your attention!</a:t>
            </a:r>
            <a:endParaRPr lang="ro-RO" altLang="en-US" sz="4000" b="1" dirty="0">
              <a:solidFill>
                <a:srgbClr val="FFC000"/>
              </a:solidFill>
              <a:latin typeface="Open Sans" pitchFamily="34" charset="0"/>
              <a:ea typeface="Open Sans" pitchFamily="34" charset="0"/>
              <a:cs typeface="Open Sans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0" y="1311088"/>
            <a:ext cx="9144000" cy="806824"/>
          </a:xfrm>
          <a:prstGeom prst="round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4294967295"/>
          </p:nvPr>
        </p:nvSpPr>
        <p:spPr>
          <a:xfrm>
            <a:off x="424872" y="1394295"/>
            <a:ext cx="8490527" cy="640409"/>
          </a:xfrm>
          <a:prstGeom prst="rect">
            <a:avLst/>
          </a:prstGeom>
          <a:noFill/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  <a:defRPr/>
            </a:pPr>
            <a:r>
              <a:rPr lang="en-GB" sz="1800" b="1" dirty="0">
                <a:solidFill>
                  <a:sysClr val="windowText" lastClr="0000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controllers will verify the compliance with the rules referring to the following issues:</a:t>
            </a:r>
          </a:p>
        </p:txBody>
      </p:sp>
      <p:sp>
        <p:nvSpPr>
          <p:cNvPr id="9219" name="Title 2"/>
          <p:cNvSpPr>
            <a:spLocks noGrp="1"/>
          </p:cNvSpPr>
          <p:nvPr>
            <p:ph type="title"/>
          </p:nvPr>
        </p:nvSpPr>
        <p:spPr>
          <a:xfrm>
            <a:off x="6163468" y="421341"/>
            <a:ext cx="2864644" cy="457200"/>
          </a:xfrm>
          <a:prstGeom prst="rect">
            <a:avLst/>
          </a:prstGeom>
        </p:spPr>
        <p:txBody>
          <a:bodyPr/>
          <a:lstStyle/>
          <a:p>
            <a:r>
              <a:rPr lang="en-GB" altLang="en-US" sz="1500" dirty="0"/>
              <a:t>Purpose of the verification</a:t>
            </a:r>
          </a:p>
        </p:txBody>
      </p:sp>
      <p:pic>
        <p:nvPicPr>
          <p:cNvPr id="1028" name="Picture 4" descr="Control, Scris, Locul De Muncă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3447" y="2286000"/>
            <a:ext cx="5728030" cy="4206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Content Placeholder 1"/>
          <p:cNvSpPr>
            <a:spLocks noGrp="1"/>
          </p:cNvSpPr>
          <p:nvPr>
            <p:ph idx="4294967295"/>
          </p:nvPr>
        </p:nvSpPr>
        <p:spPr>
          <a:xfrm>
            <a:off x="764568" y="2286000"/>
            <a:ext cx="4112232" cy="139569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  <a:prstDash val="dash"/>
          </a:ln>
        </p:spPr>
        <p:txBody>
          <a:bodyPr/>
          <a:lstStyle/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Sound financial management; </a:t>
            </a:r>
            <a:endParaRPr lang="ro-RO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 procurement; </a:t>
            </a:r>
            <a:endParaRPr lang="ro-RO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Double financing; </a:t>
            </a:r>
            <a:endParaRPr lang="ro-RO" sz="18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Wingdings" panose="05000000000000000000" pitchFamily="2" charset="2"/>
              <a:buChar char="ü"/>
              <a:defRPr/>
            </a:pPr>
            <a:r>
              <a:rPr lang="en-GB" sz="18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Publicity rules; </a:t>
            </a:r>
          </a:p>
        </p:txBody>
      </p:sp>
      <p:sp>
        <p:nvSpPr>
          <p:cNvPr id="7" name="Content Placeholder 1"/>
          <p:cNvSpPr>
            <a:spLocks noGrp="1"/>
          </p:cNvSpPr>
          <p:nvPr>
            <p:ph idx="4294967295"/>
          </p:nvPr>
        </p:nvSpPr>
        <p:spPr>
          <a:xfrm>
            <a:off x="4133056" y="2779059"/>
            <a:ext cx="4895056" cy="350519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  <a:prstDash val="dash"/>
          </a:ln>
        </p:spPr>
        <p:txBody>
          <a:bodyPr/>
          <a:lstStyle/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Compliance with the </a:t>
            </a: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requirements about equality between men and women and non-discrimination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verification based on comparison of the Partner progress report with the Application Form;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Sustainable development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verification based on comparison of the Partner progress report with the Application Form; 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Conflict of interest and any suspicion of fraud</a:t>
            </a: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r>
              <a:rPr lang="en-GB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eligibility of the reported expenses and whether they are in line with the programme rules</a:t>
            </a:r>
            <a:r>
              <a:rPr lang="en-GB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algn="just">
              <a:buFont typeface="Arial" panose="020B0604020202020204" pitchFamily="34" charset="0"/>
              <a:buChar char="•"/>
              <a:defRPr/>
            </a:pPr>
            <a:endParaRPr lang="en-GB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b="31002"/>
          <a:stretch/>
        </p:blipFill>
        <p:spPr>
          <a:xfrm>
            <a:off x="2754482" y="3949191"/>
            <a:ext cx="6281942" cy="1905000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E866-5B17-49A7-B3FD-B9C0BBEB40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7819" y="3202693"/>
            <a:ext cx="4267200" cy="1015972"/>
          </a:xfrm>
        </p:spPr>
        <p:txBody>
          <a:bodyPr anchor="ctr"/>
          <a:lstStyle/>
          <a:p>
            <a:pPr marL="0" indent="0">
              <a:buNone/>
            </a:pPr>
            <a:r>
              <a:rPr lang="en-GB" sz="2200" dirty="0">
                <a:latin typeface="+mn-lt"/>
              </a:rPr>
              <a:t>The general reporting process in </a:t>
            </a:r>
            <a:r>
              <a:rPr lang="en-US" sz="22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Je</a:t>
            </a:r>
            <a:r>
              <a:rPr lang="ro-RO" sz="2200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ms</a:t>
            </a:r>
            <a:r>
              <a:rPr lang="en-GB" sz="2200" dirty="0">
                <a:latin typeface="+mn-lt"/>
              </a:rPr>
              <a:t> can be found in following link: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4820048"/>
            <a:ext cx="1181556" cy="1034143"/>
          </a:xfrm>
          <a:prstGeom prst="rect">
            <a:avLst/>
          </a:prstGeom>
        </p:spPr>
      </p:pic>
      <p:pic>
        <p:nvPicPr>
          <p:cNvPr id="2050" name="Picture 2" descr="Jems | Italy-Sloveni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316354"/>
            <a:ext cx="4191000" cy="1655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264E866-5B17-49A7-B3FD-B9C0BBEB40D5}"/>
              </a:ext>
            </a:extLst>
          </p:cNvPr>
          <p:cNvSpPr txBox="1">
            <a:spLocks/>
          </p:cNvSpPr>
          <p:nvPr/>
        </p:nvSpPr>
        <p:spPr>
          <a:xfrm>
            <a:off x="470647" y="1686843"/>
            <a:ext cx="4253753" cy="914468"/>
          </a:xfrm>
          <a:prstGeom prst="rect">
            <a:avLst/>
          </a:prstGeom>
          <a:solidFill>
            <a:srgbClr val="FFC000"/>
          </a:solidFill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GB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GENERAL PRINCIPLES OF REPORTING</a:t>
            </a:r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endParaRPr lang="en-GB" sz="2400" dirty="0">
              <a:latin typeface="Open Sans" panose="020B0606030504020204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7264E866-5B17-49A7-B3FD-B9C0BBEB40D5}"/>
              </a:ext>
            </a:extLst>
          </p:cNvPr>
          <p:cNvSpPr txBox="1">
            <a:spLocks/>
          </p:cNvSpPr>
          <p:nvPr/>
        </p:nvSpPr>
        <p:spPr>
          <a:xfrm>
            <a:off x="4572000" y="3581400"/>
            <a:ext cx="4495800" cy="550944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charset="0"/>
              <a:buNone/>
            </a:pPr>
            <a:r>
              <a:rPr lang="en-GB" sz="1600" dirty="0">
                <a:latin typeface="Open Sans" panose="020B0606030504020204"/>
                <a:hlinkClick r:id="rId5"/>
              </a:rPr>
              <a:t>https://</a:t>
            </a:r>
            <a:r>
              <a:rPr lang="en-GB" sz="2400" dirty="0">
                <a:latin typeface="Open Sans" panose="020B0606030504020204"/>
                <a:hlinkClick r:id="rId5"/>
              </a:rPr>
              <a:t>jems.interact.eu/manual</a:t>
            </a:r>
            <a:r>
              <a:rPr lang="en-GB" sz="1600" dirty="0">
                <a:latin typeface="Open Sans" panose="020B0606030504020204"/>
                <a:hlinkClick r:id="rId5"/>
              </a:rPr>
              <a:t>/</a:t>
            </a:r>
            <a:endParaRPr lang="en-GB" sz="16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853191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76200" y="1871662"/>
            <a:ext cx="9067800" cy="4605337"/>
          </a:xfrm>
        </p:spPr>
        <p:txBody>
          <a:bodyPr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Preparation of </a:t>
            </a: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supporting documents for control:</a:t>
            </a:r>
          </a:p>
          <a:p>
            <a:pPr marL="346075" indent="0" algn="just">
              <a:buNone/>
            </a:pP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Before uploading  t</a:t>
            </a:r>
            <a:r>
              <a:rPr lang="en-US" sz="16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he scanned invoices, the </a:t>
            </a:r>
            <a:r>
              <a:rPr lang="en-US" sz="16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originals</a:t>
            </a:r>
            <a:r>
              <a:rPr lang="en-US" sz="16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must be </a:t>
            </a:r>
            <a:r>
              <a:rPr lang="en-US" sz="1600" b="1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marked</a:t>
            </a:r>
            <a:r>
              <a:rPr lang="en-US" sz="16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with the project code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(</a:t>
            </a:r>
            <a:r>
              <a:rPr lang="en-GB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</a:t>
            </a:r>
            <a:r>
              <a:rPr lang="ro-RO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</a:t>
            </a:r>
            <a:r>
              <a:rPr lang="en-GB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code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 and the </a:t>
            </a:r>
            <a:r>
              <a:rPr lang="en-GB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 of the Programme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  <a:p>
            <a:pPr marL="346075" indent="0" algn="just">
              <a:buNone/>
            </a:pPr>
            <a:endPara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Submission of project documentation for control:</a:t>
            </a:r>
          </a:p>
          <a:p>
            <a:pPr marL="346075" indent="0" algn="just">
              <a:buNone/>
            </a:pP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PB/LB submits through Je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electronic version of the Partner Report and the corresponding supporting documents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Partner Report should be submitted to the controller, even if no expenditure was incurred in that respective period. Technical progress should be reported.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Desk-check and on-the-spot check by the controllers:</a:t>
            </a:r>
          </a:p>
          <a:p>
            <a:pPr marL="346075" indent="0" algn="just">
              <a:buNone/>
            </a:pP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Controller</a:t>
            </a:r>
            <a:r>
              <a:rPr lang="en-GB" sz="1600" dirty="0">
                <a:solidFill>
                  <a:srgbClr val="00B05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will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check the items of expenditure entered in the accounting system, the supporting documents (such as invoices, delivery notes, goods received records, procurements documents etc.), </a:t>
            </a:r>
            <a:r>
              <a:rPr lang="en-US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may ask for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additional information; </a:t>
            </a:r>
          </a:p>
          <a:p>
            <a:pPr marL="346075" indent="0" algn="just">
              <a:buNone/>
            </a:pP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Controller may perform the control on-site for the ongoing operations at any time this is found necessary. The On-the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spot visits shall be made whenever in the reporting period works or supplies have been reported but at least once during project’s lifetime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GB" sz="1600" dirty="0">
              <a:solidFill>
                <a:srgbClr val="FF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34B1113-6A9C-4C85-8724-C97B04FDCB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2121" y="281194"/>
            <a:ext cx="1757523" cy="1169551"/>
          </a:xfrm>
          <a:prstGeom prst="rect">
            <a:avLst/>
          </a:prstGeom>
        </p:spPr>
      </p:pic>
      <p:sp>
        <p:nvSpPr>
          <p:cNvPr id="4" name="Right Arrow 3"/>
          <p:cNvSpPr/>
          <p:nvPr/>
        </p:nvSpPr>
        <p:spPr>
          <a:xfrm rot="16200000">
            <a:off x="7353300" y="1756011"/>
            <a:ext cx="381000" cy="228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5282E5-08AA-039D-5910-D9582D3071BF}"/>
              </a:ext>
            </a:extLst>
          </p:cNvPr>
          <p:cNvSpPr txBox="1"/>
          <p:nvPr/>
        </p:nvSpPr>
        <p:spPr>
          <a:xfrm>
            <a:off x="5829300" y="281194"/>
            <a:ext cx="3200399" cy="1169551"/>
          </a:xfrm>
          <a:prstGeom prst="rect">
            <a:avLst/>
          </a:prstGeom>
          <a:noFill/>
          <a:ln>
            <a:solidFill>
              <a:srgbClr val="FFC000"/>
            </a:solidFill>
            <a:prstDash val="dashDot"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code (</a:t>
            </a: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</a:t>
            </a:r>
            <a:r>
              <a:rPr lang="ro-RO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ms</a:t>
            </a: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code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)</a:t>
            </a:r>
          </a:p>
          <a:p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the </a:t>
            </a:r>
            <a:r>
              <a:rPr lang="en-GB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name of the Programme</a:t>
            </a:r>
            <a:r>
              <a:rPr lang="ro-RO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endParaRPr lang="ro-RO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ro-RO" sz="14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RORS...</a:t>
            </a:r>
          </a:p>
          <a:p>
            <a:r>
              <a:rPr lang="ro-RO" sz="14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Interreg IPA Romania-Serbia Programme</a:t>
            </a:r>
            <a:endParaRPr lang="en-GB" sz="1400" b="1" dirty="0">
              <a:solidFill>
                <a:srgbClr val="0070C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7654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09800"/>
            <a:ext cx="8839200" cy="403860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00206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457200" y="3048000"/>
            <a:ext cx="8382000" cy="3097276"/>
            <a:chOff x="467544" y="1311151"/>
            <a:chExt cx="8424936" cy="3269977"/>
          </a:xfrm>
        </p:grpSpPr>
        <p:grpSp>
          <p:nvGrpSpPr>
            <p:cNvPr id="7" name="Group 6"/>
            <p:cNvGrpSpPr/>
            <p:nvPr/>
          </p:nvGrpSpPr>
          <p:grpSpPr>
            <a:xfrm>
              <a:off x="467544" y="3357112"/>
              <a:ext cx="2160000" cy="900000"/>
              <a:chOff x="4602953" y="523364"/>
              <a:chExt cx="1384499" cy="697303"/>
            </a:xfrm>
          </p:grpSpPr>
          <p:sp>
            <p:nvSpPr>
              <p:cNvPr id="34" name="Rounded Rectangle 33"/>
              <p:cNvSpPr/>
              <p:nvPr/>
            </p:nvSpPr>
            <p:spPr>
              <a:xfrm>
                <a:off x="4602953" y="523364"/>
                <a:ext cx="1384499" cy="697303"/>
              </a:xfrm>
              <a:prstGeom prst="round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0" tIns="0" rIns="0" bIns="0" anchor="ctr" anchorCtr="0"/>
              <a:lstStyle/>
              <a:p>
                <a:pPr algn="ctr"/>
                <a:r>
                  <a:rPr lang="en-US" sz="2400" b="1" dirty="0">
                    <a:latin typeface="Trebuchet MS" pitchFamily="34" charset="0"/>
                  </a:rPr>
                  <a:t> C</a:t>
                </a:r>
                <a:r>
                  <a:rPr lang="en-US" b="1" dirty="0">
                    <a:latin typeface="Trebuchet MS" pitchFamily="34" charset="0"/>
                  </a:rPr>
                  <a:t>ontrollers</a:t>
                </a:r>
              </a:p>
            </p:txBody>
          </p:sp>
          <p:sp>
            <p:nvSpPr>
              <p:cNvPr id="35" name="Rounded Rectangle 4"/>
              <p:cNvSpPr/>
              <p:nvPr/>
            </p:nvSpPr>
            <p:spPr>
              <a:xfrm>
                <a:off x="4602953" y="560389"/>
                <a:ext cx="1337460" cy="660278"/>
              </a:xfrm>
              <a:prstGeom prst="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114300" tIns="114300" rIns="114300" bIns="114300" numCol="1" spcCol="1270" anchor="ctr" anchorCtr="0">
                <a:noAutofit/>
              </a:bodyPr>
              <a:lstStyle/>
              <a:p>
                <a:pPr lvl="0" algn="ctr" defTabSz="1333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o-RO" sz="3000" kern="1200"/>
              </a:p>
            </p:txBody>
          </p:sp>
        </p:grpSp>
        <p:grpSp>
          <p:nvGrpSpPr>
            <p:cNvPr id="8" name="Group 7"/>
            <p:cNvGrpSpPr/>
            <p:nvPr/>
          </p:nvGrpSpPr>
          <p:grpSpPr>
            <a:xfrm>
              <a:off x="467544" y="2005634"/>
              <a:ext cx="2159999" cy="847302"/>
              <a:chOff x="1796520" y="1232744"/>
              <a:chExt cx="1442767" cy="847302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32" name="Rounded Rectangle 31"/>
              <p:cNvSpPr/>
              <p:nvPr/>
            </p:nvSpPr>
            <p:spPr>
              <a:xfrm>
                <a:off x="1796520" y="1232744"/>
                <a:ext cx="1442767" cy="808525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6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6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0" tIns="0" rIns="0" bIns="0" anchor="ctr" anchorCtr="0"/>
              <a:lstStyle/>
              <a:p>
                <a:pPr algn="ctr"/>
                <a:r>
                  <a:rPr lang="en-US" sz="2400" b="1" dirty="0">
                    <a:latin typeface="Trebuchet MS" pitchFamily="34" charset="0"/>
                  </a:rPr>
                  <a:t>P</a:t>
                </a:r>
                <a:r>
                  <a:rPr lang="en-US" b="1" dirty="0">
                    <a:latin typeface="Trebuchet MS" pitchFamily="34" charset="0"/>
                  </a:rPr>
                  <a:t>roject</a:t>
                </a:r>
                <a:r>
                  <a:rPr lang="en-US" sz="2200" b="1" dirty="0">
                    <a:latin typeface="Trebuchet MS" pitchFamily="34" charset="0"/>
                  </a:rPr>
                  <a:t> </a:t>
                </a:r>
                <a:r>
                  <a:rPr lang="en-US" sz="2400" b="1" dirty="0">
                    <a:latin typeface="Trebuchet MS" pitchFamily="34" charset="0"/>
                  </a:rPr>
                  <a:t>B</a:t>
                </a:r>
                <a:r>
                  <a:rPr lang="en-US" b="1" dirty="0">
                    <a:latin typeface="Trebuchet MS" pitchFamily="34" charset="0"/>
                  </a:rPr>
                  <a:t>eneficiary (PB)</a:t>
                </a:r>
              </a:p>
            </p:txBody>
          </p:sp>
          <p:sp>
            <p:nvSpPr>
              <p:cNvPr id="33" name="Rounded Rectangle 4"/>
              <p:cNvSpPr/>
              <p:nvPr/>
            </p:nvSpPr>
            <p:spPr>
              <a:xfrm>
                <a:off x="1840005" y="1276229"/>
                <a:ext cx="1283472" cy="803817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o-RO" sz="1800" kern="1200" dirty="0">
                  <a:latin typeface="Trebuchet MS" pitchFamily="34" charset="0"/>
                </a:endParaRPr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3599384" y="3357112"/>
              <a:ext cx="2160001" cy="1027279"/>
              <a:chOff x="1869788" y="1603195"/>
              <a:chExt cx="1683508" cy="922955"/>
            </a:xfrm>
          </p:grpSpPr>
          <p:sp>
            <p:nvSpPr>
              <p:cNvPr id="30" name="Rounded Rectangle 29"/>
              <p:cNvSpPr/>
              <p:nvPr/>
            </p:nvSpPr>
            <p:spPr>
              <a:xfrm>
                <a:off x="1869788" y="1603195"/>
                <a:ext cx="1683508" cy="808602"/>
              </a:xfrm>
              <a:prstGeom prst="round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5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5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0" tIns="0" rIns="0" bIns="0" anchor="ctr" anchorCtr="0"/>
              <a:lstStyle/>
              <a:p>
                <a:pPr algn="ctr"/>
                <a:r>
                  <a:rPr lang="en-US" sz="2400" b="1" dirty="0">
                    <a:latin typeface="Trebuchet MS" pitchFamily="34" charset="0"/>
                  </a:rPr>
                  <a:t>J</a:t>
                </a:r>
                <a:r>
                  <a:rPr lang="en-US" b="1" dirty="0">
                    <a:latin typeface="Trebuchet MS" pitchFamily="34" charset="0"/>
                  </a:rPr>
                  <a:t>oint</a:t>
                </a:r>
                <a:r>
                  <a:rPr lang="en-US" sz="2400" b="1" dirty="0">
                    <a:latin typeface="Trebuchet MS" pitchFamily="34" charset="0"/>
                  </a:rPr>
                  <a:t>  S</a:t>
                </a:r>
                <a:r>
                  <a:rPr lang="en-US" b="1" dirty="0">
                    <a:latin typeface="Trebuchet MS" pitchFamily="34" charset="0"/>
                  </a:rPr>
                  <a:t>ecretariat (JS)</a:t>
                </a:r>
              </a:p>
            </p:txBody>
          </p:sp>
          <p:sp>
            <p:nvSpPr>
              <p:cNvPr id="31" name="Rounded Rectangle 4"/>
              <p:cNvSpPr/>
              <p:nvPr/>
            </p:nvSpPr>
            <p:spPr>
              <a:xfrm>
                <a:off x="1874643" y="1650562"/>
                <a:ext cx="1398069" cy="87558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o-RO" sz="1800" kern="1200" dirty="0">
                  <a:latin typeface="Trebuchet MS" pitchFamily="34" charset="0"/>
                </a:endParaRPr>
              </a:p>
            </p:txBody>
          </p:sp>
        </p:grpSp>
        <p:grpSp>
          <p:nvGrpSpPr>
            <p:cNvPr id="10" name="Group 9"/>
            <p:cNvGrpSpPr/>
            <p:nvPr/>
          </p:nvGrpSpPr>
          <p:grpSpPr>
            <a:xfrm>
              <a:off x="6732480" y="3356991"/>
              <a:ext cx="2160000" cy="1224137"/>
              <a:chOff x="1743489" y="2492204"/>
              <a:chExt cx="2300135" cy="1185216"/>
            </a:xfrm>
          </p:grpSpPr>
          <p:sp>
            <p:nvSpPr>
              <p:cNvPr id="28" name="Rounded Rectangle 27"/>
              <p:cNvSpPr/>
              <p:nvPr/>
            </p:nvSpPr>
            <p:spPr>
              <a:xfrm>
                <a:off x="1743489" y="2492204"/>
                <a:ext cx="2300135" cy="871385"/>
              </a:xfrm>
              <a:prstGeom prst="roundRect">
                <a:avLst/>
              </a:prstGeom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4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4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0" tIns="0" rIns="0" bIns="0" anchor="ctr" anchorCtr="0"/>
              <a:lstStyle/>
              <a:p>
                <a:pPr algn="ctr"/>
                <a:r>
                  <a:rPr lang="en-US" sz="2400" b="1" dirty="0">
                    <a:latin typeface="Trebuchet MS" pitchFamily="34" charset="0"/>
                  </a:rPr>
                  <a:t>M</a:t>
                </a:r>
                <a:r>
                  <a:rPr lang="en-US" b="1" dirty="0">
                    <a:latin typeface="Trebuchet MS" pitchFamily="34" charset="0"/>
                  </a:rPr>
                  <a:t>anaging </a:t>
                </a:r>
                <a:r>
                  <a:rPr lang="en-US" sz="2400" b="1" dirty="0">
                    <a:latin typeface="Trebuchet MS" pitchFamily="34" charset="0"/>
                  </a:rPr>
                  <a:t>A</a:t>
                </a:r>
                <a:r>
                  <a:rPr lang="en-US" b="1" dirty="0">
                    <a:latin typeface="Trebuchet MS" pitchFamily="34" charset="0"/>
                  </a:rPr>
                  <a:t>uthority (MA)</a:t>
                </a:r>
              </a:p>
            </p:txBody>
          </p:sp>
          <p:sp>
            <p:nvSpPr>
              <p:cNvPr id="29" name="Rounded Rectangle 4"/>
              <p:cNvSpPr/>
              <p:nvPr/>
            </p:nvSpPr>
            <p:spPr>
              <a:xfrm>
                <a:off x="1840661" y="2553032"/>
                <a:ext cx="1795334" cy="1124388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68580" tIns="68580" rIns="68580" bIns="6858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o-RO" sz="1800" kern="1200">
                  <a:latin typeface="Trebuchet MS" pitchFamily="34" charset="0"/>
                </a:endParaRPr>
              </a:p>
            </p:txBody>
          </p:sp>
        </p:grpSp>
        <p:grpSp>
          <p:nvGrpSpPr>
            <p:cNvPr id="11" name="Group 10"/>
            <p:cNvGrpSpPr/>
            <p:nvPr/>
          </p:nvGrpSpPr>
          <p:grpSpPr>
            <a:xfrm>
              <a:off x="3599385" y="1977447"/>
              <a:ext cx="2160000" cy="901248"/>
              <a:chOff x="1650736" y="-31967"/>
              <a:chExt cx="3125097" cy="2528725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26" name="Rounded Rectangle 25"/>
              <p:cNvSpPr/>
              <p:nvPr/>
            </p:nvSpPr>
            <p:spPr>
              <a:xfrm>
                <a:off x="1650736" y="-31967"/>
                <a:ext cx="3125097" cy="2528725"/>
              </a:xfrm>
              <a:prstGeom prst="roundRect">
                <a:avLst/>
              </a:prstGeom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2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wrap="square"/>
              <a:lstStyle/>
              <a:p>
                <a:pPr algn="ctr"/>
                <a:r>
                  <a:rPr lang="en-US" sz="2400" b="1" dirty="0">
                    <a:latin typeface="Trebuchet MS" pitchFamily="34" charset="0"/>
                  </a:rPr>
                  <a:t>L</a:t>
                </a:r>
                <a:r>
                  <a:rPr lang="en-US" b="1" dirty="0">
                    <a:latin typeface="Trebuchet MS" pitchFamily="34" charset="0"/>
                  </a:rPr>
                  <a:t>ead </a:t>
                </a:r>
                <a:r>
                  <a:rPr lang="en-US" sz="2400" b="1" dirty="0">
                    <a:latin typeface="Trebuchet MS" pitchFamily="34" charset="0"/>
                  </a:rPr>
                  <a:t>B</a:t>
                </a:r>
                <a:r>
                  <a:rPr lang="en-US" b="1" dirty="0">
                    <a:latin typeface="Trebuchet MS" pitchFamily="34" charset="0"/>
                  </a:rPr>
                  <a:t>eneficiary (LB)</a:t>
                </a:r>
              </a:p>
            </p:txBody>
          </p:sp>
          <p:sp>
            <p:nvSpPr>
              <p:cNvPr id="27" name="Rounded Rectangle 4"/>
              <p:cNvSpPr/>
              <p:nvPr/>
            </p:nvSpPr>
            <p:spPr>
              <a:xfrm>
                <a:off x="1749356" y="98617"/>
                <a:ext cx="2910734" cy="182294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spcFirstLastPara="0" vert="horz" wrap="square" lIns="0" tIns="0" rIns="0" bIns="0" numCol="1" spcCol="1270" anchor="ctr" anchorCtr="0">
                <a:noAutofit/>
              </a:bodyPr>
              <a:lstStyle/>
              <a:p>
                <a:pPr lvl="0" algn="ctr" defTabSz="8001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endParaRPr lang="ro-RO" sz="1800" kern="1200" dirty="0">
                  <a:latin typeface="Trebuchet MS" pitchFamily="34" charset="0"/>
                </a:endParaRPr>
              </a:p>
            </p:txBody>
          </p:sp>
        </p:grpSp>
        <p:sp>
          <p:nvSpPr>
            <p:cNvPr id="12" name="Down Arrow 11"/>
            <p:cNvSpPr/>
            <p:nvPr/>
          </p:nvSpPr>
          <p:spPr>
            <a:xfrm>
              <a:off x="899640" y="2802906"/>
              <a:ext cx="432000" cy="540000"/>
            </a:xfrm>
            <a:prstGeom prst="downArrow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3" name="Up Arrow 12"/>
            <p:cNvSpPr/>
            <p:nvPr/>
          </p:nvSpPr>
          <p:spPr>
            <a:xfrm>
              <a:off x="1907704" y="2780928"/>
              <a:ext cx="432000" cy="540000"/>
            </a:xfrm>
            <a:prstGeom prst="upArrow">
              <a:avLst/>
            </a:prstGeom>
            <a:solidFill>
              <a:srgbClr val="92D050"/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2699792" y="2132856"/>
              <a:ext cx="828000" cy="540000"/>
            </a:xfrm>
            <a:prstGeom prst="rightArrow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5" name="Right Arrow 14"/>
            <p:cNvSpPr>
              <a:spLocks/>
            </p:cNvSpPr>
            <p:nvPr/>
          </p:nvSpPr>
          <p:spPr>
            <a:xfrm rot="5400000">
              <a:off x="4260187" y="2868160"/>
              <a:ext cx="540000" cy="432000"/>
            </a:xfrm>
            <a:prstGeom prst="rightArrow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6" name="Right Arrow 15"/>
            <p:cNvSpPr/>
            <p:nvPr/>
          </p:nvSpPr>
          <p:spPr>
            <a:xfrm>
              <a:off x="5831394" y="3601734"/>
              <a:ext cx="882338" cy="524496"/>
            </a:xfrm>
            <a:prstGeom prst="rightArrow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5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17" name="U-Turn Arrow 16"/>
            <p:cNvSpPr/>
            <p:nvPr/>
          </p:nvSpPr>
          <p:spPr>
            <a:xfrm flipH="1">
              <a:off x="1835696" y="1404065"/>
              <a:ext cx="2910490" cy="584775"/>
            </a:xfrm>
            <a:prstGeom prst="uturnArrow">
              <a:avLst>
                <a:gd name="adj1" fmla="val 38820"/>
                <a:gd name="adj2" fmla="val 25000"/>
                <a:gd name="adj3" fmla="val 31860"/>
                <a:gd name="adj4" fmla="val 57103"/>
                <a:gd name="adj5" fmla="val 100000"/>
              </a:avLst>
            </a:prstGeom>
            <a:solidFill>
              <a:schemeClr val="accent3"/>
            </a:solidFill>
            <a:ln>
              <a:solidFill>
                <a:schemeClr val="accent3">
                  <a:lumMod val="75000"/>
                </a:schemeClr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>
                <a:solidFill>
                  <a:schemeClr val="tx1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935620" y="2833772"/>
              <a:ext cx="3600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8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1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979712" y="2852936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2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131840" y="2175247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3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355976" y="2895327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4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00192" y="3615407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5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779912" y="1311151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7</a:t>
              </a:r>
            </a:p>
          </p:txBody>
        </p:sp>
        <p:sp>
          <p:nvSpPr>
            <p:cNvPr id="24" name="Bent Arrow 23"/>
            <p:cNvSpPr/>
            <p:nvPr/>
          </p:nvSpPr>
          <p:spPr>
            <a:xfrm flipH="1">
              <a:off x="5903642" y="2132856"/>
              <a:ext cx="1620180" cy="1095350"/>
            </a:xfrm>
            <a:prstGeom prst="bentArrow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228184" y="2178685"/>
              <a:ext cx="36004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2400" dirty="0">
                  <a:ln w="18415" cmpd="sng">
                    <a:solidFill>
                      <a:srgbClr val="FFFFFF"/>
                    </a:solidFill>
                    <a:prstDash val="solid"/>
                  </a:ln>
                  <a:solidFill>
                    <a:srgbClr val="FFFFFF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  <a:latin typeface="Trebuchet MS" pitchFamily="34" charset="0"/>
                </a:rPr>
                <a:t>6</a:t>
              </a:r>
            </a:p>
          </p:txBody>
        </p:sp>
      </p:grpSp>
      <p:sp>
        <p:nvSpPr>
          <p:cNvPr id="36" name="Rectangle 35"/>
          <p:cNvSpPr/>
          <p:nvPr/>
        </p:nvSpPr>
        <p:spPr>
          <a:xfrm>
            <a:off x="228600" y="1402176"/>
            <a:ext cx="88392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controllers validates the eligible expenditure in </a:t>
            </a:r>
            <a:r>
              <a:rPr lang="en-US" sz="1400" dirty="0">
                <a:effectLst/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Jems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generate</a:t>
            </a:r>
            <a:r>
              <a:rPr lang="ro-RO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Control Report, Control Certificate</a:t>
            </a:r>
            <a:r>
              <a:rPr lang="en-GB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r>
              <a:rPr lang="en-GB" sz="1400" dirty="0"/>
              <a:t>In addition, the controllers' complete checklists, on-the spot verifications, procurement checklists as applicable.</a:t>
            </a:r>
            <a:endParaRPr lang="en-US" sz="14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521971" y="2446437"/>
            <a:ext cx="8189813" cy="400110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Consolidated Progress Report and Reimbursement Claim: </a:t>
            </a:r>
          </a:p>
        </p:txBody>
      </p:sp>
    </p:spTree>
    <p:extLst>
      <p:ext uri="{BB962C8B-B14F-4D97-AF65-F5344CB8AC3E}">
        <p14:creationId xmlns:p14="http://schemas.microsoft.com/office/powerpoint/2010/main" val="234053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1E9E91C-1033-4CC3-9129-0314BBE9D1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394">
            <a:off x="6445263" y="120663"/>
            <a:ext cx="2245332" cy="2245332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239523-A896-4883-BF59-283AD9952B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0891" y="2286000"/>
            <a:ext cx="8602217" cy="3505200"/>
          </a:xfrm>
        </p:spPr>
        <p:txBody>
          <a:bodyPr anchor="ctr"/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Write the reports in a way that is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understandable also for people outside your specific field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of expertise</a:t>
            </a:r>
            <a:r>
              <a:rPr lang="ro-RO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  <a:endParaRPr lang="en-GB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endParaRPr lang="en-GB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Be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truthful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and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honest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in the explanations. </a:t>
            </a:r>
          </a:p>
          <a:p>
            <a:pPr algn="just">
              <a:buFont typeface="Arial" panose="020B0604020202020204" pitchFamily="34" charset="0"/>
              <a:buChar char="•"/>
            </a:pPr>
            <a:endParaRPr lang="en-GB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Make references to the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project activities and deliverables </a:t>
            </a:r>
            <a:r>
              <a:rPr lang="en-GB" sz="22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make sure that your </a:t>
            </a:r>
            <a:r>
              <a:rPr lang="en-GB" sz="22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activities are in line with the set objectives</a:t>
            </a:r>
            <a:r>
              <a:rPr lang="en-GB" sz="22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 </a:t>
            </a:r>
            <a:endParaRPr lang="en-GB" sz="22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4926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5540" y="3853524"/>
            <a:ext cx="8466584" cy="1627419"/>
          </a:xfrm>
          <a:ln w="3175">
            <a:solidFill>
              <a:schemeClr val="tx1"/>
            </a:solidFill>
          </a:ln>
        </p:spPr>
        <p:txBody>
          <a:bodyPr anchor="ctr"/>
          <a:lstStyle/>
          <a:p>
            <a:pPr marL="0" indent="0" algn="just">
              <a:buNone/>
            </a:pP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NB: In case a partner created and submitted </a:t>
            </a: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one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</a:t>
            </a: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more reports before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</a:t>
            </a:r>
            <a:r>
              <a:rPr lang="en-GB" sz="20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end of the reporting period</a:t>
            </a:r>
            <a:r>
              <a:rPr lang="en-GB" sz="2000" b="1" dirty="0">
                <a:solidFill>
                  <a:schemeClr val="accent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that partner should create another partner report (reports) covering the remaining part of the reporting period for progress of activities.</a:t>
            </a:r>
            <a:endParaRPr lang="ro-RO" sz="2200" dirty="0"/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569840" y="2191221"/>
            <a:ext cx="8237984" cy="838200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At least </a:t>
            </a:r>
            <a:r>
              <a:rPr lang="en-GB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one report </a:t>
            </a:r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is made </a:t>
            </a:r>
            <a:r>
              <a:rPr lang="en-GB" sz="2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each reporting period</a:t>
            </a:r>
            <a:r>
              <a:rPr lang="en-GB" sz="2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41784" y="2800821"/>
            <a:ext cx="8001000" cy="4572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GB" sz="20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 some cases the period may be shorter than the full 3 months.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60C67EFF-A020-20E1-1F4E-1A1945AD7B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394">
            <a:off x="6445263" y="120663"/>
            <a:ext cx="2245332" cy="2245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3558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60821745"/>
              </p:ext>
            </p:extLst>
          </p:nvPr>
        </p:nvGraphicFramePr>
        <p:xfrm>
          <a:off x="0" y="76200"/>
          <a:ext cx="9067800" cy="6553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75580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>
            <a:cxnSpLocks/>
          </p:cNvCxnSpPr>
          <p:nvPr/>
        </p:nvCxnSpPr>
        <p:spPr>
          <a:xfrm>
            <a:off x="381000" y="2836682"/>
            <a:ext cx="8305800" cy="0"/>
          </a:xfrm>
          <a:prstGeom prst="line">
            <a:avLst/>
          </a:prstGeom>
          <a:ln w="12700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F868C6-7A71-49B2-91F6-5D1C7ECE2F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3124200"/>
            <a:ext cx="5410200" cy="3252787"/>
          </a:xfrm>
        </p:spPr>
        <p:txBody>
          <a:bodyPr anchor="ctr"/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n-GB" sz="16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External expertise and services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upload section: invoice, proof of payment (payment order, statement of account) documents related to reception and acceptance;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16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Equipment expenditure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 upload section: invoice and proof of payment (payment order, statement of account) documents related to reception and acceptance;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en-GB" sz="1600" b="1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Infrastructure and works 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-  upload section: invoice and proof of payment (payment order, statement of account), documents related to reception and acceptance;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AA00051-C7E6-8DB6-9304-43991367AAD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7208" y="3147946"/>
            <a:ext cx="3330592" cy="1359294"/>
          </a:xfrm>
          <a:prstGeom prst="rect">
            <a:avLst/>
          </a:prstGeom>
          <a:ln>
            <a:solidFill>
              <a:srgbClr val="C00000"/>
            </a:solidFill>
            <a:prstDash val="dash"/>
          </a:ln>
        </p:spPr>
      </p:pic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F868C6-7A71-49B2-91F6-5D1C7ECE2FD6}"/>
              </a:ext>
            </a:extLst>
          </p:cNvPr>
          <p:cNvSpPr txBox="1">
            <a:spLocks/>
          </p:cNvSpPr>
          <p:nvPr/>
        </p:nvSpPr>
        <p:spPr>
          <a:xfrm>
            <a:off x="304800" y="1298194"/>
            <a:ext cx="8382000" cy="1116831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Costs under budget line </a:t>
            </a:r>
            <a:r>
              <a:rPr lang="en-GB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Staff, Travel &amp; Accommodation </a:t>
            </a: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and </a:t>
            </a:r>
            <a:r>
              <a:rPr lang="en-GB" sz="1600" b="1" dirty="0">
                <a:solidFill>
                  <a:srgbClr val="0070C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Office and administration</a:t>
            </a: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will be reimbursed on a </a:t>
            </a:r>
            <a:r>
              <a:rPr lang="en-GB" sz="1600" b="1" dirty="0">
                <a:solidFill>
                  <a:schemeClr val="accent6">
                    <a:lumMod val="7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flat rate basis</a:t>
            </a:r>
            <a:r>
              <a:rPr lang="en-GB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 which means that no supporting documents are checked during verification. </a:t>
            </a:r>
            <a:endParaRPr lang="en-GB" sz="16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A1F868C6-7A71-49B2-91F6-5D1C7ECE2FD6}"/>
              </a:ext>
            </a:extLst>
          </p:cNvPr>
          <p:cNvSpPr txBox="1">
            <a:spLocks/>
          </p:cNvSpPr>
          <p:nvPr/>
        </p:nvSpPr>
        <p:spPr>
          <a:xfrm>
            <a:off x="304800" y="2362199"/>
            <a:ext cx="8458200" cy="584445"/>
          </a:xfrm>
          <a:prstGeom prst="rect">
            <a:avLst/>
          </a:prstGeom>
        </p:spPr>
        <p:txBody>
          <a:bodyPr anchor="ctr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charset="0"/>
              <a:buNone/>
            </a:pP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For reported expenditure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,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the following supporting documents </a:t>
            </a:r>
            <a:r>
              <a:rPr lang="ro-RO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will</a:t>
            </a:r>
            <a:r>
              <a:rPr lang="en-GB" sz="16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be attached: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4812" y="4343400"/>
            <a:ext cx="1207580" cy="113153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6788624-BCEC-EF26-41EE-8D0F9549C64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4394">
            <a:off x="7510301" y="127899"/>
            <a:ext cx="1223473" cy="122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0995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12657</TotalTime>
  <Words>1114</Words>
  <Application>Microsoft Office PowerPoint</Application>
  <PresentationFormat>On-screen Show (4:3)</PresentationFormat>
  <Paragraphs>88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Open Sans</vt:lpstr>
      <vt:lpstr>Trebuchet MS</vt:lpstr>
      <vt:lpstr>Wingdings</vt:lpstr>
      <vt:lpstr>Office Theme</vt:lpstr>
      <vt:lpstr> Interreg IPA Romania-Serbia  Programme </vt:lpstr>
      <vt:lpstr>Purpose of the verification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ADR Vest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Dacian Bogdan</dc:creator>
  <cp:lastModifiedBy>Daniela Ilisca, Dumitrica</cp:lastModifiedBy>
  <cp:revision>1037</cp:revision>
  <cp:lastPrinted>2012-10-19T13:47:58Z</cp:lastPrinted>
  <dcterms:created xsi:type="dcterms:W3CDTF">2008-05-26T13:16:34Z</dcterms:created>
  <dcterms:modified xsi:type="dcterms:W3CDTF">2025-01-31T09:20:58Z</dcterms:modified>
</cp:coreProperties>
</file>