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3"/>
  </p:notesMasterIdLst>
  <p:sldIdLst>
    <p:sldId id="321" r:id="rId2"/>
    <p:sldId id="322" r:id="rId3"/>
    <p:sldId id="324" r:id="rId4"/>
    <p:sldId id="325" r:id="rId5"/>
    <p:sldId id="315" r:id="rId6"/>
    <p:sldId id="316" r:id="rId7"/>
    <p:sldId id="317" r:id="rId8"/>
    <p:sldId id="318" r:id="rId9"/>
    <p:sldId id="319" r:id="rId10"/>
    <p:sldId id="326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65990-00FD-4C0A-9567-38A52D96AFD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4248-2C42-4A52-AF95-EB22EE86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2" y="349498"/>
            <a:ext cx="598057" cy="891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85" y="5342826"/>
            <a:ext cx="3089570" cy="9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D08D-9C36-45A2-A9E0-1CEB8269275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95DD-0E25-47CF-82FF-B8C3178C9E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738"/>
            <a:ext cx="407297" cy="6068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5674" y="727492"/>
            <a:ext cx="2629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000" dirty="0"/>
              <a:t>               ВЛАДА РЕПУБЛИКЕ СРБИЈЕ</a:t>
            </a:r>
          </a:p>
          <a:p>
            <a:r>
              <a:rPr lang="sr-Cyrl-RS" sz="1000" dirty="0"/>
              <a:t>МИНИСТАРСТВО ЗА ЕВРОПСКЕ ИНТЕГРАЦИЈЕ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95462" y="5916914"/>
            <a:ext cx="2675164" cy="8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988540"/>
            <a:ext cx="10480589" cy="147457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sr-Cyrl-RS" sz="3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Најчешће грешке у спровођењу јавних набавки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655" y="2463800"/>
            <a:ext cx="4243614" cy="37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	  </a:t>
            </a: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Финансијске корекције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Commission Decision no. C(2019) 3452 of 14.05.2019. laying down the guidelines for determining financial corrections to be made to expenditure financed by the Union for non-compliance with the applicable rules on public procurement</a:t>
            </a:r>
            <a:endParaRPr lang="sr-Latn-RS" sz="2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Cyrl-RS" sz="2600" dirty="0">
                <a:solidFill>
                  <a:schemeClr val="accent5">
                    <a:lumMod val="75000"/>
                  </a:schemeClr>
                </a:solidFill>
              </a:rPr>
              <a:t>Проценат финансијске корекције од </a:t>
            </a:r>
            <a:r>
              <a:rPr lang="sr-Latn-RS" sz="2600" dirty="0">
                <a:solidFill>
                  <a:schemeClr val="accent5">
                    <a:lumMod val="75000"/>
                  </a:schemeClr>
                </a:solidFill>
              </a:rPr>
              <a:t>5-25%, </a:t>
            </a:r>
            <a:r>
              <a:rPr lang="sr-Cyrl-RS" sz="2600" dirty="0">
                <a:solidFill>
                  <a:schemeClr val="accent5">
                    <a:lumMod val="75000"/>
                  </a:schemeClr>
                </a:solidFill>
              </a:rPr>
              <a:t>а за теже прекршаје </a:t>
            </a:r>
            <a:r>
              <a:rPr lang="sr-Latn-RS" sz="2600" dirty="0">
                <a:solidFill>
                  <a:schemeClr val="accent5">
                    <a:lumMod val="75000"/>
                  </a:schemeClr>
                </a:solidFill>
              </a:rPr>
              <a:t>100%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57" y="3847070"/>
            <a:ext cx="5098192" cy="25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7200" b="1" dirty="0">
                <a:solidFill>
                  <a:schemeClr val="accent1"/>
                </a:solidFill>
              </a:rPr>
              <a:t>ХВАЛА НА ПАЖЊИ</a:t>
            </a:r>
            <a:endParaRPr lang="en-US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Зашто се грешке јављају?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Недовољно познавање правила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Недовољно пажње посвећено детаљима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Примена правила других програма/донатора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Примена старих и неажурираних правила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5" y="365125"/>
            <a:ext cx="3133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	</a:t>
            </a: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Припрема тендерске документације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Истраживање тржишта</a:t>
            </a:r>
          </a:p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Цена предмета јавне набавке је значајно виша од тржишне</a:t>
            </a:r>
          </a:p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Набавке се не смеју вештачки делити како би се избегла строжија процедура</a:t>
            </a:r>
            <a:endParaRPr lang="sr-Latn-RS" sz="3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 Током процедуре набавке, Уговорно тело (Contracting Authority/ CA) у обавези је да предузме све неопходне мере да би се избегао сукоб интереса и неравноправна конкуренција</a:t>
            </a:r>
          </a:p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Недоследно попуњавање документације у смислу да се рокови</a:t>
            </a:r>
            <a:r>
              <a:rPr lang="sr-Latn-R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3000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sr-Latn-R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3000" dirty="0">
                <a:solidFill>
                  <a:schemeClr val="accent5">
                    <a:lumMod val="75000"/>
                  </a:schemeClr>
                </a:solidFill>
              </a:rPr>
              <a:t>друге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информације разликују у два различита документа истог тендерског пакета</a:t>
            </a:r>
          </a:p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Неусаглашено дефинисање обавеза понуђача (на пример: испорука, монтажа, инсталација, обука, сервисирање...)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70" y="462317"/>
            <a:ext cx="270685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Погрешна објава тендера</a:t>
            </a: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Време предвиђено за достављање понуда краће од прописаног минимума</a:t>
            </a:r>
          </a:p>
          <a:p>
            <a:pPr>
              <a:lnSpc>
                <a:spcPct val="70000"/>
              </a:lnSpc>
            </a:pP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Уколико се објављује на више места,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неопходно је да се тендер објави истог дана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Код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simplified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процедуре није довољно само објавити на Програмском сајту, потребно је и позвати минимум три учесника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Позивање повезаних лица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stockphoto-1302090297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3752" y="481913"/>
            <a:ext cx="4712044" cy="22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12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373" y="416955"/>
            <a:ext cx="4128186" cy="1408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		</a:t>
            </a:r>
            <a:br>
              <a:rPr lang="en-US" sz="3200" dirty="0"/>
            </a:br>
            <a:r>
              <a:rPr lang="en-US" sz="3200" dirty="0"/>
              <a:t>		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Економски, професионални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	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технички капацитет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Селекциони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критеријуми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морају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бити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јасни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недискриминушући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сви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захтеви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пропорционални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величини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природи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уговора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релевантни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за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специфичан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уговор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који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додељује</a:t>
            </a: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Понуђач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ослањати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капацитет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других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правних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лица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Не смеју бити дефинисани веома ниско или веома рестриктивно – циљ је задовољавајућа конкурентност – више од једне понуде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Било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каква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измена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селекционих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критеријума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је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неприхватљива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Селекциони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критеријуми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нису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оцењујући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додељују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бодови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)! 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Није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дозвољено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тражити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непропорционални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годишњи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обрт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број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запослених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број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претходних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пројеката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односу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вредност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предметног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уговора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коришћење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термина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као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што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„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довољан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“, „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одговарајући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“, „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кључни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 (sufficient, major, relevant)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јер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су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непрецизни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нејасни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није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их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могуће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проверити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73" y="453081"/>
            <a:ext cx="1993557" cy="1237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Навођење назива бренда/марки у техничкој спецификацији (препорука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додати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Latn-RS" i="1" dirty="0">
                <a:solidFill>
                  <a:schemeClr val="accent5">
                    <a:lumMod val="75000"/>
                  </a:schemeClr>
                </a:solidFill>
              </a:rPr>
              <a:t>or equivalent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Навођење максималног буџетираног износа у обрасцима тендерског пакета (уговор, евалуациони извештај итд) код набавке опреме и радова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Навођење цене у било ком документу понуде, осим у финансијској понуди у посебној коверти код набавке услуга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Превише детаљно одређивање спецификација, у том случају корисници индиректно искључују све остале потенцијане понуђаче, јасно указујући на само једну врсту производа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 нацрту уговора погрешно утврђени проценти за плаћање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Неусклађеност предвиђене динамике плаћања и испоруке услуге/опреме/радова</a:t>
            </a: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Захтевање ЕУ искуства сматра се за дискриминацију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			</a:t>
            </a: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Евалуација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46" y="1237736"/>
            <a:ext cx="4069492" cy="2831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Необележене коверте када је пристигла понуда</a:t>
            </a:r>
          </a:p>
          <a:p>
            <a:r>
              <a:rPr lang="sr-Cyrl-RS" dirty="0" err="1">
                <a:solidFill>
                  <a:schemeClr val="accent5">
                    <a:lumMod val="75000"/>
                  </a:schemeClr>
                </a:solidFill>
              </a:rPr>
              <a:t>Неиспуњеност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 селекционих критеријума</a:t>
            </a:r>
          </a:p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Погрешно сабрана финансијска понуда</a:t>
            </a:r>
          </a:p>
          <a:p>
            <a:r>
              <a:rPr lang="sr-Cyrl-RS" dirty="0" err="1">
                <a:solidFill>
                  <a:schemeClr val="accent5">
                    <a:lumMod val="75000"/>
                  </a:schemeClr>
                </a:solidFill>
              </a:rPr>
              <a:t>Необјављивање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Contract award notice</a:t>
            </a:r>
          </a:p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Примена неодговарајућег девизног курса код обрачуна понуде уколико је она поднета у еврима. Увек се користи курс из месеца објављивања тендера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2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Прихватање понуде која је већа од оне дефинисане буџетом/планом набавке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Прихватање понуде код набавке услуга која није достављена по систему двоструких коверти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Необавештавање свих понуђача о одлуци о додели уговора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Модификација елемената уговора – услови плаћања, рокови плаћања и испоруке, врсте/произвођача робе, измена пројекта итд.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34" y="5062254"/>
            <a:ext cx="259102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			</a:t>
            </a:r>
            <a:r>
              <a:rPr lang="sr-Cyrl-R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Имплементација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Модификација рокова испоруке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Модификација рока плаћања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Примена неодговарајућег девизног курса код обрачуна плаћања уколико су уговори закључени у ЕУР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Модификација елемената уговора – испоруке, врсте/произвођача робе, измена пројекта итд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Непостојање доказа о извршењу услуге – фотографије догађаја, потписане листе присутних учесника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Необележена или неправилно обележена опрема, радови или остале активности у складу са правилима видљивости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Потписивање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Provisional/final acceptance certificate 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41" y="65903"/>
            <a:ext cx="4193059" cy="26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637</Words>
  <Application>Microsoft Office PowerPoint</Application>
  <PresentationFormat>Widescreen</PresentationFormat>
  <Paragraphs>58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Најчешће грешке у спровођењу јавних набавки</vt:lpstr>
      <vt:lpstr>PowerPoint Presentation</vt:lpstr>
      <vt:lpstr>  Припрема тендерске документације</vt:lpstr>
      <vt:lpstr>PowerPoint Presentation</vt:lpstr>
      <vt:lpstr>     Економски, професионални    и технички капацитет </vt:lpstr>
      <vt:lpstr>PowerPoint Presentation</vt:lpstr>
      <vt:lpstr>    Евалуација</vt:lpstr>
      <vt:lpstr>PowerPoint Presentation</vt:lpstr>
      <vt:lpstr>   Имплементација</vt:lpstr>
      <vt:lpstr>    Финансијске корекције</vt:lpstr>
      <vt:lpstr>PowerPoint Presentation</vt:lpstr>
    </vt:vector>
  </TitlesOfParts>
  <Company>Ministarstvo za evropske integracije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Steljić</dc:creator>
  <cp:lastModifiedBy>Drago Babic</cp:lastModifiedBy>
  <cp:revision>88</cp:revision>
  <dcterms:created xsi:type="dcterms:W3CDTF">2024-08-06T10:11:05Z</dcterms:created>
  <dcterms:modified xsi:type="dcterms:W3CDTF">2025-02-10T17:32:53Z</dcterms:modified>
</cp:coreProperties>
</file>