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9" r:id="rId4"/>
    <p:sldId id="278" r:id="rId5"/>
    <p:sldId id="261" r:id="rId6"/>
    <p:sldId id="262" r:id="rId7"/>
    <p:sldId id="266" r:id="rId8"/>
    <p:sldId id="267" r:id="rId9"/>
    <p:sldId id="268" r:id="rId10"/>
    <p:sldId id="269" r:id="rId11"/>
    <p:sldId id="263" r:id="rId12"/>
    <p:sldId id="264" r:id="rId13"/>
    <p:sldId id="270" r:id="rId14"/>
    <p:sldId id="271" r:id="rId15"/>
    <p:sldId id="272" r:id="rId16"/>
    <p:sldId id="273" r:id="rId17"/>
    <p:sldId id="275" r:id="rId18"/>
    <p:sldId id="276" r:id="rId19"/>
    <p:sldId id="279" r:id="rId20"/>
    <p:sldId id="280" r:id="rId21"/>
    <p:sldId id="265" r:id="rId22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A4E3-E01F-4C40-806C-F3B1FFA1797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7959F-8D7A-4F3D-9260-39BB36AF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0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ИМПЛЕМЕНТАЦИОНА РАДИОНИЦА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05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8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3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8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58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6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2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1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5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ИМПЛЕМЕНТАЦИОНА РАДИОНИЦА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959F-8D7A-4F3D-9260-39BB36AFFC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5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03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81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3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6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1EF-8D53-4E37-8BBD-DABBFDA3815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3D105E-2C95-4F2A-8CF6-9406BB5B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ia-serbia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0" y="653097"/>
            <a:ext cx="3239770" cy="973455"/>
          </a:xfrm>
          <a:prstGeom prst="rect">
            <a:avLst/>
          </a:prstGeom>
          <a:ln/>
        </p:spPr>
      </p:pic>
      <p:pic>
        <p:nvPicPr>
          <p:cNvPr id="7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91" y="284160"/>
            <a:ext cx="450485" cy="73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102177" y="2779451"/>
            <a:ext cx="74000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RS" altLang="en-US" b="1" dirty="0">
                <a:latin typeface="+mn-lt"/>
                <a:cs typeface="Arial" panose="020B0604020202020204" pitchFamily="34" charset="0"/>
              </a:rPr>
              <a:t>ИМПЛЕМЕНТАЦИОНА</a:t>
            </a:r>
            <a:r>
              <a:rPr lang="sr-Cyrl-RS" altLang="en-US" b="1" dirty="0">
                <a:latin typeface="+mn-lt"/>
              </a:rPr>
              <a:t> РАДИОНИЦА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</a:rPr>
              <a:t>- </a:t>
            </a:r>
            <a:r>
              <a:rPr lang="sr-Cyrl-RS" altLang="en-US" sz="2400" b="1" dirty="0">
                <a:latin typeface="+mn-lt"/>
              </a:rPr>
              <a:t>ПРАВИЛА ИЗВЕШТАВАЊА</a:t>
            </a:r>
            <a:r>
              <a:rPr lang="en-GB" altLang="en-US" sz="2400" b="1" dirty="0">
                <a:latin typeface="+mn-lt"/>
              </a:rPr>
              <a:t> -</a:t>
            </a:r>
            <a:endParaRPr lang="sr-Cyrl-RS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Cyrl-RS" altLang="en-US" sz="2000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22224" y="11398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1050" b="1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5441" y="1057537"/>
            <a:ext cx="4222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altLang="en-US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                     </a:t>
            </a:r>
            <a:r>
              <a:rPr lang="sr-Cyrl-RS" altLang="en-US" sz="1400" dirty="0">
                <a:cs typeface="Arial" panose="020B0604020202020204" pitchFamily="34" charset="0"/>
              </a:rPr>
              <a:t>РЕПУБЛИКА СРБИЈА</a:t>
            </a:r>
          </a:p>
          <a:p>
            <a:r>
              <a:rPr lang="sr-Cyrl-RS" altLang="en-US" sz="14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B36A0-CB65-12A3-F915-B4A8BB3875D9}"/>
              </a:ext>
            </a:extLst>
          </p:cNvPr>
          <p:cNvSpPr txBox="1"/>
          <p:nvPr/>
        </p:nvSpPr>
        <p:spPr>
          <a:xfrm>
            <a:off x="9038078" y="5835192"/>
            <a:ext cx="283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Фебруар 2025</a:t>
            </a:r>
            <a:endParaRPr lang="az-Cyrl-AZ" dirty="0"/>
          </a:p>
        </p:txBody>
      </p:sp>
    </p:spTree>
    <p:extLst>
      <p:ext uri="{BB962C8B-B14F-4D97-AF65-F5344CB8AC3E}">
        <p14:creationId xmlns:p14="http://schemas.microsoft.com/office/powerpoint/2010/main" val="16016110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sr-Cyrl-RS" alt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sr-Cyrl-RS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Пратећа документација за правдање трошкова:</a:t>
            </a:r>
          </a:p>
          <a:p>
            <a:pPr marL="0" indent="0">
              <a:buNone/>
              <a:defRPr/>
            </a:pPr>
            <a:r>
              <a:rPr lang="sr-Cyrl-RS" altLang="en-US" dirty="0"/>
              <a:t> </a:t>
            </a:r>
          </a:p>
          <a:p>
            <a:pPr>
              <a:buFont typeface="+mj-lt"/>
              <a:buAutoNum type="arabicPeriod"/>
              <a:defRPr/>
            </a:pPr>
            <a:r>
              <a:rPr lang="sr-Cyrl-RS" altLang="en-US" dirty="0"/>
              <a:t>  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Фактура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Извод банке о плаћању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Видљивост пројекта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Аналитичке картице</a:t>
            </a:r>
          </a:p>
          <a:p>
            <a:pPr marL="0" indent="0">
              <a:buNone/>
              <a:defRPr/>
            </a:pPr>
            <a:endParaRPr lang="sr-Cyrl-RS" altLang="en-US" dirty="0"/>
          </a:p>
          <a:p>
            <a:pPr marL="0" indent="0">
              <a:buNone/>
              <a:defRPr/>
            </a:pPr>
            <a:endParaRPr lang="sr-Cyrl-R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9" y="329910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963" y="301407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03477" y="1389077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  <a:t>Директна</a:t>
            </a:r>
            <a:r>
              <a:rPr lang="sr-Cyrl-R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  <a:t>набавка (до</a:t>
            </a:r>
            <a:r>
              <a:rPr lang="sr-Latn-CS" sz="3200" dirty="0">
                <a:latin typeface="Calibri" panose="020F0502020204030204" pitchFamily="34" charset="0"/>
                <a:cs typeface="Calibri" panose="020F0502020204030204" pitchFamily="34" charset="0"/>
              </a:rPr>
              <a:t> 2.500 </a:t>
            </a:r>
            <a: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  <a:t>ЕУР)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07646" y="816637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331" y="3487277"/>
            <a:ext cx="5096698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Овај трошак подразумева набавку: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- канцеларијске опреме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- компјутерске опреме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- намештаја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- лабораторијске опреме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- машина и инструмената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- алата и уређаја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- возила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- и друге специфичне опреме неопходне за спровођење пројекта</a:t>
            </a:r>
          </a:p>
          <a:p>
            <a:pPr marL="342900" marR="15240" lvl="1" indent="-342900" algn="just">
              <a:lnSpc>
                <a:spcPct val="110000"/>
              </a:lnSpc>
              <a:spcBef>
                <a:spcPts val="220"/>
              </a:spcBef>
              <a:buFont typeface="Wingdings" panose="05000000000000000000" pitchFamily="2" charset="2"/>
              <a:buChar char="q"/>
              <a:defRPr/>
            </a:pPr>
            <a:endParaRPr lang="sr-Cyrl-RS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9" y="377611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35" y="326560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7112" y="124102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dirty="0">
                <a:latin typeface="+mn-lt"/>
                <a:cs typeface="Times New Roman" panose="02020603050405020304" pitchFamily="18" charset="0"/>
              </a:rPr>
              <a:t>           </a:t>
            </a:r>
            <a: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  <a:t>Опрема</a:t>
            </a:r>
            <a:r>
              <a:rPr lang="sr-Cyrl-RS" sz="3200" dirty="0">
                <a:latin typeface="+mn-lt"/>
                <a:cs typeface="Times New Roman" panose="02020603050405020304" pitchFamily="18" charset="0"/>
              </a:rPr>
              <a:t> </a:t>
            </a:r>
            <a:endParaRPr lang="en-GB" sz="3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4002" y="840910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265" y="2160589"/>
            <a:ext cx="3620317" cy="24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80863" cy="4688386"/>
          </a:xfrm>
        </p:spPr>
        <p:txBody>
          <a:bodyPr>
            <a:normAutofit/>
          </a:bodyPr>
          <a:lstStyle/>
          <a:p>
            <a:pPr marL="0" lvl="0" indent="0">
              <a:buClr>
                <a:srgbClr val="4E67C8"/>
              </a:buClr>
              <a:buNone/>
              <a:defRPr/>
            </a:pPr>
            <a:endParaRPr lang="sr-Cyrl-RS" altLang="en-US" u="sng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Clr>
                <a:srgbClr val="4E67C8"/>
              </a:buClr>
              <a:buNone/>
              <a:defRPr/>
            </a:pPr>
            <a:r>
              <a:rPr lang="sr-Cyrl-RS" altLang="en-US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Пратећа документација за правдање трошкова:</a:t>
            </a:r>
          </a:p>
          <a:p>
            <a:pPr marL="0" lvl="0" indent="0">
              <a:buClr>
                <a:srgbClr val="4E67C8"/>
              </a:buClr>
              <a:buNone/>
              <a:defRPr/>
            </a:pPr>
            <a:endParaRPr lang="sr-Cyrl-RS" altLang="en-US" u="sng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Тендерски досије, достављене понуде, </a:t>
            </a:r>
            <a:r>
              <a:rPr lang="sr-Cyrl-R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евалуациона</a:t>
            </a: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документација, као и уговор и сви његови анекси - достављају се само уз прво плаћање</a:t>
            </a:r>
            <a:r>
              <a:rPr lang="sr-Cyrl-R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Фактура са свим релевантним информацијама а у складу са књиговодственим правилима</a:t>
            </a:r>
          </a:p>
          <a:p>
            <a:pPr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Документација о отпреми/пријему опреме</a:t>
            </a:r>
            <a:r>
              <a:rPr lang="sr-Cyrl-RS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Извод банке о плаћању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Видљивост пројекта</a:t>
            </a:r>
          </a:p>
          <a:p>
            <a:pPr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Аналитичке картице</a:t>
            </a:r>
          </a:p>
          <a:p>
            <a:pPr marL="0" indent="0">
              <a:buNone/>
              <a:tabLst>
                <a:tab pos="457200" algn="l"/>
              </a:tabLst>
              <a:defRPr/>
            </a:pPr>
            <a:endParaRPr lang="sr-Cyrl-R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endParaRPr lang="en-GB" sz="1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457200" algn="l"/>
              </a:tabLst>
              <a:defRPr/>
            </a:pPr>
            <a:endParaRPr lang="en-GB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altLang="en-US" u="sng" dirty="0"/>
          </a:p>
          <a:p>
            <a:endParaRPr lang="sr-Cyrl-RS" altLang="en-US" u="sng" dirty="0"/>
          </a:p>
          <a:p>
            <a:endParaRPr lang="sr-Cyrl-RS" altLang="en-US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5" y="234514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893" y="298425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36121" y="1031052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+mn-lt"/>
              </a:rPr>
              <a:t>                </a:t>
            </a:r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Опрема</a:t>
            </a:r>
            <a:endParaRPr lang="en-GB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1060" y="826082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7647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85628" cy="4301374"/>
          </a:xfrm>
        </p:spPr>
        <p:txBody>
          <a:bodyPr>
            <a:normAutofit/>
          </a:bodyPr>
          <a:lstStyle/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Latn-RS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Cyrl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Овај трошак подразумева:</a:t>
            </a:r>
            <a:r>
              <a:rPr lang="sr-Latn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</a:t>
            </a: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</a:t>
            </a:r>
            <a:r>
              <a:rPr lang="sr-Cyrl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 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куповину земљишта 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- прибављање грађевинске дозволе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- набавку грађевинског материјала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- најам радне снаге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- специјалне интервенције (нпр. санација земљишта)</a:t>
            </a:r>
            <a:endParaRPr lang="sr-Latn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9" y="420052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396" y="216651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6289" y="11398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Инфраструктура и радови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6563" y="731001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821" y="3102385"/>
            <a:ext cx="4826591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4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7948749" cy="4897393"/>
          </a:xfrm>
        </p:spPr>
        <p:txBody>
          <a:bodyPr>
            <a:normAutofit/>
          </a:bodyPr>
          <a:lstStyle/>
          <a:p>
            <a:pPr marL="0" lvl="0" indent="0">
              <a:buClr>
                <a:srgbClr val="4E67C8"/>
              </a:buClr>
              <a:buNone/>
              <a:defRPr/>
            </a:pPr>
            <a:endParaRPr lang="sr-Cyrl-RS" altLang="en-US" u="sng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Clr>
                <a:srgbClr val="4E67C8"/>
              </a:buClr>
              <a:buNone/>
              <a:defRPr/>
            </a:pPr>
            <a:r>
              <a:rPr lang="sr-Cyrl-RS" altLang="en-US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Пратећа документација за правдање трошкова:</a:t>
            </a:r>
          </a:p>
          <a:p>
            <a:pPr marL="0" indent="0">
              <a:buNone/>
              <a:defRPr/>
            </a:pPr>
            <a:endParaRPr lang="sr-Cyrl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Тендерски досије, достављене понуде, </a:t>
            </a:r>
            <a:r>
              <a:rPr lang="sr-Cyrl-R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евалуациона</a:t>
            </a: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документација, као и уговор и сви његови анекси - достављају се само уз прво плаћање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Фактура (Привремена/Окончана ситуација) са свим релевантним информацијама а у складу са књиговодственим правилима</a:t>
            </a:r>
            <a:endParaRPr lang="sr-Latn-R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Целокупна документација  која се односи на извршене радове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Извод банке о плаћању</a:t>
            </a:r>
            <a:endParaRPr lang="sr-Latn-C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Видљивост пројекта</a:t>
            </a: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Аналитичке картице</a:t>
            </a:r>
          </a:p>
          <a:p>
            <a:pPr marL="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2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5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9" y="320834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03" y="208305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55266" y="1065124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Инфраструктура и радови</a:t>
            </a:r>
          </a:p>
        </p:txBody>
      </p:sp>
      <p:sp>
        <p:nvSpPr>
          <p:cNvPr id="9" name="Rectangle 8"/>
          <p:cNvSpPr/>
          <p:nvPr/>
        </p:nvSpPr>
        <p:spPr>
          <a:xfrm>
            <a:off x="9388428" y="711143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2165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81053"/>
            <a:ext cx="9167949" cy="4547040"/>
          </a:xfrm>
        </p:spPr>
        <p:txBody>
          <a:bodyPr>
            <a:normAutofit/>
          </a:bodyPr>
          <a:lstStyle/>
          <a:p>
            <a:pPr>
              <a:defRPr/>
            </a:pPr>
            <a:endParaRPr lang="sr-Cyrl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sr-Cyrl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sr-Cyrl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Износ завршних трошкова пројекта је предодређен на програмском нивоу у износу од 3000 евра по пројекту и додељиваће се корисницима након одобрења финалног извештаја</a:t>
            </a:r>
          </a:p>
          <a:p>
            <a:pPr>
              <a:defRPr/>
            </a:pPr>
            <a:endParaRPr lang="sr-Cyrl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Контрола и верификација ових трошкова неће се спроводити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" y="346522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107" y="230500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1032" y="1108292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Завршни трошкови пројекта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9360292" y="719173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                     </a:t>
            </a:r>
            <a:r>
              <a:rPr lang="sr-Cyrl-RS" altLang="en-US" sz="1000" dirty="0">
                <a:cs typeface="Arial" panose="020B0604020202020204" pitchFamily="34" charset="0"/>
              </a:rPr>
              <a:t>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8863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30" y="2447778"/>
            <a:ext cx="8811733" cy="3602364"/>
          </a:xfrm>
        </p:spPr>
        <p:txBody>
          <a:bodyPr>
            <a:normAutofit/>
          </a:bodyPr>
          <a:lstStyle/>
          <a:p>
            <a:pPr marL="477520" marR="15240" indent="-457200" algn="just">
              <a:lnSpc>
                <a:spcPct val="110000"/>
              </a:lnSpc>
              <a:spcBef>
                <a:spcPts val="220"/>
              </a:spcBef>
              <a:defRPr/>
            </a:pPr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новчане казне и трошкови суђења и парница</a:t>
            </a:r>
          </a:p>
          <a:p>
            <a:pPr marL="477520" marR="15240" indent="-457200" algn="just">
              <a:lnSpc>
                <a:spcPct val="110000"/>
              </a:lnSpc>
              <a:spcBef>
                <a:spcPts val="220"/>
              </a:spcBef>
              <a:defRPr/>
            </a:pPr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трошкови поклона</a:t>
            </a:r>
          </a:p>
          <a:p>
            <a:pPr marL="477520" marR="15240" indent="-457200" algn="just">
              <a:lnSpc>
                <a:spcPct val="110000"/>
              </a:lnSpc>
              <a:spcBef>
                <a:spcPts val="220"/>
              </a:spcBef>
              <a:defRPr/>
            </a:pPr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курсне разлике</a:t>
            </a:r>
          </a:p>
          <a:p>
            <a:pPr marL="477520" marR="15240" indent="-457200" algn="just">
              <a:lnSpc>
                <a:spcPct val="110000"/>
              </a:lnSpc>
              <a:spcBef>
                <a:spcPts val="220"/>
              </a:spcBef>
              <a:defRPr/>
            </a:pPr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куповина земљишта у износу који премашује 10% укупно прихватљивих трошкова,  а за запуштене локације и за оне које су се првобитно користиле за индустријску намену, износ ће бити повећан на 15% . Ово се неће односити на пројекте који се баве очувањем животне средине.</a:t>
            </a:r>
          </a:p>
          <a:p>
            <a:pPr marL="203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0320" marR="15240" lvl="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3" y="234514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93" y="293509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55266" y="1207969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Неприхватљиви трошкови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74360" y="807859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988" y="4737463"/>
            <a:ext cx="2438400" cy="20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0924"/>
            <a:ext cx="10269370" cy="44045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RS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Најмање 50% укупног буџета мора се односити на инвестиције (радови, набавка опреме)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Предвиђене су мере за нередовно извештавање (5% или 10% умањења буџета)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Употреба </a:t>
            </a:r>
            <a:r>
              <a:rPr lang="sr-Cyrl-R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simplified cost option</a:t>
            </a:r>
            <a:r>
              <a:rPr lang="sr-Cyrl-R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 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за следеће категорије прихватљивих трошкова: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   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 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Припремни трошкови </a:t>
            </a:r>
            <a:r>
              <a:rPr lang="sr-Cyrl-RS" sz="1800" i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US" sz="1800" i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lump sum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US" sz="1800" i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  <a:endParaRPr lang="sr-Cyrl-RS" sz="1800" i="1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 Плате чланова пројектног тима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flat rate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- Путовања и смештај (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flat rate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</a:t>
            </a:r>
            <a:r>
              <a:rPr lang="sr-Cyrl-RS" sz="1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</a:t>
            </a:r>
            <a:r>
              <a:rPr lang="en-US" sz="1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 Административни трошкови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flat rate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    - Завршни трошкови пројекта </a:t>
            </a:r>
            <a:r>
              <a:rPr lang="sr-Cyrl-RS" sz="1800" i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US" sz="1800" i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lump sum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US" sz="1800" i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Свака фактура мора бити обележена бројем пројекта и називом програма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Сваки пројектни партнер мора да докаже да има једног запосленог у институцији</a:t>
            </a:r>
            <a:endParaRPr lang="sr-Cyrl-RS" sz="1800" b="1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RS" sz="1800" dirty="0"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RS" sz="4000" b="1" dirty="0"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RS" sz="40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6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RS" sz="2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RS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sr-Cyrl-RS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" y="234514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45" y="292142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5060" y="1070487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3200" dirty="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Нови</a:t>
            </a:r>
            <a:r>
              <a:rPr lang="sr-Cyrl-RS" sz="3200" b="1" dirty="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3200" dirty="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елементи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6563" y="806492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300" y="3261764"/>
            <a:ext cx="2148420" cy="16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27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86" y="1282303"/>
            <a:ext cx="10384846" cy="6024187"/>
          </a:xfrm>
        </p:spPr>
        <p:txBody>
          <a:bodyPr>
            <a:noAutofit/>
          </a:bodyPr>
          <a:lstStyle/>
          <a:p>
            <a:pPr marL="346075" indent="0" algn="just">
              <a:buNone/>
            </a:pP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Користећи </a:t>
            </a:r>
            <a:r>
              <a:rPr lang="sr-Cyrl-RS" i="1" dirty="0">
                <a:latin typeface="Calibri" panose="020F0502020204030204" pitchFamily="34" charset="0"/>
                <a:cs typeface="Calibri" panose="020F0502020204030204" pitchFamily="34" charset="0"/>
              </a:rPr>
              <a:t>ЈЕМ</a:t>
            </a:r>
            <a:r>
              <a:rPr lang="sr-Latn-RS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, корисник електронским путем подноси извештај (наративни и финансијски) као и пратећу документацију првостепеној контроли како би се започео процес верификације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342900" algn="just"/>
            <a:r>
              <a:rPr lang="sr-Latn-RS" i="1" dirty="0">
                <a:latin typeface="Calibri" panose="020F0502020204030204" pitchFamily="34" charset="0"/>
                <a:cs typeface="Calibri" panose="020F0502020204030204" pitchFamily="34" charset="0"/>
              </a:rPr>
              <a:t>JEMS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нема предефинисане извештајне периоде као што је то био случај у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e-Ms-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у. Могуће је унети више извештаја у истом извештајном периоду али како се извештавање према Уговору о донацији врши на 3 месеца, сваки превремени извештај треба поднети уз претходни договор са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JS-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ом.</a:t>
            </a:r>
          </a:p>
          <a:p>
            <a:pPr marL="688975" indent="-342900" algn="just"/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При подношењу извештаја систем аутоматски генерише курс из месеца извештавања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342900"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У листу трошкова могуће је унети само један прилог док у делу где се уносе набавке могуће је унети више прилога.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342900"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Службеници првостепене контроле, по увиду у документацију за пријављене трошкове могу затражити додатну документацију, појашњења или измене</a:t>
            </a:r>
          </a:p>
          <a:p>
            <a:pPr marL="688975" algn="just"/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„Паркирани трошкови“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342900"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sr-Cyrl-RS" dirty="0" err="1">
                <a:latin typeface="Calibri" panose="020F0502020204030204" pitchFamily="34" charset="0"/>
                <a:cs typeface="Calibri" panose="020F0502020204030204" pitchFamily="34" charset="0"/>
              </a:rPr>
              <a:t>омуникација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са контролорима (</a:t>
            </a:r>
            <a:r>
              <a:rPr lang="sr-Cyrl-RS" i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sr-Latn-RS" i="1" dirty="0">
                <a:latin typeface="Calibri" panose="020F0502020204030204" pitchFamily="34" charset="0"/>
                <a:cs typeface="Calibri" panose="020F0502020204030204" pitchFamily="34" charset="0"/>
              </a:rPr>
              <a:t>control communication</a:t>
            </a:r>
            <a:r>
              <a:rPr lang="sr-Cyrl-RS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algn="just"/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i="1" dirty="0">
                <a:latin typeface="Calibri" panose="020F0502020204030204" pitchFamily="34" charset="0"/>
                <a:cs typeface="Calibri" panose="020F0502020204030204" pitchFamily="34" charset="0"/>
              </a:rPr>
              <a:t>On the spot check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сваки пут када се пријаве извршени радови или набављена опрема и најмање једном у току трајања пројекта)</a:t>
            </a:r>
          </a:p>
          <a:p>
            <a:pPr marL="688975" indent="-342900" algn="just"/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Процес верификације се завршава генерисањем и издавањем ФЛЦ Сертификата у </a:t>
            </a:r>
            <a:r>
              <a:rPr lang="sr-Cyrl-RS" i="1" dirty="0" err="1">
                <a:latin typeface="Calibri" panose="020F0502020204030204" pitchFamily="34" charset="0"/>
                <a:cs typeface="Calibri" panose="020F0502020204030204" pitchFamily="34" charset="0"/>
              </a:rPr>
              <a:t>ЈЕМСу</a:t>
            </a:r>
            <a:endParaRPr lang="sr-Latn-C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9" y="153747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167" y="187167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30661" y="64047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  <a:t>Процес верификације</a:t>
            </a: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38334" y="701517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373855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33077"/>
              </p:ext>
            </p:extLst>
          </p:nvPr>
        </p:nvGraphicFramePr>
        <p:xfrm>
          <a:off x="1871527" y="657199"/>
          <a:ext cx="7358742" cy="601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561">
                <a:tc>
                  <a:txBody>
                    <a:bodyPr/>
                    <a:lstStyle/>
                    <a:p>
                      <a:pPr algn="ctr"/>
                      <a:endParaRPr lang="sr-Cyrl-RS" dirty="0"/>
                    </a:p>
                    <a:p>
                      <a:pPr algn="ctr"/>
                      <a:r>
                        <a:rPr lang="sr-Cyrl-RS" dirty="0"/>
                        <a:t>Опис активности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/>
                    </a:p>
                    <a:p>
                      <a:pPr algn="ctr"/>
                      <a:r>
                        <a:rPr lang="sr-Cyrl-RS" dirty="0"/>
                        <a:t>Рок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/>
                    </a:p>
                    <a:p>
                      <a:pPr algn="ctr"/>
                      <a:r>
                        <a:rPr lang="sr-Cyrl-RS" dirty="0"/>
                        <a:t>Документација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284">
                <a:tc>
                  <a:txBody>
                    <a:bodyPr/>
                    <a:lstStyle/>
                    <a:p>
                      <a:r>
                        <a:rPr lang="sr-Cyrl-RS" sz="1400" dirty="0"/>
                        <a:t>Подношење</a:t>
                      </a:r>
                      <a:r>
                        <a:rPr lang="sr-Cyrl-RS" sz="1400" baseline="0" dirty="0"/>
                        <a:t> извештаја партнера у циљу верификације трошкова од стране контролора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sr-Cyrl-RS" sz="1400" baseline="0" dirty="0">
                          <a:solidFill>
                            <a:srgbClr val="FF0000"/>
                          </a:solidFill>
                        </a:rPr>
                        <a:t> дана од завршетка извештајног периода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/>
                        <a:t>Наративни извештај</a:t>
                      </a:r>
                    </a:p>
                    <a:p>
                      <a:r>
                        <a:rPr lang="sr-Cyrl-RS" sz="1400" dirty="0"/>
                        <a:t>Финансијски</a:t>
                      </a:r>
                      <a:r>
                        <a:rPr lang="sr-Cyrl-RS" sz="1400" baseline="0" dirty="0"/>
                        <a:t> извештај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64">
                <a:tc gridSpan="3"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solidFill>
                            <a:schemeClr val="tx1"/>
                          </a:solidFill>
                        </a:rPr>
                        <a:t>ПРОЦЕС ВЕРИФИКАЦИЈЕ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0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Прегледање документације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/>
                        <a:t>Захтев за допуну документације (</a:t>
                      </a:r>
                      <a:r>
                        <a:rPr lang="sr-Latn-RS" sz="1400" i="1" dirty="0"/>
                        <a:t>Request</a:t>
                      </a:r>
                      <a:r>
                        <a:rPr lang="sr-Latn-RS" sz="1400" i="1" baseline="0" dirty="0"/>
                        <a:t> for clarification</a:t>
                      </a:r>
                      <a:r>
                        <a:rPr lang="sr-Latn-RS" sz="1400" baseline="0" dirty="0"/>
                        <a:t>)</a:t>
                      </a:r>
                      <a:r>
                        <a:rPr lang="sr-Cyrl-RS" sz="1400" baseline="0" dirty="0"/>
                        <a:t> 1 и 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588">
                <a:tc>
                  <a:txBody>
                    <a:bodyPr/>
                    <a:lstStyle/>
                    <a:p>
                      <a:r>
                        <a:rPr lang="sr-Cyrl-RS" sz="1400" dirty="0"/>
                        <a:t>Одговор на захтев за допуну документације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solidFill>
                            <a:srgbClr val="FF0000"/>
                          </a:solidFill>
                        </a:rPr>
                        <a:t>1. – 5 радних дана</a:t>
                      </a:r>
                    </a:p>
                    <a:p>
                      <a:r>
                        <a:rPr lang="sr-Cyrl-RS" sz="1400" dirty="0">
                          <a:solidFill>
                            <a:srgbClr val="FF0000"/>
                          </a:solidFill>
                        </a:rPr>
                        <a:t>2. – 5 радних дана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/>
                        <a:t>Недостајућа документација и појашњења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/>
                        <a:t>Теренска контрола (</a:t>
                      </a:r>
                      <a:r>
                        <a:rPr lang="en-US" sz="1400" i="1" dirty="0"/>
                        <a:t>On-site visit performance</a:t>
                      </a:r>
                      <a:r>
                        <a:rPr lang="en-US" sz="1400" dirty="0"/>
                        <a:t>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sr-Cyrl-RS" sz="1400" dirty="0"/>
                    </a:p>
                    <a:p>
                      <a:pPr algn="ctr"/>
                      <a:endParaRPr lang="sr-Cyrl-RS" sz="1400" dirty="0"/>
                    </a:p>
                    <a:p>
                      <a:pPr algn="ctr"/>
                      <a:endParaRPr lang="sr-Cyrl-RS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sr-Cyrl-RS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sr-Cyrl-RS" sz="1600" b="0" dirty="0">
                          <a:solidFill>
                            <a:srgbClr val="FF0000"/>
                          </a:solidFill>
                        </a:rPr>
                        <a:t>60 д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</a:rPr>
                        <a:t>ана (за</a:t>
                      </a:r>
                      <a:r>
                        <a:rPr lang="sr-Cyrl-RS" sz="1600" baseline="0" dirty="0">
                          <a:solidFill>
                            <a:srgbClr val="FF0000"/>
                          </a:solidFill>
                        </a:rPr>
                        <a:t> целокупан процес верификације)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/>
                        <a:t>Најава теренске контроле (</a:t>
                      </a:r>
                      <a:r>
                        <a:rPr lang="sr-Latn-RS" sz="1400" i="1" dirty="0"/>
                        <a:t>Notification</a:t>
                      </a:r>
                      <a:r>
                        <a:rPr lang="sr-Latn-RS" sz="1400" i="1" baseline="0" dirty="0"/>
                        <a:t> for on site visit</a:t>
                      </a:r>
                      <a:r>
                        <a:rPr lang="sr-Latn-RS" sz="1400" baseline="0" dirty="0"/>
                        <a:t>)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011">
                <a:tc rowSpan="2">
                  <a:txBody>
                    <a:bodyPr/>
                    <a:lstStyle/>
                    <a:p>
                      <a:r>
                        <a:rPr lang="sr-Cyrl-RS" sz="1400" dirty="0"/>
                        <a:t>Верификација поднетих трошкова од стране контролора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212">
                <a:tc vMerge="1">
                  <a:txBody>
                    <a:bodyPr/>
                    <a:lstStyle/>
                    <a:p>
                      <a:endParaRPr lang="sr-Cyrl-R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509">
                <a:tc>
                  <a:txBody>
                    <a:bodyPr/>
                    <a:lstStyle/>
                    <a:p>
                      <a:endParaRPr lang="sr-Cyrl-RS" sz="1400" dirty="0"/>
                    </a:p>
                    <a:p>
                      <a:r>
                        <a:rPr lang="sr-Cyrl-RS" sz="1400" dirty="0" err="1"/>
                        <a:t>Финализација</a:t>
                      </a:r>
                      <a:r>
                        <a:rPr lang="sr-Cyrl-RS" sz="1400" dirty="0"/>
                        <a:t> процеса верификације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/>
                        <a:t>Контролна Чек листа</a:t>
                      </a:r>
                    </a:p>
                    <a:p>
                      <a:r>
                        <a:rPr lang="sr-Cyrl-RS" sz="1400" dirty="0"/>
                        <a:t>Контролни Извештај</a:t>
                      </a:r>
                    </a:p>
                    <a:p>
                      <a:r>
                        <a:rPr lang="sr-Cyrl-RS" sz="1400" dirty="0"/>
                        <a:t>Сертификат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4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2" y="120480"/>
            <a:ext cx="2403565" cy="931816"/>
          </a:xfrm>
          <a:prstGeom prst="rect">
            <a:avLst/>
          </a:prstGeom>
          <a:ln/>
        </p:spPr>
      </p:pic>
      <p:pic>
        <p:nvPicPr>
          <p:cNvPr id="4" name="Picture 2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332" y="162592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7840" y="685651"/>
            <a:ext cx="3387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altLang="en-US" sz="1000" dirty="0">
                <a:solidFill>
                  <a:prstClr val="black"/>
                </a:solidFill>
                <a:cs typeface="Arial" panose="020B0604020202020204" pitchFamily="34" charset="0"/>
              </a:rPr>
              <a:t>                         РЕПУБЛИКА СРБИЈА </a:t>
            </a:r>
          </a:p>
          <a:p>
            <a:pPr lvl="0"/>
            <a:r>
              <a:rPr lang="sr-Cyrl-RS" altLang="en-US" sz="1000" dirty="0">
                <a:solidFill>
                  <a:prstClr val="black"/>
                </a:solidFill>
                <a:cs typeface="Arial" panose="020B0604020202020204" pitchFamily="34" charset="0"/>
              </a:rPr>
              <a:t>МИНИСТАРСТВО ЗА ЕВРОПСКЕ ИНТЕГРАЦИЈЕ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4" y="409838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167" y="253752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02774" y="1410282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Трошкови су прихватљиви</a:t>
            </a:r>
            <a:endParaRPr lang="en-GB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sr-Cyrl-R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Уколико су настали након ступања на снагу Уговора о донацији и пре краја периода имплементације пројекта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Уколико су плаћени најкасније 1 месец након краја периода имплементације пројекта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Уколико није било дуплог финансирања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Уколико су неопходни за пројекат и предвиђени буџетом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Уколико је трошак настао и плаћен 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Уколико је могуће идентификовати га на књиговодственим документима </a:t>
            </a:r>
            <a:endParaRPr lang="ro-R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sr-Cyrl-R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sr-Latn-C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8334" y="763341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                     </a:t>
            </a:r>
            <a:r>
              <a:rPr lang="sr-Cyrl-RS" altLang="en-US" sz="1000" dirty="0">
                <a:cs typeface="Arial" panose="020B0604020202020204" pitchFamily="34" charset="0"/>
              </a:rPr>
              <a:t>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229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16" y="1687421"/>
            <a:ext cx="5829300" cy="416242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027817" y="1193074"/>
            <a:ext cx="2551612" cy="139337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Шта?! Првостепена контрола опет тражи допуну?!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0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9" y="1537480"/>
            <a:ext cx="10515600" cy="46136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sr-Cyrl-RS" altLang="en-US" sz="3600" dirty="0">
              <a:hlinkClick r:id="rId3"/>
            </a:endParaRPr>
          </a:p>
          <a:p>
            <a:pPr algn="ctr">
              <a:lnSpc>
                <a:spcPct val="80000"/>
              </a:lnSpc>
              <a:buNone/>
            </a:pPr>
            <a:endParaRPr lang="sr-Cyrl-RS" altLang="en-US" sz="3600" dirty="0"/>
          </a:p>
          <a:p>
            <a:pPr algn="ctr">
              <a:lnSpc>
                <a:spcPct val="80000"/>
              </a:lnSpc>
              <a:buNone/>
            </a:pPr>
            <a:endParaRPr lang="sr-Cyrl-RS" altLang="en-US" sz="3600" dirty="0"/>
          </a:p>
          <a:p>
            <a:pPr algn="ctr">
              <a:lnSpc>
                <a:spcPct val="80000"/>
              </a:lnSpc>
              <a:buNone/>
            </a:pPr>
            <a:r>
              <a:rPr lang="sr-Cyrl-RS" altLang="en-US" sz="3600" dirty="0"/>
              <a:t>ХВАЛА НА ПАЖЊИ</a:t>
            </a:r>
            <a:r>
              <a:rPr lang="en-US" altLang="en-US" sz="3600" dirty="0"/>
              <a:t>!</a:t>
            </a:r>
          </a:p>
          <a:p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9" y="515297"/>
            <a:ext cx="3783037" cy="1283793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67" y="336990"/>
            <a:ext cx="481988" cy="7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07148" y="963118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32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0277" y="1275870"/>
            <a:ext cx="4023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altLang="en-US" sz="1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                     </a:t>
            </a:r>
            <a:r>
              <a:rPr lang="sr-Cyrl-RS" altLang="en-US" sz="1400" dirty="0">
                <a:cs typeface="Arial" panose="020B0604020202020204" pitchFamily="34" charset="0"/>
              </a:rPr>
              <a:t>РЕПУБЛИКА СРБИЈА</a:t>
            </a:r>
          </a:p>
          <a:p>
            <a:r>
              <a:rPr lang="sr-Cyrl-RS" altLang="en-US" sz="14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6178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sr-Cyrl-CS" altLang="en-US" dirty="0"/>
          </a:p>
          <a:p>
            <a:pPr>
              <a:defRPr/>
            </a:pPr>
            <a:r>
              <a:rPr lang="sr-Cyrl-RS" altLang="en-US" dirty="0"/>
              <a:t> </a:t>
            </a: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Плате чланова пројектног тима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Административни трошкови</a:t>
            </a:r>
            <a:endParaRPr lang="sr-Cyrl-RS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Путовања и смештај</a:t>
            </a:r>
            <a:endParaRPr lang="sr-Cyrl-RS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Услуге спољних експерата 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Опрема 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Инфраструктура и радови</a:t>
            </a:r>
          </a:p>
          <a:p>
            <a:pPr marL="0" indent="0" algn="just">
              <a:buNone/>
            </a:pPr>
            <a:endParaRPr lang="ro-RO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Cyrl-RS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Наведени трошкови су прихватљиви уколико су спроведени у складу са правилима јавне набавке које су установљене на програмском нивоу</a:t>
            </a:r>
            <a:endParaRPr lang="en-US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2" y="386178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35" y="348922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24646" y="1263382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Категорије трошкова</a:t>
            </a:r>
            <a:endParaRPr lang="en-GB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4002" y="863272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548" y="2481943"/>
            <a:ext cx="4738551" cy="27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05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r-Cyrl-RS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Користи се“</a:t>
            </a:r>
            <a:r>
              <a:rPr lang="en-GB" i="1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simplified cost option</a:t>
            </a:r>
            <a:r>
              <a:rPr lang="sr-Cyrl-RS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</a:p>
          <a:p>
            <a:pPr marL="0" indent="0">
              <a:buNone/>
              <a:defRPr/>
            </a:pPr>
            <a:endParaRPr lang="sr-Cyrl-C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Износ припремних трошкова је предодређен на програмском нивоу, у зависности од врсте пројекта и додељује се корисницима након потписивања Уговора о донацији</a:t>
            </a:r>
          </a:p>
          <a:p>
            <a:pPr>
              <a:defRPr/>
            </a:pPr>
            <a:endParaRPr lang="sr-Cyrl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Контрола и верификација ових трошкова неће се спроводити</a:t>
            </a:r>
          </a:p>
          <a:p>
            <a:pPr>
              <a:defRPr/>
            </a:pPr>
            <a:endParaRPr lang="sr-Cyrl-RS" altLang="en-US" dirty="0"/>
          </a:p>
          <a:p>
            <a:pPr marL="0" indent="0">
              <a:buNone/>
              <a:defRPr/>
            </a:pPr>
            <a:endParaRPr lang="sr-Cyrl-RS" alt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9" y="365125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35" y="364633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3983" y="116713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Припремни трошкови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4002" y="878983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                     </a:t>
            </a:r>
            <a:r>
              <a:rPr lang="sr-Cyrl-RS" altLang="en-US" sz="1000" dirty="0">
                <a:cs typeface="Arial" panose="020B0604020202020204" pitchFamily="34" charset="0"/>
              </a:rPr>
              <a:t>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390030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739278" cy="43011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sr-Cyrl-RS" sz="7200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Користи се“</a:t>
            </a:r>
            <a:r>
              <a:rPr lang="en-GB" sz="7200" i="1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simplified cost option</a:t>
            </a:r>
            <a:r>
              <a:rPr lang="sr-Cyrl-RS" sz="7200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endParaRPr lang="en-GB" sz="7200" u="sng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sr-Cyrl-RS" altLang="en-US" sz="7200" dirty="0"/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7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Наведени трошкови се обрачунавају по принципу</a:t>
            </a:r>
            <a:r>
              <a:rPr lang="ro-RO" sz="7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7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72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flat rate</a:t>
            </a:r>
            <a:r>
              <a:rPr lang="sr-Cyrl-RS" sz="7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72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GB" sz="7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– </a:t>
            </a:r>
            <a:r>
              <a:rPr lang="sr-Cyrl-RS" sz="7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у износу до </a:t>
            </a:r>
            <a:r>
              <a:rPr lang="en-GB" sz="72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20% </a:t>
            </a:r>
            <a:r>
              <a:rPr lang="sr-Cyrl-RS" sz="72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директних трошкова</a:t>
            </a:r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7200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72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   - Односе се на плате чланова пројектног тима који су директно запослени у организацији  и раде на пројекту</a:t>
            </a:r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7200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7200" b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ru-RU" sz="7200" b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Сваки пројектни партнер мора да докаже да има једног запосленог у институцији (достављањем уговора са једним запосленим у првом извештајном периоду)</a:t>
            </a:r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7200" b="1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7200" b="1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7200" b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Није потребно достављати осталу пратећу документацију за правдање трошкова</a:t>
            </a:r>
          </a:p>
          <a:p>
            <a:pPr marL="134620" marR="15240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ro-RO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defRPr/>
            </a:pPr>
            <a:endParaRPr lang="sr-Cyrl-RS" altLang="en-US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sr-Latn-C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2" y="234360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45" y="187966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33073" y="1056940"/>
            <a:ext cx="7022648" cy="77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  <a:t>Плате чланова пројектног тима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6612" y="721088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766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19" y="2160589"/>
            <a:ext cx="8747983" cy="4243572"/>
          </a:xfrm>
        </p:spPr>
        <p:txBody>
          <a:bodyPr>
            <a:normAutofit/>
          </a:bodyPr>
          <a:lstStyle/>
          <a:p>
            <a:pPr marL="0" lvl="0" indent="0">
              <a:buClr>
                <a:srgbClr val="4E67C8"/>
              </a:buClr>
              <a:buNone/>
              <a:defRPr/>
            </a:pPr>
            <a:r>
              <a:rPr lang="sr-Cyrl-RS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Користи се“</a:t>
            </a:r>
            <a:r>
              <a:rPr lang="en-GB" i="1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simplified cost option</a:t>
            </a:r>
            <a:r>
              <a:rPr lang="sr-Cyrl-RS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endParaRPr lang="en-GB" u="sng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sr-Cyrl-RS" altLang="en-US" dirty="0"/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Наведени трошкови се обрачунавају по принципу</a:t>
            </a:r>
            <a:r>
              <a:rPr lang="ro-RO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flat rate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– 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у износу до 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7</a:t>
            </a:r>
            <a:r>
              <a:rPr lang="en-GB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% 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директних трошкова, укључују: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ro-RO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820420" marR="15240" lvl="1" indent="-342900" algn="just">
              <a:lnSpc>
                <a:spcPct val="110000"/>
              </a:lnSpc>
              <a:spcBef>
                <a:spcPts val="220"/>
              </a:spcBef>
              <a:buFontTx/>
              <a:buChar char="-"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Закуп пословног простора</a:t>
            </a:r>
          </a:p>
          <a:p>
            <a:pPr marL="820420" marR="15240" lvl="1" indent="-342900" algn="just">
              <a:lnSpc>
                <a:spcPct val="110000"/>
              </a:lnSpc>
              <a:spcBef>
                <a:spcPts val="220"/>
              </a:spcBef>
              <a:buFontTx/>
              <a:buChar char="-"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Осигурања и таксе  (у случају крађе, пожара…)</a:t>
            </a:r>
          </a:p>
          <a:p>
            <a:pPr marL="820420" marR="15240" lvl="1" indent="-342900" algn="just">
              <a:lnSpc>
                <a:spcPct val="110000"/>
              </a:lnSpc>
              <a:spcBef>
                <a:spcPts val="220"/>
              </a:spcBef>
              <a:buFontTx/>
              <a:buChar char="-"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Комунални трошкови</a:t>
            </a:r>
          </a:p>
          <a:p>
            <a:pPr marL="820420" marR="15240" lvl="1" indent="-342900" algn="just">
              <a:lnSpc>
                <a:spcPct val="110000"/>
              </a:lnSpc>
              <a:spcBef>
                <a:spcPts val="220"/>
              </a:spcBef>
              <a:buFontTx/>
              <a:buChar char="-"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Канцеларијски материјал</a:t>
            </a:r>
          </a:p>
          <a:p>
            <a:pPr marL="820420" marR="15240" lvl="1" indent="-342900" algn="just">
              <a:lnSpc>
                <a:spcPct val="110000"/>
              </a:lnSpc>
              <a:spcBef>
                <a:spcPts val="220"/>
              </a:spcBef>
              <a:buFontTx/>
              <a:buChar char="-"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Трошкове књиговође</a:t>
            </a:r>
          </a:p>
          <a:p>
            <a:pPr marL="820420" marR="15240" lvl="1" indent="-342900" algn="just">
              <a:lnSpc>
                <a:spcPct val="110000"/>
              </a:lnSpc>
              <a:spcBef>
                <a:spcPts val="220"/>
              </a:spcBef>
              <a:buFontTx/>
              <a:buChar char="-"/>
              <a:defRPr/>
            </a:pP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47752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1800" b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Није потребно достављати пратећу документацију за правдање трошкова</a:t>
            </a:r>
            <a:endParaRPr lang="en-US" sz="180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47752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ro-R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752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ro-R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20420" marR="15240" lvl="1" indent="-342900" algn="just">
              <a:lnSpc>
                <a:spcPct val="110000"/>
              </a:lnSpc>
              <a:spcBef>
                <a:spcPts val="220"/>
              </a:spcBef>
              <a:defRPr/>
            </a:pPr>
            <a:endParaRPr lang="ro-R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defRPr/>
            </a:pPr>
            <a:endParaRPr lang="sr-Cyrl-RS" altLang="en-US" dirty="0">
              <a:latin typeface="Arial" panose="020B0604020202020204" pitchFamily="34" charset="0"/>
            </a:endParaRPr>
          </a:p>
          <a:p>
            <a:pPr>
              <a:defRPr/>
            </a:pPr>
            <a:endParaRPr lang="sr-Latn-C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7" y="250521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167" y="154399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10821" y="961372"/>
            <a:ext cx="6918146" cy="79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Административни трошкови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8334" y="668749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                     </a:t>
            </a:r>
            <a:r>
              <a:rPr lang="sr-Cyrl-RS" altLang="en-US" sz="1000" dirty="0">
                <a:cs typeface="Arial" panose="020B0604020202020204" pitchFamily="34" charset="0"/>
              </a:rPr>
              <a:t>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605" y="3419313"/>
            <a:ext cx="3262115" cy="2398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67551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65" y="1877038"/>
            <a:ext cx="9240993" cy="4651943"/>
          </a:xfrm>
        </p:spPr>
        <p:txBody>
          <a:bodyPr>
            <a:normAutofit/>
          </a:bodyPr>
          <a:lstStyle/>
          <a:p>
            <a:pPr marL="0" lvl="0" indent="0">
              <a:buClr>
                <a:srgbClr val="4E67C8"/>
              </a:buClr>
              <a:buNone/>
              <a:defRPr/>
            </a:pPr>
            <a:r>
              <a:rPr lang="sr-Cyrl-RS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Користи се“</a:t>
            </a:r>
            <a:r>
              <a:rPr lang="en-GB" i="1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simplified cost option</a:t>
            </a:r>
            <a:r>
              <a:rPr lang="sr-Cyrl-RS" u="sng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endParaRPr lang="en-GB" u="sng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sr-Cyrl-RS" altLang="en-US" dirty="0"/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Наведени трошкови се обрачунавају по принципу</a:t>
            </a:r>
            <a:r>
              <a:rPr lang="ro-RO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i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flat rate</a:t>
            </a:r>
            <a:r>
              <a:rPr lang="sr-Cyrl-R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n-GB" sz="1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– 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у износу до 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15</a:t>
            </a:r>
            <a:r>
              <a:rPr lang="en-GB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% 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директних трошкова плата пројектног тима, укључују: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ro-RO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- трошкове путовања ( карте, путно и ауто осигурање, гориво,     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  путарине, паркинг)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- топли оброк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- смештај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 - дневнице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r>
              <a:rPr lang="sr-Cyrl-RS" sz="18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1800" b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Није потребно достављати пратећу документацију за правдање трошкова</a:t>
            </a:r>
            <a:endParaRPr lang="sr-Cyrl-RS" sz="180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7" y="258909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971" y="151900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59126" y="975893"/>
            <a:ext cx="6792232" cy="85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Путовања и смештај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6224" y="818517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7" y="3997234"/>
            <a:ext cx="5321488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583117"/>
            <a:ext cx="8642840" cy="3460632"/>
          </a:xfrm>
        </p:spPr>
        <p:txBody>
          <a:bodyPr>
            <a:normAutofit/>
          </a:bodyPr>
          <a:lstStyle/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457200" marR="15240" lvl="1" indent="-457200" algn="just">
              <a:lnSpc>
                <a:spcPct val="110000"/>
              </a:lnSpc>
              <a:spcBef>
                <a:spcPts val="220"/>
              </a:spcBef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Базирају се на уговорима који су закључени са спољним експертима и пружаоцима услуга и плаћају се на основу рачуна или сличног захтева за плаћање</a:t>
            </a: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sr-Cyrl-RS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457200" marR="15240" lvl="1" indent="-457200" algn="just">
              <a:lnSpc>
                <a:spcPct val="110000"/>
              </a:lnSpc>
              <a:spcBef>
                <a:spcPts val="220"/>
              </a:spcBef>
              <a:defRPr/>
            </a:pP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Пружаоци</a:t>
            </a:r>
            <a:r>
              <a:rPr lang="sr-Cyrl-RS" sz="18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услуга не смеју бити део организације или пројекта у било ком смислу</a:t>
            </a:r>
            <a:endParaRPr lang="ro-RO" sz="1800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15240" lvl="1" indent="0" algn="just">
              <a:lnSpc>
                <a:spcPct val="110000"/>
              </a:lnSpc>
              <a:spcBef>
                <a:spcPts val="220"/>
              </a:spcBef>
              <a:buNone/>
              <a:defRPr/>
            </a:pPr>
            <a:endParaRPr lang="ro-RO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defRPr/>
            </a:pPr>
            <a:endParaRPr lang="sr-Latn-C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58909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93" y="258909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3118" y="1227128"/>
            <a:ext cx="7772400" cy="12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Услуге спољних експерата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altLang="en-US" sz="3200" b="1" dirty="0">
                <a:latin typeface="Arial" panose="020B0604020202020204" pitchFamily="34" charset="0"/>
              </a:rPr>
              <a:t> </a:t>
            </a:r>
            <a:endParaRPr lang="en-GB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74360" y="757043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687" y="4925076"/>
            <a:ext cx="6157494" cy="1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1310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89"/>
            <a:ext cx="8989181" cy="4031205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sr-Cyrl-RS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Пратећа документација за правдање трошкова:</a:t>
            </a:r>
          </a:p>
          <a:p>
            <a:pPr marL="0" indent="0">
              <a:buNone/>
              <a:defRPr/>
            </a:pPr>
            <a:endParaRPr lang="sr-Cyrl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Тендерски досије, достављене понуде, </a:t>
            </a:r>
            <a:r>
              <a:rPr lang="sr-Cyrl-R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евалуациона</a:t>
            </a: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документација, као и уговор и сви његови анекси - достављају се само уз прво плаћање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Фактура са свим релевантним информацијама а у складу са књиговодственим правилима</a:t>
            </a:r>
            <a:endParaRPr lang="sr-Latn-R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Докази о извршењу услуга спољњих експерата уз одобрење Корисника/ Наручиоца услуга</a:t>
            </a:r>
            <a:endParaRPr lang="sr-Latn-R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Привремени/Финални извештај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Извод банке о плаћању</a:t>
            </a:r>
            <a:endParaRPr lang="sr-Latn-C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Видљивост пројекта</a:t>
            </a:r>
          </a:p>
          <a:p>
            <a:pPr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Аналитичке картице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sr-Latn-C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image4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8909"/>
            <a:ext cx="3239770" cy="973455"/>
          </a:xfrm>
          <a:prstGeom prst="rect">
            <a:avLst/>
          </a:prstGeom>
          <a:ln/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35" y="271594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89185" y="985999"/>
            <a:ext cx="7301324" cy="108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Услуге спољних експерата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4002" y="785944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altLang="en-US" sz="1000" dirty="0">
                <a:cs typeface="Arial" panose="020B0604020202020204" pitchFamily="34" charset="0"/>
              </a:rPr>
              <a:t>                        РЕПУБЛИКА СРБИЈА</a:t>
            </a:r>
          </a:p>
          <a:p>
            <a:r>
              <a:rPr lang="sr-Cyrl-RS" altLang="en-US" sz="1000" dirty="0">
                <a:cs typeface="Arial" panose="020B0604020202020204" pitchFamily="34" charset="0"/>
              </a:rPr>
              <a:t>МИНИСТАРСТВО ЗА ЕВРОПСКЕ ИНТЕГРАЦИЈЕ</a:t>
            </a:r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234" y="4310743"/>
            <a:ext cx="3248297" cy="233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26791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1215</TotalTime>
  <Words>1413</Words>
  <Application>Microsoft Office PowerPoint</Application>
  <PresentationFormat>Widescreen</PresentationFormat>
  <Paragraphs>298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Open Sans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Ministarstvo za evropske integracije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Stana</dc:creator>
  <cp:lastModifiedBy>Drago Babic</cp:lastModifiedBy>
  <cp:revision>142</cp:revision>
  <cp:lastPrinted>2023-11-22T11:10:04Z</cp:lastPrinted>
  <dcterms:created xsi:type="dcterms:W3CDTF">2023-11-20T08:12:56Z</dcterms:created>
  <dcterms:modified xsi:type="dcterms:W3CDTF">2025-02-10T17:33:50Z</dcterms:modified>
</cp:coreProperties>
</file>