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7"/>
  </p:notesMasterIdLst>
  <p:handoutMasterIdLst>
    <p:handoutMasterId r:id="rId28"/>
  </p:handoutMasterIdLst>
  <p:sldIdLst>
    <p:sldId id="287" r:id="rId2"/>
    <p:sldId id="288" r:id="rId3"/>
    <p:sldId id="263" r:id="rId4"/>
    <p:sldId id="264" r:id="rId5"/>
    <p:sldId id="286" r:id="rId6"/>
    <p:sldId id="270" r:id="rId7"/>
    <p:sldId id="305" r:id="rId8"/>
    <p:sldId id="289" r:id="rId9"/>
    <p:sldId id="290" r:id="rId10"/>
    <p:sldId id="306" r:id="rId11"/>
    <p:sldId id="271" r:id="rId12"/>
    <p:sldId id="291" r:id="rId13"/>
    <p:sldId id="307" r:id="rId14"/>
    <p:sldId id="308" r:id="rId15"/>
    <p:sldId id="309" r:id="rId16"/>
    <p:sldId id="272" r:id="rId17"/>
    <p:sldId id="292" r:id="rId18"/>
    <p:sldId id="273" r:id="rId19"/>
    <p:sldId id="310" r:id="rId20"/>
    <p:sldId id="283" r:id="rId21"/>
    <p:sldId id="293" r:id="rId22"/>
    <p:sldId id="294" r:id="rId23"/>
    <p:sldId id="295" r:id="rId24"/>
    <p:sldId id="274" r:id="rId25"/>
    <p:sldId id="312" r:id="rId26"/>
  </p:sldIdLst>
  <p:sldSz cx="12192000" cy="6858000"/>
  <p:notesSz cx="6735763" cy="98663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5FDCAA8-293D-40A8-BFC2-AF943D7A73F1}">
          <p14:sldIdLst/>
        </p14:section>
        <p14:section name="Untitled Section" id="{6C937DB3-AE80-4550-9EFE-E170ECB6AD0F}">
          <p14:sldIdLst>
            <p14:sldId id="287"/>
            <p14:sldId id="288"/>
            <p14:sldId id="263"/>
            <p14:sldId id="264"/>
            <p14:sldId id="286"/>
            <p14:sldId id="270"/>
            <p14:sldId id="305"/>
            <p14:sldId id="289"/>
            <p14:sldId id="290"/>
            <p14:sldId id="306"/>
            <p14:sldId id="271"/>
            <p14:sldId id="291"/>
            <p14:sldId id="307"/>
            <p14:sldId id="308"/>
            <p14:sldId id="309"/>
            <p14:sldId id="272"/>
            <p14:sldId id="292"/>
            <p14:sldId id="273"/>
            <p14:sldId id="310"/>
            <p14:sldId id="283"/>
            <p14:sldId id="293"/>
            <p14:sldId id="294"/>
            <p14:sldId id="295"/>
            <p14:sldId id="274"/>
            <p14:sldId id="312"/>
          </p14:sldIdLst>
        </p14:section>
        <p14:section name="Untitled Section" id="{58DD5A08-C63A-4121-8891-583B73B58616}">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99"/>
    <a:srgbClr val="43BB8D"/>
    <a:srgbClr val="43BEB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35" autoAdjust="0"/>
    <p:restoredTop sz="94660"/>
  </p:normalViewPr>
  <p:slideViewPr>
    <p:cSldViewPr snapToGrid="0">
      <p:cViewPr varScale="1">
        <p:scale>
          <a:sx n="111" d="100"/>
          <a:sy n="111" d="100"/>
        </p:scale>
        <p:origin x="456" y="102"/>
      </p:cViewPr>
      <p:guideLst>
        <p:guide orient="horz" pos="2160"/>
        <p:guide pos="3840"/>
      </p:guideLst>
    </p:cSldViewPr>
  </p:slideViewPr>
  <p:notesTextViewPr>
    <p:cViewPr>
      <p:scale>
        <a:sx n="1" d="1"/>
        <a:sy n="1" d="1"/>
      </p:scale>
      <p:origin x="0" y="0"/>
    </p:cViewPr>
  </p:notesTextViewPr>
  <p:notesViewPr>
    <p:cSldViewPr snapToGrid="0">
      <p:cViewPr varScale="1">
        <p:scale>
          <a:sx n="80" d="100"/>
          <a:sy n="80" d="100"/>
        </p:scale>
        <p:origin x="3948" y="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971F683-3964-4B93-8D00-22B5578B4828}" type="doc">
      <dgm:prSet loTypeId="urn:microsoft.com/office/officeart/2005/8/layout/process2" loCatId="process" qsTypeId="urn:microsoft.com/office/officeart/2005/8/quickstyle/simple1" qsCatId="simple" csTypeId="urn:microsoft.com/office/officeart/2005/8/colors/colorful5" csCatId="colorful" phldr="1"/>
      <dgm:spPr/>
      <dgm:t>
        <a:bodyPr/>
        <a:lstStyle/>
        <a:p>
          <a:endParaRPr lang="en-US"/>
        </a:p>
      </dgm:t>
    </dgm:pt>
    <dgm:pt modelId="{50C8ACAC-E3AF-476C-B6BB-9AD1EFC8D8FD}">
      <dgm:prSet phldrT="[Text]" phldr="0"/>
      <dgm:spPr/>
      <dgm:t>
        <a:bodyPr/>
        <a:lstStyle/>
        <a:p>
          <a:r>
            <a:rPr lang="ro-RO" dirty="0"/>
            <a:t>Partner report (LP)</a:t>
          </a:r>
          <a:endParaRPr lang="en-US" dirty="0"/>
        </a:p>
      </dgm:t>
    </dgm:pt>
    <dgm:pt modelId="{5E740C93-CADC-4AEE-9A97-DF11F5ADDAE6}" type="parTrans" cxnId="{C075B59B-10EC-49E7-9A23-D5D3D946FF37}">
      <dgm:prSet/>
      <dgm:spPr/>
      <dgm:t>
        <a:bodyPr/>
        <a:lstStyle/>
        <a:p>
          <a:endParaRPr lang="en-US"/>
        </a:p>
      </dgm:t>
    </dgm:pt>
    <dgm:pt modelId="{4CC1EC62-2801-420A-A8B2-EF9ADDA87BE9}" type="sibTrans" cxnId="{C075B59B-10EC-49E7-9A23-D5D3D946FF37}">
      <dgm:prSet/>
      <dgm:spPr/>
      <dgm:t>
        <a:bodyPr/>
        <a:lstStyle/>
        <a:p>
          <a:endParaRPr lang="en-US"/>
        </a:p>
      </dgm:t>
    </dgm:pt>
    <dgm:pt modelId="{3E3921DA-0B51-4F36-9621-5C2F1F02CD38}">
      <dgm:prSet phldrT="[Text]" phldr="0"/>
      <dgm:spPr/>
      <dgm:t>
        <a:bodyPr/>
        <a:lstStyle/>
        <a:p>
          <a:r>
            <a:rPr lang="ro-RO" dirty="0"/>
            <a:t>FLC</a:t>
          </a:r>
          <a:endParaRPr lang="en-US" dirty="0"/>
        </a:p>
      </dgm:t>
    </dgm:pt>
    <dgm:pt modelId="{D502A8F6-4DCE-48FA-9248-7105356C002B}" type="parTrans" cxnId="{5F0E79FB-004C-4DF4-8886-6C5CC1FA85F7}">
      <dgm:prSet/>
      <dgm:spPr/>
      <dgm:t>
        <a:bodyPr/>
        <a:lstStyle/>
        <a:p>
          <a:endParaRPr lang="en-US"/>
        </a:p>
      </dgm:t>
    </dgm:pt>
    <dgm:pt modelId="{B1A33089-C155-4805-A5B5-3ED3ADC7D042}" type="sibTrans" cxnId="{5F0E79FB-004C-4DF4-8886-6C5CC1FA85F7}">
      <dgm:prSet/>
      <dgm:spPr/>
      <dgm:t>
        <a:bodyPr/>
        <a:lstStyle/>
        <a:p>
          <a:endParaRPr lang="en-US"/>
        </a:p>
      </dgm:t>
    </dgm:pt>
    <dgm:pt modelId="{DD59479B-6A44-47D3-BB75-A0C5A692191F}">
      <dgm:prSet phldrT="[Text]" phldr="0"/>
      <dgm:spPr/>
      <dgm:t>
        <a:bodyPr/>
        <a:lstStyle/>
        <a:p>
          <a:r>
            <a:rPr lang="ro-RO" dirty="0"/>
            <a:t>Project report</a:t>
          </a:r>
          <a:endParaRPr lang="en-US" dirty="0"/>
        </a:p>
      </dgm:t>
    </dgm:pt>
    <dgm:pt modelId="{63E0BDAB-9C1E-4375-967E-FD7572380016}" type="parTrans" cxnId="{4E87C5F9-9F1D-4E5B-B684-B7ECF8C0E405}">
      <dgm:prSet/>
      <dgm:spPr/>
      <dgm:t>
        <a:bodyPr/>
        <a:lstStyle/>
        <a:p>
          <a:endParaRPr lang="en-US"/>
        </a:p>
      </dgm:t>
    </dgm:pt>
    <dgm:pt modelId="{F5A199B8-022D-4E5E-A677-A72F4F01F7CB}" type="sibTrans" cxnId="{4E87C5F9-9F1D-4E5B-B684-B7ECF8C0E405}">
      <dgm:prSet/>
      <dgm:spPr/>
      <dgm:t>
        <a:bodyPr/>
        <a:lstStyle/>
        <a:p>
          <a:endParaRPr lang="en-US"/>
        </a:p>
      </dgm:t>
    </dgm:pt>
    <dgm:pt modelId="{9FA2286F-178B-4C46-BA48-E6149D453A7A}">
      <dgm:prSet phldrT="[Text]" phldr="0"/>
      <dgm:spPr/>
      <dgm:t>
        <a:bodyPr/>
        <a:lstStyle/>
        <a:p>
          <a:r>
            <a:rPr lang="ro-RO" dirty="0"/>
            <a:t>Joint Secretariat</a:t>
          </a:r>
          <a:endParaRPr lang="en-US" dirty="0"/>
        </a:p>
      </dgm:t>
    </dgm:pt>
    <dgm:pt modelId="{5D4F27D9-DE4C-4813-8C2E-DCD58BC97CC9}" type="parTrans" cxnId="{1D74A8C3-4EA2-4E79-BE36-720649359087}">
      <dgm:prSet/>
      <dgm:spPr/>
      <dgm:t>
        <a:bodyPr/>
        <a:lstStyle/>
        <a:p>
          <a:endParaRPr lang="en-US"/>
        </a:p>
      </dgm:t>
    </dgm:pt>
    <dgm:pt modelId="{241EE48B-6990-40B4-9683-5AE3F120810C}" type="sibTrans" cxnId="{1D74A8C3-4EA2-4E79-BE36-720649359087}">
      <dgm:prSet/>
      <dgm:spPr/>
      <dgm:t>
        <a:bodyPr/>
        <a:lstStyle/>
        <a:p>
          <a:endParaRPr lang="en-US"/>
        </a:p>
      </dgm:t>
    </dgm:pt>
    <dgm:pt modelId="{6252A3AB-EEE5-4E68-92C8-4787AF43465C}" type="pres">
      <dgm:prSet presAssocID="{3971F683-3964-4B93-8D00-22B5578B4828}" presName="linearFlow" presStyleCnt="0">
        <dgm:presLayoutVars>
          <dgm:resizeHandles val="exact"/>
        </dgm:presLayoutVars>
      </dgm:prSet>
      <dgm:spPr/>
    </dgm:pt>
    <dgm:pt modelId="{6C564A98-7F6B-4D89-96B4-291F803D584B}" type="pres">
      <dgm:prSet presAssocID="{50C8ACAC-E3AF-476C-B6BB-9AD1EFC8D8FD}" presName="node" presStyleLbl="node1" presStyleIdx="0" presStyleCnt="4" custScaleX="105210">
        <dgm:presLayoutVars>
          <dgm:bulletEnabled val="1"/>
        </dgm:presLayoutVars>
      </dgm:prSet>
      <dgm:spPr/>
    </dgm:pt>
    <dgm:pt modelId="{F67DE5C2-E010-4D4A-9704-0BF8855A8BAF}" type="pres">
      <dgm:prSet presAssocID="{4CC1EC62-2801-420A-A8B2-EF9ADDA87BE9}" presName="sibTrans" presStyleLbl="sibTrans2D1" presStyleIdx="0" presStyleCnt="3"/>
      <dgm:spPr/>
    </dgm:pt>
    <dgm:pt modelId="{5B980B1A-C8B8-46C9-A425-2B5B7ED33E7D}" type="pres">
      <dgm:prSet presAssocID="{4CC1EC62-2801-420A-A8B2-EF9ADDA87BE9}" presName="connectorText" presStyleLbl="sibTrans2D1" presStyleIdx="0" presStyleCnt="3"/>
      <dgm:spPr/>
    </dgm:pt>
    <dgm:pt modelId="{8ECC3895-951E-4B30-8F8A-CD2AD7C1C2D4}" type="pres">
      <dgm:prSet presAssocID="{3E3921DA-0B51-4F36-9621-5C2F1F02CD38}" presName="node" presStyleLbl="node1" presStyleIdx="1" presStyleCnt="4" custScaleX="105210">
        <dgm:presLayoutVars>
          <dgm:bulletEnabled val="1"/>
        </dgm:presLayoutVars>
      </dgm:prSet>
      <dgm:spPr/>
    </dgm:pt>
    <dgm:pt modelId="{ADACD80A-F835-467D-AB6E-A3671FC3DF30}" type="pres">
      <dgm:prSet presAssocID="{B1A33089-C155-4805-A5B5-3ED3ADC7D042}" presName="sibTrans" presStyleLbl="sibTrans2D1" presStyleIdx="1" presStyleCnt="3"/>
      <dgm:spPr/>
    </dgm:pt>
    <dgm:pt modelId="{9F79BBC3-C410-42FD-859D-871B393965E0}" type="pres">
      <dgm:prSet presAssocID="{B1A33089-C155-4805-A5B5-3ED3ADC7D042}" presName="connectorText" presStyleLbl="sibTrans2D1" presStyleIdx="1" presStyleCnt="3"/>
      <dgm:spPr/>
    </dgm:pt>
    <dgm:pt modelId="{DBE78B81-4C93-4EB8-B381-BD1405F573FF}" type="pres">
      <dgm:prSet presAssocID="{DD59479B-6A44-47D3-BB75-A0C5A692191F}" presName="node" presStyleLbl="node1" presStyleIdx="2" presStyleCnt="4" custScaleX="105210">
        <dgm:presLayoutVars>
          <dgm:bulletEnabled val="1"/>
        </dgm:presLayoutVars>
      </dgm:prSet>
      <dgm:spPr/>
    </dgm:pt>
    <dgm:pt modelId="{A845531E-35ED-4D69-AD7B-CBB57757D74C}" type="pres">
      <dgm:prSet presAssocID="{F5A199B8-022D-4E5E-A677-A72F4F01F7CB}" presName="sibTrans" presStyleLbl="sibTrans2D1" presStyleIdx="2" presStyleCnt="3"/>
      <dgm:spPr/>
    </dgm:pt>
    <dgm:pt modelId="{1906EF90-7FEB-4621-BDC6-DC81B57EE703}" type="pres">
      <dgm:prSet presAssocID="{F5A199B8-022D-4E5E-A677-A72F4F01F7CB}" presName="connectorText" presStyleLbl="sibTrans2D1" presStyleIdx="2" presStyleCnt="3"/>
      <dgm:spPr/>
    </dgm:pt>
    <dgm:pt modelId="{0DF861E4-2AD1-4FA5-812A-1708E59C577F}" type="pres">
      <dgm:prSet presAssocID="{9FA2286F-178B-4C46-BA48-E6149D453A7A}" presName="node" presStyleLbl="node1" presStyleIdx="3" presStyleCnt="4" custScaleX="105210">
        <dgm:presLayoutVars>
          <dgm:bulletEnabled val="1"/>
        </dgm:presLayoutVars>
      </dgm:prSet>
      <dgm:spPr/>
    </dgm:pt>
  </dgm:ptLst>
  <dgm:cxnLst>
    <dgm:cxn modelId="{F4CF491A-7BB4-4AA3-B670-E60A5551871B}" type="presOf" srcId="{50C8ACAC-E3AF-476C-B6BB-9AD1EFC8D8FD}" destId="{6C564A98-7F6B-4D89-96B4-291F803D584B}" srcOrd="0" destOrd="0" presId="urn:microsoft.com/office/officeart/2005/8/layout/process2"/>
    <dgm:cxn modelId="{8FF3EE29-3305-4B10-9E5C-8E20809B74DB}" type="presOf" srcId="{F5A199B8-022D-4E5E-A677-A72F4F01F7CB}" destId="{1906EF90-7FEB-4621-BDC6-DC81B57EE703}" srcOrd="1" destOrd="0" presId="urn:microsoft.com/office/officeart/2005/8/layout/process2"/>
    <dgm:cxn modelId="{46052834-EF31-4502-8B91-2E8A4D535EDF}" type="presOf" srcId="{4CC1EC62-2801-420A-A8B2-EF9ADDA87BE9}" destId="{F67DE5C2-E010-4D4A-9704-0BF8855A8BAF}" srcOrd="0" destOrd="0" presId="urn:microsoft.com/office/officeart/2005/8/layout/process2"/>
    <dgm:cxn modelId="{7EFFA06D-AB5D-44CE-8162-4706C20B7DF0}" type="presOf" srcId="{9FA2286F-178B-4C46-BA48-E6149D453A7A}" destId="{0DF861E4-2AD1-4FA5-812A-1708E59C577F}" srcOrd="0" destOrd="0" presId="urn:microsoft.com/office/officeart/2005/8/layout/process2"/>
    <dgm:cxn modelId="{0E2C6775-AA73-42AE-B9FA-05F728259F45}" type="presOf" srcId="{3E3921DA-0B51-4F36-9621-5C2F1F02CD38}" destId="{8ECC3895-951E-4B30-8F8A-CD2AD7C1C2D4}" srcOrd="0" destOrd="0" presId="urn:microsoft.com/office/officeart/2005/8/layout/process2"/>
    <dgm:cxn modelId="{34D14E83-D492-4532-A062-A2B9C255ED31}" type="presOf" srcId="{F5A199B8-022D-4E5E-A677-A72F4F01F7CB}" destId="{A845531E-35ED-4D69-AD7B-CBB57757D74C}" srcOrd="0" destOrd="0" presId="urn:microsoft.com/office/officeart/2005/8/layout/process2"/>
    <dgm:cxn modelId="{35FB3888-4843-4AF4-B16A-1A802CBD705B}" type="presOf" srcId="{B1A33089-C155-4805-A5B5-3ED3ADC7D042}" destId="{9F79BBC3-C410-42FD-859D-871B393965E0}" srcOrd="1" destOrd="0" presId="urn:microsoft.com/office/officeart/2005/8/layout/process2"/>
    <dgm:cxn modelId="{9A93938C-C853-4505-BDB0-2D62DA121F38}" type="presOf" srcId="{3971F683-3964-4B93-8D00-22B5578B4828}" destId="{6252A3AB-EEE5-4E68-92C8-4787AF43465C}" srcOrd="0" destOrd="0" presId="urn:microsoft.com/office/officeart/2005/8/layout/process2"/>
    <dgm:cxn modelId="{3232FF9A-1819-487E-9C6C-89F085B2C71E}" type="presOf" srcId="{B1A33089-C155-4805-A5B5-3ED3ADC7D042}" destId="{ADACD80A-F835-467D-AB6E-A3671FC3DF30}" srcOrd="0" destOrd="0" presId="urn:microsoft.com/office/officeart/2005/8/layout/process2"/>
    <dgm:cxn modelId="{C075B59B-10EC-49E7-9A23-D5D3D946FF37}" srcId="{3971F683-3964-4B93-8D00-22B5578B4828}" destId="{50C8ACAC-E3AF-476C-B6BB-9AD1EFC8D8FD}" srcOrd="0" destOrd="0" parTransId="{5E740C93-CADC-4AEE-9A97-DF11F5ADDAE6}" sibTransId="{4CC1EC62-2801-420A-A8B2-EF9ADDA87BE9}"/>
    <dgm:cxn modelId="{A7437FB5-A3E5-4E16-9B7A-EA9593E0E1E0}" type="presOf" srcId="{4CC1EC62-2801-420A-A8B2-EF9ADDA87BE9}" destId="{5B980B1A-C8B8-46C9-A425-2B5B7ED33E7D}" srcOrd="1" destOrd="0" presId="urn:microsoft.com/office/officeart/2005/8/layout/process2"/>
    <dgm:cxn modelId="{512837B7-FE53-48A0-B9EA-2C460CD5C523}" type="presOf" srcId="{DD59479B-6A44-47D3-BB75-A0C5A692191F}" destId="{DBE78B81-4C93-4EB8-B381-BD1405F573FF}" srcOrd="0" destOrd="0" presId="urn:microsoft.com/office/officeart/2005/8/layout/process2"/>
    <dgm:cxn modelId="{1D74A8C3-4EA2-4E79-BE36-720649359087}" srcId="{3971F683-3964-4B93-8D00-22B5578B4828}" destId="{9FA2286F-178B-4C46-BA48-E6149D453A7A}" srcOrd="3" destOrd="0" parTransId="{5D4F27D9-DE4C-4813-8C2E-DCD58BC97CC9}" sibTransId="{241EE48B-6990-40B4-9683-5AE3F120810C}"/>
    <dgm:cxn modelId="{4E87C5F9-9F1D-4E5B-B684-B7ECF8C0E405}" srcId="{3971F683-3964-4B93-8D00-22B5578B4828}" destId="{DD59479B-6A44-47D3-BB75-A0C5A692191F}" srcOrd="2" destOrd="0" parTransId="{63E0BDAB-9C1E-4375-967E-FD7572380016}" sibTransId="{F5A199B8-022D-4E5E-A677-A72F4F01F7CB}"/>
    <dgm:cxn modelId="{5F0E79FB-004C-4DF4-8886-6C5CC1FA85F7}" srcId="{3971F683-3964-4B93-8D00-22B5578B4828}" destId="{3E3921DA-0B51-4F36-9621-5C2F1F02CD38}" srcOrd="1" destOrd="0" parTransId="{D502A8F6-4DCE-48FA-9248-7105356C002B}" sibTransId="{B1A33089-C155-4805-A5B5-3ED3ADC7D042}"/>
    <dgm:cxn modelId="{58924FA8-F42F-437B-9170-5AF80C075B20}" type="presParOf" srcId="{6252A3AB-EEE5-4E68-92C8-4787AF43465C}" destId="{6C564A98-7F6B-4D89-96B4-291F803D584B}" srcOrd="0" destOrd="0" presId="urn:microsoft.com/office/officeart/2005/8/layout/process2"/>
    <dgm:cxn modelId="{1CC44EF2-837F-45FD-A67C-7C9F826BA835}" type="presParOf" srcId="{6252A3AB-EEE5-4E68-92C8-4787AF43465C}" destId="{F67DE5C2-E010-4D4A-9704-0BF8855A8BAF}" srcOrd="1" destOrd="0" presId="urn:microsoft.com/office/officeart/2005/8/layout/process2"/>
    <dgm:cxn modelId="{40639586-90C5-467B-A115-3639AF6AED1B}" type="presParOf" srcId="{F67DE5C2-E010-4D4A-9704-0BF8855A8BAF}" destId="{5B980B1A-C8B8-46C9-A425-2B5B7ED33E7D}" srcOrd="0" destOrd="0" presId="urn:microsoft.com/office/officeart/2005/8/layout/process2"/>
    <dgm:cxn modelId="{45AA2652-C6D7-4BC5-A95F-140B4C3E884C}" type="presParOf" srcId="{6252A3AB-EEE5-4E68-92C8-4787AF43465C}" destId="{8ECC3895-951E-4B30-8F8A-CD2AD7C1C2D4}" srcOrd="2" destOrd="0" presId="urn:microsoft.com/office/officeart/2005/8/layout/process2"/>
    <dgm:cxn modelId="{B8DE0330-680D-416A-8393-37C00F5885CD}" type="presParOf" srcId="{6252A3AB-EEE5-4E68-92C8-4787AF43465C}" destId="{ADACD80A-F835-467D-AB6E-A3671FC3DF30}" srcOrd="3" destOrd="0" presId="urn:microsoft.com/office/officeart/2005/8/layout/process2"/>
    <dgm:cxn modelId="{EAC1AE57-CB45-45D3-B4A1-3AC6D33A65DE}" type="presParOf" srcId="{ADACD80A-F835-467D-AB6E-A3671FC3DF30}" destId="{9F79BBC3-C410-42FD-859D-871B393965E0}" srcOrd="0" destOrd="0" presId="urn:microsoft.com/office/officeart/2005/8/layout/process2"/>
    <dgm:cxn modelId="{8317B38A-0223-4FB3-9D68-71CA809AA6FF}" type="presParOf" srcId="{6252A3AB-EEE5-4E68-92C8-4787AF43465C}" destId="{DBE78B81-4C93-4EB8-B381-BD1405F573FF}" srcOrd="4" destOrd="0" presId="urn:microsoft.com/office/officeart/2005/8/layout/process2"/>
    <dgm:cxn modelId="{8C78B7BF-5073-46F6-B820-95C3293E3B68}" type="presParOf" srcId="{6252A3AB-EEE5-4E68-92C8-4787AF43465C}" destId="{A845531E-35ED-4D69-AD7B-CBB57757D74C}" srcOrd="5" destOrd="0" presId="urn:microsoft.com/office/officeart/2005/8/layout/process2"/>
    <dgm:cxn modelId="{21BC601F-B186-4365-B652-31A23E10A4D0}" type="presParOf" srcId="{A845531E-35ED-4D69-AD7B-CBB57757D74C}" destId="{1906EF90-7FEB-4621-BDC6-DC81B57EE703}" srcOrd="0" destOrd="0" presId="urn:microsoft.com/office/officeart/2005/8/layout/process2"/>
    <dgm:cxn modelId="{83D59EC9-6ABD-4D60-9043-6B33BA2AB3F5}" type="presParOf" srcId="{6252A3AB-EEE5-4E68-92C8-4787AF43465C}" destId="{0DF861E4-2AD1-4FA5-812A-1708E59C577F}" srcOrd="6" destOrd="0" presId="urn:microsoft.com/office/officeart/2005/8/layout/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971F683-3964-4B93-8D00-22B5578B4828}" type="doc">
      <dgm:prSet loTypeId="urn:microsoft.com/office/officeart/2005/8/layout/process2" loCatId="process" qsTypeId="urn:microsoft.com/office/officeart/2005/8/quickstyle/simple1" qsCatId="simple" csTypeId="urn:microsoft.com/office/officeart/2005/8/colors/colorful5" csCatId="colorful" phldr="1"/>
      <dgm:spPr/>
      <dgm:t>
        <a:bodyPr/>
        <a:lstStyle/>
        <a:p>
          <a:endParaRPr lang="en-US"/>
        </a:p>
      </dgm:t>
    </dgm:pt>
    <dgm:pt modelId="{50C8ACAC-E3AF-476C-B6BB-9AD1EFC8D8FD}">
      <dgm:prSet phldrT="[Text]" phldr="0"/>
      <dgm:spPr>
        <a:solidFill>
          <a:schemeClr val="accent2"/>
        </a:solidFill>
      </dgm:spPr>
      <dgm:t>
        <a:bodyPr/>
        <a:lstStyle/>
        <a:p>
          <a:r>
            <a:rPr lang="ro-RO" dirty="0"/>
            <a:t>Partner report (PP3)</a:t>
          </a:r>
          <a:endParaRPr lang="en-US" dirty="0"/>
        </a:p>
      </dgm:t>
    </dgm:pt>
    <dgm:pt modelId="{5E740C93-CADC-4AEE-9A97-DF11F5ADDAE6}" type="parTrans" cxnId="{C075B59B-10EC-49E7-9A23-D5D3D946FF37}">
      <dgm:prSet/>
      <dgm:spPr/>
      <dgm:t>
        <a:bodyPr/>
        <a:lstStyle/>
        <a:p>
          <a:endParaRPr lang="en-US"/>
        </a:p>
      </dgm:t>
    </dgm:pt>
    <dgm:pt modelId="{4CC1EC62-2801-420A-A8B2-EF9ADDA87BE9}" type="sibTrans" cxnId="{C075B59B-10EC-49E7-9A23-D5D3D946FF37}">
      <dgm:prSet/>
      <dgm:spPr>
        <a:solidFill>
          <a:schemeClr val="accent2"/>
        </a:solidFill>
      </dgm:spPr>
      <dgm:t>
        <a:bodyPr/>
        <a:lstStyle/>
        <a:p>
          <a:endParaRPr lang="en-US"/>
        </a:p>
      </dgm:t>
    </dgm:pt>
    <dgm:pt modelId="{3E3921DA-0B51-4F36-9621-5C2F1F02CD38}">
      <dgm:prSet phldrT="[Text]" phldr="0"/>
      <dgm:spPr>
        <a:solidFill>
          <a:srgbClr val="43BEB9"/>
        </a:solidFill>
      </dgm:spPr>
      <dgm:t>
        <a:bodyPr/>
        <a:lstStyle/>
        <a:p>
          <a:r>
            <a:rPr lang="ro-RO" dirty="0"/>
            <a:t>FLC</a:t>
          </a:r>
          <a:endParaRPr lang="en-US" dirty="0"/>
        </a:p>
      </dgm:t>
    </dgm:pt>
    <dgm:pt modelId="{D502A8F6-4DCE-48FA-9248-7105356C002B}" type="parTrans" cxnId="{5F0E79FB-004C-4DF4-8886-6C5CC1FA85F7}">
      <dgm:prSet/>
      <dgm:spPr/>
      <dgm:t>
        <a:bodyPr/>
        <a:lstStyle/>
        <a:p>
          <a:endParaRPr lang="en-US"/>
        </a:p>
      </dgm:t>
    </dgm:pt>
    <dgm:pt modelId="{B1A33089-C155-4805-A5B5-3ED3ADC7D042}" type="sibTrans" cxnId="{5F0E79FB-004C-4DF4-8886-6C5CC1FA85F7}">
      <dgm:prSet/>
      <dgm:spPr/>
      <dgm:t>
        <a:bodyPr/>
        <a:lstStyle/>
        <a:p>
          <a:endParaRPr lang="en-US"/>
        </a:p>
      </dgm:t>
    </dgm:pt>
    <dgm:pt modelId="{6252A3AB-EEE5-4E68-92C8-4787AF43465C}" type="pres">
      <dgm:prSet presAssocID="{3971F683-3964-4B93-8D00-22B5578B4828}" presName="linearFlow" presStyleCnt="0">
        <dgm:presLayoutVars>
          <dgm:resizeHandles val="exact"/>
        </dgm:presLayoutVars>
      </dgm:prSet>
      <dgm:spPr/>
    </dgm:pt>
    <dgm:pt modelId="{6C564A98-7F6B-4D89-96B4-291F803D584B}" type="pres">
      <dgm:prSet presAssocID="{50C8ACAC-E3AF-476C-B6BB-9AD1EFC8D8FD}" presName="node" presStyleLbl="node1" presStyleIdx="0" presStyleCnt="2" custScaleX="105210">
        <dgm:presLayoutVars>
          <dgm:bulletEnabled val="1"/>
        </dgm:presLayoutVars>
      </dgm:prSet>
      <dgm:spPr/>
    </dgm:pt>
    <dgm:pt modelId="{F67DE5C2-E010-4D4A-9704-0BF8855A8BAF}" type="pres">
      <dgm:prSet presAssocID="{4CC1EC62-2801-420A-A8B2-EF9ADDA87BE9}" presName="sibTrans" presStyleLbl="sibTrans2D1" presStyleIdx="0" presStyleCnt="1"/>
      <dgm:spPr/>
    </dgm:pt>
    <dgm:pt modelId="{5B980B1A-C8B8-46C9-A425-2B5B7ED33E7D}" type="pres">
      <dgm:prSet presAssocID="{4CC1EC62-2801-420A-A8B2-EF9ADDA87BE9}" presName="connectorText" presStyleLbl="sibTrans2D1" presStyleIdx="0" presStyleCnt="1"/>
      <dgm:spPr/>
    </dgm:pt>
    <dgm:pt modelId="{8ECC3895-951E-4B30-8F8A-CD2AD7C1C2D4}" type="pres">
      <dgm:prSet presAssocID="{3E3921DA-0B51-4F36-9621-5C2F1F02CD38}" presName="node" presStyleLbl="node1" presStyleIdx="1" presStyleCnt="2" custScaleX="105210">
        <dgm:presLayoutVars>
          <dgm:bulletEnabled val="1"/>
        </dgm:presLayoutVars>
      </dgm:prSet>
      <dgm:spPr/>
    </dgm:pt>
  </dgm:ptLst>
  <dgm:cxnLst>
    <dgm:cxn modelId="{F4CF491A-7BB4-4AA3-B670-E60A5551871B}" type="presOf" srcId="{50C8ACAC-E3AF-476C-B6BB-9AD1EFC8D8FD}" destId="{6C564A98-7F6B-4D89-96B4-291F803D584B}" srcOrd="0" destOrd="0" presId="urn:microsoft.com/office/officeart/2005/8/layout/process2"/>
    <dgm:cxn modelId="{46052834-EF31-4502-8B91-2E8A4D535EDF}" type="presOf" srcId="{4CC1EC62-2801-420A-A8B2-EF9ADDA87BE9}" destId="{F67DE5C2-E010-4D4A-9704-0BF8855A8BAF}" srcOrd="0" destOrd="0" presId="urn:microsoft.com/office/officeart/2005/8/layout/process2"/>
    <dgm:cxn modelId="{0E2C6775-AA73-42AE-B9FA-05F728259F45}" type="presOf" srcId="{3E3921DA-0B51-4F36-9621-5C2F1F02CD38}" destId="{8ECC3895-951E-4B30-8F8A-CD2AD7C1C2D4}" srcOrd="0" destOrd="0" presId="urn:microsoft.com/office/officeart/2005/8/layout/process2"/>
    <dgm:cxn modelId="{9A93938C-C853-4505-BDB0-2D62DA121F38}" type="presOf" srcId="{3971F683-3964-4B93-8D00-22B5578B4828}" destId="{6252A3AB-EEE5-4E68-92C8-4787AF43465C}" srcOrd="0" destOrd="0" presId="urn:microsoft.com/office/officeart/2005/8/layout/process2"/>
    <dgm:cxn modelId="{C075B59B-10EC-49E7-9A23-D5D3D946FF37}" srcId="{3971F683-3964-4B93-8D00-22B5578B4828}" destId="{50C8ACAC-E3AF-476C-B6BB-9AD1EFC8D8FD}" srcOrd="0" destOrd="0" parTransId="{5E740C93-CADC-4AEE-9A97-DF11F5ADDAE6}" sibTransId="{4CC1EC62-2801-420A-A8B2-EF9ADDA87BE9}"/>
    <dgm:cxn modelId="{A7437FB5-A3E5-4E16-9B7A-EA9593E0E1E0}" type="presOf" srcId="{4CC1EC62-2801-420A-A8B2-EF9ADDA87BE9}" destId="{5B980B1A-C8B8-46C9-A425-2B5B7ED33E7D}" srcOrd="1" destOrd="0" presId="urn:microsoft.com/office/officeart/2005/8/layout/process2"/>
    <dgm:cxn modelId="{5F0E79FB-004C-4DF4-8886-6C5CC1FA85F7}" srcId="{3971F683-3964-4B93-8D00-22B5578B4828}" destId="{3E3921DA-0B51-4F36-9621-5C2F1F02CD38}" srcOrd="1" destOrd="0" parTransId="{D502A8F6-4DCE-48FA-9248-7105356C002B}" sibTransId="{B1A33089-C155-4805-A5B5-3ED3ADC7D042}"/>
    <dgm:cxn modelId="{58924FA8-F42F-437B-9170-5AF80C075B20}" type="presParOf" srcId="{6252A3AB-EEE5-4E68-92C8-4787AF43465C}" destId="{6C564A98-7F6B-4D89-96B4-291F803D584B}" srcOrd="0" destOrd="0" presId="urn:microsoft.com/office/officeart/2005/8/layout/process2"/>
    <dgm:cxn modelId="{1CC44EF2-837F-45FD-A67C-7C9F826BA835}" type="presParOf" srcId="{6252A3AB-EEE5-4E68-92C8-4787AF43465C}" destId="{F67DE5C2-E010-4D4A-9704-0BF8855A8BAF}" srcOrd="1" destOrd="0" presId="urn:microsoft.com/office/officeart/2005/8/layout/process2"/>
    <dgm:cxn modelId="{40639586-90C5-467B-A115-3639AF6AED1B}" type="presParOf" srcId="{F67DE5C2-E010-4D4A-9704-0BF8855A8BAF}" destId="{5B980B1A-C8B8-46C9-A425-2B5B7ED33E7D}" srcOrd="0" destOrd="0" presId="urn:microsoft.com/office/officeart/2005/8/layout/process2"/>
    <dgm:cxn modelId="{45AA2652-C6D7-4BC5-A95F-140B4C3E884C}" type="presParOf" srcId="{6252A3AB-EEE5-4E68-92C8-4787AF43465C}" destId="{8ECC3895-951E-4B30-8F8A-CD2AD7C1C2D4}" srcOrd="2" destOrd="0" presId="urn:microsoft.com/office/officeart/2005/8/layout/process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971F683-3964-4B93-8D00-22B5578B4828}" type="doc">
      <dgm:prSet loTypeId="urn:microsoft.com/office/officeart/2005/8/layout/process2" loCatId="process" qsTypeId="urn:microsoft.com/office/officeart/2005/8/quickstyle/simple1" qsCatId="simple" csTypeId="urn:microsoft.com/office/officeart/2005/8/colors/colorful5" csCatId="colorful" phldr="1"/>
      <dgm:spPr/>
      <dgm:t>
        <a:bodyPr/>
        <a:lstStyle/>
        <a:p>
          <a:endParaRPr lang="en-US"/>
        </a:p>
      </dgm:t>
    </dgm:pt>
    <dgm:pt modelId="{50C8ACAC-E3AF-476C-B6BB-9AD1EFC8D8FD}">
      <dgm:prSet phldrT="[Text]" phldr="0"/>
      <dgm:spPr>
        <a:solidFill>
          <a:srgbClr val="00B0F0"/>
        </a:solidFill>
      </dgm:spPr>
      <dgm:t>
        <a:bodyPr/>
        <a:lstStyle/>
        <a:p>
          <a:r>
            <a:rPr lang="ro-RO" dirty="0"/>
            <a:t>Partner report (PP2)</a:t>
          </a:r>
          <a:endParaRPr lang="en-US" dirty="0"/>
        </a:p>
      </dgm:t>
    </dgm:pt>
    <dgm:pt modelId="{5E740C93-CADC-4AEE-9A97-DF11F5ADDAE6}" type="parTrans" cxnId="{C075B59B-10EC-49E7-9A23-D5D3D946FF37}">
      <dgm:prSet/>
      <dgm:spPr/>
      <dgm:t>
        <a:bodyPr/>
        <a:lstStyle/>
        <a:p>
          <a:endParaRPr lang="en-US"/>
        </a:p>
      </dgm:t>
    </dgm:pt>
    <dgm:pt modelId="{4CC1EC62-2801-420A-A8B2-EF9ADDA87BE9}" type="sibTrans" cxnId="{C075B59B-10EC-49E7-9A23-D5D3D946FF37}">
      <dgm:prSet/>
      <dgm:spPr>
        <a:solidFill>
          <a:srgbClr val="00B0F0"/>
        </a:solidFill>
      </dgm:spPr>
      <dgm:t>
        <a:bodyPr/>
        <a:lstStyle/>
        <a:p>
          <a:endParaRPr lang="en-US"/>
        </a:p>
      </dgm:t>
    </dgm:pt>
    <dgm:pt modelId="{3E3921DA-0B51-4F36-9621-5C2F1F02CD38}">
      <dgm:prSet phldrT="[Text]" phldr="0"/>
      <dgm:spPr>
        <a:solidFill>
          <a:srgbClr val="43BEB9"/>
        </a:solidFill>
      </dgm:spPr>
      <dgm:t>
        <a:bodyPr/>
        <a:lstStyle/>
        <a:p>
          <a:r>
            <a:rPr lang="ro-RO" dirty="0"/>
            <a:t>FLC</a:t>
          </a:r>
          <a:endParaRPr lang="en-US" dirty="0"/>
        </a:p>
      </dgm:t>
    </dgm:pt>
    <dgm:pt modelId="{D502A8F6-4DCE-48FA-9248-7105356C002B}" type="parTrans" cxnId="{5F0E79FB-004C-4DF4-8886-6C5CC1FA85F7}">
      <dgm:prSet/>
      <dgm:spPr/>
      <dgm:t>
        <a:bodyPr/>
        <a:lstStyle/>
        <a:p>
          <a:endParaRPr lang="en-US"/>
        </a:p>
      </dgm:t>
    </dgm:pt>
    <dgm:pt modelId="{B1A33089-C155-4805-A5B5-3ED3ADC7D042}" type="sibTrans" cxnId="{5F0E79FB-004C-4DF4-8886-6C5CC1FA85F7}">
      <dgm:prSet/>
      <dgm:spPr/>
      <dgm:t>
        <a:bodyPr/>
        <a:lstStyle/>
        <a:p>
          <a:endParaRPr lang="en-US"/>
        </a:p>
      </dgm:t>
    </dgm:pt>
    <dgm:pt modelId="{6252A3AB-EEE5-4E68-92C8-4787AF43465C}" type="pres">
      <dgm:prSet presAssocID="{3971F683-3964-4B93-8D00-22B5578B4828}" presName="linearFlow" presStyleCnt="0">
        <dgm:presLayoutVars>
          <dgm:resizeHandles val="exact"/>
        </dgm:presLayoutVars>
      </dgm:prSet>
      <dgm:spPr/>
    </dgm:pt>
    <dgm:pt modelId="{6C564A98-7F6B-4D89-96B4-291F803D584B}" type="pres">
      <dgm:prSet presAssocID="{50C8ACAC-E3AF-476C-B6BB-9AD1EFC8D8FD}" presName="node" presStyleLbl="node1" presStyleIdx="0" presStyleCnt="2" custScaleX="105210">
        <dgm:presLayoutVars>
          <dgm:bulletEnabled val="1"/>
        </dgm:presLayoutVars>
      </dgm:prSet>
      <dgm:spPr/>
    </dgm:pt>
    <dgm:pt modelId="{F67DE5C2-E010-4D4A-9704-0BF8855A8BAF}" type="pres">
      <dgm:prSet presAssocID="{4CC1EC62-2801-420A-A8B2-EF9ADDA87BE9}" presName="sibTrans" presStyleLbl="sibTrans2D1" presStyleIdx="0" presStyleCnt="1"/>
      <dgm:spPr/>
    </dgm:pt>
    <dgm:pt modelId="{5B980B1A-C8B8-46C9-A425-2B5B7ED33E7D}" type="pres">
      <dgm:prSet presAssocID="{4CC1EC62-2801-420A-A8B2-EF9ADDA87BE9}" presName="connectorText" presStyleLbl="sibTrans2D1" presStyleIdx="0" presStyleCnt="1"/>
      <dgm:spPr/>
    </dgm:pt>
    <dgm:pt modelId="{8ECC3895-951E-4B30-8F8A-CD2AD7C1C2D4}" type="pres">
      <dgm:prSet presAssocID="{3E3921DA-0B51-4F36-9621-5C2F1F02CD38}" presName="node" presStyleLbl="node1" presStyleIdx="1" presStyleCnt="2" custScaleX="105210">
        <dgm:presLayoutVars>
          <dgm:bulletEnabled val="1"/>
        </dgm:presLayoutVars>
      </dgm:prSet>
      <dgm:spPr/>
    </dgm:pt>
  </dgm:ptLst>
  <dgm:cxnLst>
    <dgm:cxn modelId="{F4CF491A-7BB4-4AA3-B670-E60A5551871B}" type="presOf" srcId="{50C8ACAC-E3AF-476C-B6BB-9AD1EFC8D8FD}" destId="{6C564A98-7F6B-4D89-96B4-291F803D584B}" srcOrd="0" destOrd="0" presId="urn:microsoft.com/office/officeart/2005/8/layout/process2"/>
    <dgm:cxn modelId="{46052834-EF31-4502-8B91-2E8A4D535EDF}" type="presOf" srcId="{4CC1EC62-2801-420A-A8B2-EF9ADDA87BE9}" destId="{F67DE5C2-E010-4D4A-9704-0BF8855A8BAF}" srcOrd="0" destOrd="0" presId="urn:microsoft.com/office/officeart/2005/8/layout/process2"/>
    <dgm:cxn modelId="{0E2C6775-AA73-42AE-B9FA-05F728259F45}" type="presOf" srcId="{3E3921DA-0B51-4F36-9621-5C2F1F02CD38}" destId="{8ECC3895-951E-4B30-8F8A-CD2AD7C1C2D4}" srcOrd="0" destOrd="0" presId="urn:microsoft.com/office/officeart/2005/8/layout/process2"/>
    <dgm:cxn modelId="{9A93938C-C853-4505-BDB0-2D62DA121F38}" type="presOf" srcId="{3971F683-3964-4B93-8D00-22B5578B4828}" destId="{6252A3AB-EEE5-4E68-92C8-4787AF43465C}" srcOrd="0" destOrd="0" presId="urn:microsoft.com/office/officeart/2005/8/layout/process2"/>
    <dgm:cxn modelId="{C075B59B-10EC-49E7-9A23-D5D3D946FF37}" srcId="{3971F683-3964-4B93-8D00-22B5578B4828}" destId="{50C8ACAC-E3AF-476C-B6BB-9AD1EFC8D8FD}" srcOrd="0" destOrd="0" parTransId="{5E740C93-CADC-4AEE-9A97-DF11F5ADDAE6}" sibTransId="{4CC1EC62-2801-420A-A8B2-EF9ADDA87BE9}"/>
    <dgm:cxn modelId="{A7437FB5-A3E5-4E16-9B7A-EA9593E0E1E0}" type="presOf" srcId="{4CC1EC62-2801-420A-A8B2-EF9ADDA87BE9}" destId="{5B980B1A-C8B8-46C9-A425-2B5B7ED33E7D}" srcOrd="1" destOrd="0" presId="urn:microsoft.com/office/officeart/2005/8/layout/process2"/>
    <dgm:cxn modelId="{5F0E79FB-004C-4DF4-8886-6C5CC1FA85F7}" srcId="{3971F683-3964-4B93-8D00-22B5578B4828}" destId="{3E3921DA-0B51-4F36-9621-5C2F1F02CD38}" srcOrd="1" destOrd="0" parTransId="{D502A8F6-4DCE-48FA-9248-7105356C002B}" sibTransId="{B1A33089-C155-4805-A5B5-3ED3ADC7D042}"/>
    <dgm:cxn modelId="{58924FA8-F42F-437B-9170-5AF80C075B20}" type="presParOf" srcId="{6252A3AB-EEE5-4E68-92C8-4787AF43465C}" destId="{6C564A98-7F6B-4D89-96B4-291F803D584B}" srcOrd="0" destOrd="0" presId="urn:microsoft.com/office/officeart/2005/8/layout/process2"/>
    <dgm:cxn modelId="{1CC44EF2-837F-45FD-A67C-7C9F826BA835}" type="presParOf" srcId="{6252A3AB-EEE5-4E68-92C8-4787AF43465C}" destId="{F67DE5C2-E010-4D4A-9704-0BF8855A8BAF}" srcOrd="1" destOrd="0" presId="urn:microsoft.com/office/officeart/2005/8/layout/process2"/>
    <dgm:cxn modelId="{40639586-90C5-467B-A115-3639AF6AED1B}" type="presParOf" srcId="{F67DE5C2-E010-4D4A-9704-0BF8855A8BAF}" destId="{5B980B1A-C8B8-46C9-A425-2B5B7ED33E7D}" srcOrd="0" destOrd="0" presId="urn:microsoft.com/office/officeart/2005/8/layout/process2"/>
    <dgm:cxn modelId="{45AA2652-C6D7-4BC5-A95F-140B4C3E884C}" type="presParOf" srcId="{6252A3AB-EEE5-4E68-92C8-4787AF43465C}" destId="{8ECC3895-951E-4B30-8F8A-CD2AD7C1C2D4}" srcOrd="2" destOrd="0" presId="urn:microsoft.com/office/officeart/2005/8/layout/process2"/>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564A98-7F6B-4D89-96B4-291F803D584B}">
      <dsp:nvSpPr>
        <dsp:cNvPr id="0" name=""/>
        <dsp:cNvSpPr/>
      </dsp:nvSpPr>
      <dsp:spPr>
        <a:xfrm>
          <a:off x="76445" y="1497"/>
          <a:ext cx="2022219" cy="557124"/>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ro-RO" sz="1800" kern="1200" dirty="0"/>
            <a:t>Partner report (LP)</a:t>
          </a:r>
          <a:endParaRPr lang="en-US" sz="1800" kern="1200" dirty="0"/>
        </a:p>
      </dsp:txBody>
      <dsp:txXfrm>
        <a:off x="92763" y="17815"/>
        <a:ext cx="1989583" cy="524488"/>
      </dsp:txXfrm>
    </dsp:sp>
    <dsp:sp modelId="{F67DE5C2-E010-4D4A-9704-0BF8855A8BAF}">
      <dsp:nvSpPr>
        <dsp:cNvPr id="0" name=""/>
        <dsp:cNvSpPr/>
      </dsp:nvSpPr>
      <dsp:spPr>
        <a:xfrm rot="5400000">
          <a:off x="983094" y="572550"/>
          <a:ext cx="208921" cy="250705"/>
        </a:xfrm>
        <a:prstGeom prst="righ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rot="-5400000">
        <a:off x="1012343" y="593442"/>
        <a:ext cx="150423" cy="146245"/>
      </dsp:txXfrm>
    </dsp:sp>
    <dsp:sp modelId="{8ECC3895-951E-4B30-8F8A-CD2AD7C1C2D4}">
      <dsp:nvSpPr>
        <dsp:cNvPr id="0" name=""/>
        <dsp:cNvSpPr/>
      </dsp:nvSpPr>
      <dsp:spPr>
        <a:xfrm>
          <a:off x="76445" y="837184"/>
          <a:ext cx="2022219" cy="557124"/>
        </a:xfrm>
        <a:prstGeom prst="roundRect">
          <a:avLst>
            <a:gd name="adj" fmla="val 10000"/>
          </a:avLst>
        </a:prstGeom>
        <a:solidFill>
          <a:schemeClr val="accent5">
            <a:hueOff val="-2252848"/>
            <a:satOff val="-5806"/>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ro-RO" sz="1800" kern="1200" dirty="0"/>
            <a:t>FLC</a:t>
          </a:r>
          <a:endParaRPr lang="en-US" sz="1800" kern="1200" dirty="0"/>
        </a:p>
      </dsp:txBody>
      <dsp:txXfrm>
        <a:off x="92763" y="853502"/>
        <a:ext cx="1989583" cy="524488"/>
      </dsp:txXfrm>
    </dsp:sp>
    <dsp:sp modelId="{ADACD80A-F835-467D-AB6E-A3671FC3DF30}">
      <dsp:nvSpPr>
        <dsp:cNvPr id="0" name=""/>
        <dsp:cNvSpPr/>
      </dsp:nvSpPr>
      <dsp:spPr>
        <a:xfrm rot="5400000">
          <a:off x="983094" y="1408236"/>
          <a:ext cx="208921" cy="250705"/>
        </a:xfrm>
        <a:prstGeom prst="rightArrow">
          <a:avLst>
            <a:gd name="adj1" fmla="val 60000"/>
            <a:gd name="adj2" fmla="val 50000"/>
          </a:avLst>
        </a:prstGeom>
        <a:solidFill>
          <a:schemeClr val="accent5">
            <a:hueOff val="-3379271"/>
            <a:satOff val="-8710"/>
            <a:lumOff val="-5883"/>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rot="-5400000">
        <a:off x="1012343" y="1429128"/>
        <a:ext cx="150423" cy="146245"/>
      </dsp:txXfrm>
    </dsp:sp>
    <dsp:sp modelId="{DBE78B81-4C93-4EB8-B381-BD1405F573FF}">
      <dsp:nvSpPr>
        <dsp:cNvPr id="0" name=""/>
        <dsp:cNvSpPr/>
      </dsp:nvSpPr>
      <dsp:spPr>
        <a:xfrm>
          <a:off x="76445" y="1672870"/>
          <a:ext cx="2022219" cy="557124"/>
        </a:xfrm>
        <a:prstGeom prst="roundRect">
          <a:avLst>
            <a:gd name="adj" fmla="val 10000"/>
          </a:avLst>
        </a:prstGeom>
        <a:solidFill>
          <a:schemeClr val="accent5">
            <a:hueOff val="-4505695"/>
            <a:satOff val="-11613"/>
            <a:lumOff val="-784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ro-RO" sz="1800" kern="1200" dirty="0"/>
            <a:t>Project report</a:t>
          </a:r>
          <a:endParaRPr lang="en-US" sz="1800" kern="1200" dirty="0"/>
        </a:p>
      </dsp:txBody>
      <dsp:txXfrm>
        <a:off x="92763" y="1689188"/>
        <a:ext cx="1989583" cy="524488"/>
      </dsp:txXfrm>
    </dsp:sp>
    <dsp:sp modelId="{A845531E-35ED-4D69-AD7B-CBB57757D74C}">
      <dsp:nvSpPr>
        <dsp:cNvPr id="0" name=""/>
        <dsp:cNvSpPr/>
      </dsp:nvSpPr>
      <dsp:spPr>
        <a:xfrm rot="5400000">
          <a:off x="983094" y="2243922"/>
          <a:ext cx="208921" cy="250705"/>
        </a:xfrm>
        <a:prstGeom prst="rightArrow">
          <a:avLst>
            <a:gd name="adj1" fmla="val 60000"/>
            <a:gd name="adj2" fmla="val 50000"/>
          </a:avLst>
        </a:prstGeom>
        <a:solidFill>
          <a:schemeClr val="accent5">
            <a:hueOff val="-6758543"/>
            <a:satOff val="-17419"/>
            <a:lumOff val="-11765"/>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rot="-5400000">
        <a:off x="1012343" y="2264814"/>
        <a:ext cx="150423" cy="146245"/>
      </dsp:txXfrm>
    </dsp:sp>
    <dsp:sp modelId="{0DF861E4-2AD1-4FA5-812A-1708E59C577F}">
      <dsp:nvSpPr>
        <dsp:cNvPr id="0" name=""/>
        <dsp:cNvSpPr/>
      </dsp:nvSpPr>
      <dsp:spPr>
        <a:xfrm>
          <a:off x="76445" y="2508557"/>
          <a:ext cx="2022219" cy="557124"/>
        </a:xfrm>
        <a:prstGeom prst="roundRect">
          <a:avLst>
            <a:gd name="adj" fmla="val 10000"/>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ro-RO" sz="1800" kern="1200" dirty="0"/>
            <a:t>Joint Secretariat</a:t>
          </a:r>
          <a:endParaRPr lang="en-US" sz="1800" kern="1200" dirty="0"/>
        </a:p>
      </dsp:txBody>
      <dsp:txXfrm>
        <a:off x="92763" y="2524875"/>
        <a:ext cx="1989583" cy="52448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564A98-7F6B-4D89-96B4-291F803D584B}">
      <dsp:nvSpPr>
        <dsp:cNvPr id="0" name=""/>
        <dsp:cNvSpPr/>
      </dsp:nvSpPr>
      <dsp:spPr>
        <a:xfrm>
          <a:off x="0" y="170"/>
          <a:ext cx="2175111" cy="557810"/>
        </a:xfrm>
        <a:prstGeom prst="roundRect">
          <a:avLst>
            <a:gd name="adj" fmla="val 10000"/>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ro-RO" sz="1800" kern="1200" dirty="0"/>
            <a:t>Partner report (PP3)</a:t>
          </a:r>
          <a:endParaRPr lang="en-US" sz="1800" kern="1200" dirty="0"/>
        </a:p>
      </dsp:txBody>
      <dsp:txXfrm>
        <a:off x="16338" y="16508"/>
        <a:ext cx="2142435" cy="525134"/>
      </dsp:txXfrm>
    </dsp:sp>
    <dsp:sp modelId="{F67DE5C2-E010-4D4A-9704-0BF8855A8BAF}">
      <dsp:nvSpPr>
        <dsp:cNvPr id="0" name=""/>
        <dsp:cNvSpPr/>
      </dsp:nvSpPr>
      <dsp:spPr>
        <a:xfrm rot="5400000">
          <a:off x="982966" y="571926"/>
          <a:ext cx="209178" cy="251014"/>
        </a:xfrm>
        <a:prstGeom prst="rightArrow">
          <a:avLst>
            <a:gd name="adj1" fmla="val 60000"/>
            <a:gd name="adj2" fmla="val 50000"/>
          </a:avLst>
        </a:prstGeom>
        <a:solidFill>
          <a:schemeClr val="accent2"/>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rot="-5400000">
        <a:off x="1012252" y="592844"/>
        <a:ext cx="150608" cy="146425"/>
      </dsp:txXfrm>
    </dsp:sp>
    <dsp:sp modelId="{8ECC3895-951E-4B30-8F8A-CD2AD7C1C2D4}">
      <dsp:nvSpPr>
        <dsp:cNvPr id="0" name=""/>
        <dsp:cNvSpPr/>
      </dsp:nvSpPr>
      <dsp:spPr>
        <a:xfrm>
          <a:off x="0" y="836886"/>
          <a:ext cx="2175111" cy="557810"/>
        </a:xfrm>
        <a:prstGeom prst="roundRect">
          <a:avLst>
            <a:gd name="adj" fmla="val 10000"/>
          </a:avLst>
        </a:prstGeom>
        <a:solidFill>
          <a:srgbClr val="43BEB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ro-RO" sz="1800" kern="1200" dirty="0"/>
            <a:t>FLC</a:t>
          </a:r>
          <a:endParaRPr lang="en-US" sz="1800" kern="1200" dirty="0"/>
        </a:p>
      </dsp:txBody>
      <dsp:txXfrm>
        <a:off x="16338" y="853224"/>
        <a:ext cx="2142435" cy="52513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564A98-7F6B-4D89-96B4-291F803D584B}">
      <dsp:nvSpPr>
        <dsp:cNvPr id="0" name=""/>
        <dsp:cNvSpPr/>
      </dsp:nvSpPr>
      <dsp:spPr>
        <a:xfrm>
          <a:off x="0" y="170"/>
          <a:ext cx="2175111" cy="557810"/>
        </a:xfrm>
        <a:prstGeom prst="roundRect">
          <a:avLst>
            <a:gd name="adj" fmla="val 10000"/>
          </a:avLst>
        </a:prstGeom>
        <a:solidFill>
          <a:srgbClr val="00B0F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ro-RO" sz="1800" kern="1200" dirty="0"/>
            <a:t>Partner report (PP2)</a:t>
          </a:r>
          <a:endParaRPr lang="en-US" sz="1800" kern="1200" dirty="0"/>
        </a:p>
      </dsp:txBody>
      <dsp:txXfrm>
        <a:off x="16338" y="16508"/>
        <a:ext cx="2142435" cy="525134"/>
      </dsp:txXfrm>
    </dsp:sp>
    <dsp:sp modelId="{F67DE5C2-E010-4D4A-9704-0BF8855A8BAF}">
      <dsp:nvSpPr>
        <dsp:cNvPr id="0" name=""/>
        <dsp:cNvSpPr/>
      </dsp:nvSpPr>
      <dsp:spPr>
        <a:xfrm rot="5400000">
          <a:off x="982966" y="571926"/>
          <a:ext cx="209178" cy="251014"/>
        </a:xfrm>
        <a:prstGeom prst="rightArrow">
          <a:avLst>
            <a:gd name="adj1" fmla="val 60000"/>
            <a:gd name="adj2" fmla="val 50000"/>
          </a:avLst>
        </a:prstGeom>
        <a:solidFill>
          <a:srgbClr val="00B0F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rot="-5400000">
        <a:off x="1012252" y="592844"/>
        <a:ext cx="150608" cy="146425"/>
      </dsp:txXfrm>
    </dsp:sp>
    <dsp:sp modelId="{8ECC3895-951E-4B30-8F8A-CD2AD7C1C2D4}">
      <dsp:nvSpPr>
        <dsp:cNvPr id="0" name=""/>
        <dsp:cNvSpPr/>
      </dsp:nvSpPr>
      <dsp:spPr>
        <a:xfrm>
          <a:off x="0" y="836886"/>
          <a:ext cx="2175111" cy="557810"/>
        </a:xfrm>
        <a:prstGeom prst="roundRect">
          <a:avLst>
            <a:gd name="adj" fmla="val 10000"/>
          </a:avLst>
        </a:prstGeom>
        <a:solidFill>
          <a:srgbClr val="43BEB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ro-RO" sz="1800" kern="1200" dirty="0"/>
            <a:t>FLC</a:t>
          </a:r>
          <a:endParaRPr lang="en-US" sz="1800" kern="1200" dirty="0"/>
        </a:p>
      </dsp:txBody>
      <dsp:txXfrm>
        <a:off x="16338" y="853224"/>
        <a:ext cx="2142435" cy="525134"/>
      </dsp:txXfrm>
    </dsp:sp>
  </dsp:spTree>
</dsp:drawing>
</file>

<file path=ppt/diagrams/layout1.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8831" cy="495029"/>
          </a:xfrm>
          <a:prstGeom prst="rect">
            <a:avLst/>
          </a:prstGeom>
        </p:spPr>
        <p:txBody>
          <a:bodyPr vert="horz" lIns="91440" tIns="45720" rIns="91440" bIns="45720" rtlCol="0"/>
          <a:lstStyle>
            <a:lvl1pPr algn="l">
              <a:defRPr sz="1200"/>
            </a:lvl1pPr>
          </a:lstStyle>
          <a:p>
            <a:endParaRPr lang="ro-RO"/>
          </a:p>
        </p:txBody>
      </p:sp>
      <p:sp>
        <p:nvSpPr>
          <p:cNvPr id="3" name="Date Placeholder 2"/>
          <p:cNvSpPr>
            <a:spLocks noGrp="1"/>
          </p:cNvSpPr>
          <p:nvPr>
            <p:ph type="dt" sz="quarter" idx="1"/>
          </p:nvPr>
        </p:nvSpPr>
        <p:spPr>
          <a:xfrm>
            <a:off x="3815373" y="0"/>
            <a:ext cx="2918831" cy="495029"/>
          </a:xfrm>
          <a:prstGeom prst="rect">
            <a:avLst/>
          </a:prstGeom>
        </p:spPr>
        <p:txBody>
          <a:bodyPr vert="horz" lIns="91440" tIns="45720" rIns="91440" bIns="45720" rtlCol="0"/>
          <a:lstStyle>
            <a:lvl1pPr algn="r">
              <a:defRPr sz="1200"/>
            </a:lvl1pPr>
          </a:lstStyle>
          <a:p>
            <a:fld id="{A42DC753-5732-4908-A416-A2FB9F2F0CBB}" type="datetimeFigureOut">
              <a:rPr lang="ro-RO" smtClean="0"/>
              <a:t>12.06.2026</a:t>
            </a:fld>
            <a:endParaRPr lang="ro-RO"/>
          </a:p>
        </p:txBody>
      </p:sp>
      <p:sp>
        <p:nvSpPr>
          <p:cNvPr id="4" name="Footer Placeholder 3"/>
          <p:cNvSpPr>
            <a:spLocks noGrp="1"/>
          </p:cNvSpPr>
          <p:nvPr>
            <p:ph type="ftr" sz="quarter" idx="2"/>
          </p:nvPr>
        </p:nvSpPr>
        <p:spPr>
          <a:xfrm>
            <a:off x="0" y="9371286"/>
            <a:ext cx="2918831" cy="495028"/>
          </a:xfrm>
          <a:prstGeom prst="rect">
            <a:avLst/>
          </a:prstGeom>
        </p:spPr>
        <p:txBody>
          <a:bodyPr vert="horz" lIns="91440" tIns="45720" rIns="91440" bIns="45720" rtlCol="0" anchor="b"/>
          <a:lstStyle>
            <a:lvl1pPr algn="l">
              <a:defRPr sz="1200"/>
            </a:lvl1pPr>
          </a:lstStyle>
          <a:p>
            <a:endParaRPr lang="ro-RO"/>
          </a:p>
        </p:txBody>
      </p:sp>
      <p:sp>
        <p:nvSpPr>
          <p:cNvPr id="5" name="Slide Number Placeholder 4"/>
          <p:cNvSpPr>
            <a:spLocks noGrp="1"/>
          </p:cNvSpPr>
          <p:nvPr>
            <p:ph type="sldNum" sz="quarter" idx="3"/>
          </p:nvPr>
        </p:nvSpPr>
        <p:spPr>
          <a:xfrm>
            <a:off x="3815373" y="9371286"/>
            <a:ext cx="2918831" cy="495028"/>
          </a:xfrm>
          <a:prstGeom prst="rect">
            <a:avLst/>
          </a:prstGeom>
        </p:spPr>
        <p:txBody>
          <a:bodyPr vert="horz" lIns="91440" tIns="45720" rIns="91440" bIns="45720" rtlCol="0" anchor="b"/>
          <a:lstStyle>
            <a:lvl1pPr algn="r">
              <a:defRPr sz="1200"/>
            </a:lvl1pPr>
          </a:lstStyle>
          <a:p>
            <a:fld id="{E209ADC9-87DD-42B5-B3C3-727E19485060}" type="slidenum">
              <a:rPr lang="ro-RO" smtClean="0"/>
              <a:t>‹#›</a:t>
            </a:fld>
            <a:endParaRPr lang="ro-RO"/>
          </a:p>
        </p:txBody>
      </p:sp>
    </p:spTree>
    <p:extLst>
      <p:ext uri="{BB962C8B-B14F-4D97-AF65-F5344CB8AC3E}">
        <p14:creationId xmlns:p14="http://schemas.microsoft.com/office/powerpoint/2010/main" val="20062144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9413" cy="495300"/>
          </a:xfrm>
          <a:prstGeom prst="rect">
            <a:avLst/>
          </a:prstGeom>
        </p:spPr>
        <p:txBody>
          <a:bodyPr vert="horz" lIns="91440" tIns="45720" rIns="91440" bIns="45720" rtlCol="0"/>
          <a:lstStyle>
            <a:lvl1pPr algn="l">
              <a:defRPr sz="1200"/>
            </a:lvl1pPr>
          </a:lstStyle>
          <a:p>
            <a:endParaRPr lang="ro-RO"/>
          </a:p>
        </p:txBody>
      </p:sp>
      <p:sp>
        <p:nvSpPr>
          <p:cNvPr id="3" name="Date Placeholder 2"/>
          <p:cNvSpPr>
            <a:spLocks noGrp="1"/>
          </p:cNvSpPr>
          <p:nvPr>
            <p:ph type="dt" idx="1"/>
          </p:nvPr>
        </p:nvSpPr>
        <p:spPr>
          <a:xfrm>
            <a:off x="3814763" y="0"/>
            <a:ext cx="2919412" cy="495300"/>
          </a:xfrm>
          <a:prstGeom prst="rect">
            <a:avLst/>
          </a:prstGeom>
        </p:spPr>
        <p:txBody>
          <a:bodyPr vert="horz" lIns="91440" tIns="45720" rIns="91440" bIns="45720" rtlCol="0"/>
          <a:lstStyle>
            <a:lvl1pPr algn="r">
              <a:defRPr sz="1200"/>
            </a:lvl1pPr>
          </a:lstStyle>
          <a:p>
            <a:fld id="{5D76FA42-2472-407B-9325-BB89AA513ECF}" type="datetimeFigureOut">
              <a:rPr lang="ro-RO" smtClean="0"/>
              <a:t>12.06.2026</a:t>
            </a:fld>
            <a:endParaRPr lang="ro-RO"/>
          </a:p>
        </p:txBody>
      </p:sp>
      <p:sp>
        <p:nvSpPr>
          <p:cNvPr id="4" name="Slide Image Placeholder 3"/>
          <p:cNvSpPr>
            <a:spLocks noGrp="1" noRot="1" noChangeAspect="1"/>
          </p:cNvSpPr>
          <p:nvPr>
            <p:ph type="sldImg" idx="2"/>
          </p:nvPr>
        </p:nvSpPr>
        <p:spPr>
          <a:xfrm>
            <a:off x="409575" y="1233488"/>
            <a:ext cx="5916613" cy="3328987"/>
          </a:xfrm>
          <a:prstGeom prst="rect">
            <a:avLst/>
          </a:prstGeom>
          <a:noFill/>
          <a:ln w="12700">
            <a:solidFill>
              <a:prstClr val="black"/>
            </a:solidFill>
          </a:ln>
        </p:spPr>
        <p:txBody>
          <a:bodyPr vert="horz" lIns="91440" tIns="45720" rIns="91440" bIns="45720" rtlCol="0" anchor="ctr"/>
          <a:lstStyle/>
          <a:p>
            <a:endParaRPr lang="ro-RO"/>
          </a:p>
        </p:txBody>
      </p:sp>
      <p:sp>
        <p:nvSpPr>
          <p:cNvPr id="5" name="Notes Placeholder 4"/>
          <p:cNvSpPr>
            <a:spLocks noGrp="1"/>
          </p:cNvSpPr>
          <p:nvPr>
            <p:ph type="body" sz="quarter" idx="3"/>
          </p:nvPr>
        </p:nvSpPr>
        <p:spPr>
          <a:xfrm>
            <a:off x="673100" y="4748213"/>
            <a:ext cx="5389563" cy="3884612"/>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o-RO"/>
          </a:p>
        </p:txBody>
      </p:sp>
      <p:sp>
        <p:nvSpPr>
          <p:cNvPr id="6" name="Footer Placeholder 5"/>
          <p:cNvSpPr>
            <a:spLocks noGrp="1"/>
          </p:cNvSpPr>
          <p:nvPr>
            <p:ph type="ftr" sz="quarter" idx="4"/>
          </p:nvPr>
        </p:nvSpPr>
        <p:spPr>
          <a:xfrm>
            <a:off x="0" y="9371013"/>
            <a:ext cx="2919413" cy="495300"/>
          </a:xfrm>
          <a:prstGeom prst="rect">
            <a:avLst/>
          </a:prstGeom>
        </p:spPr>
        <p:txBody>
          <a:bodyPr vert="horz" lIns="91440" tIns="45720" rIns="91440" bIns="45720" rtlCol="0" anchor="b"/>
          <a:lstStyle>
            <a:lvl1pPr algn="l">
              <a:defRPr sz="1200"/>
            </a:lvl1pPr>
          </a:lstStyle>
          <a:p>
            <a:endParaRPr lang="ro-RO"/>
          </a:p>
        </p:txBody>
      </p:sp>
      <p:sp>
        <p:nvSpPr>
          <p:cNvPr id="7" name="Slide Number Placeholder 6"/>
          <p:cNvSpPr>
            <a:spLocks noGrp="1"/>
          </p:cNvSpPr>
          <p:nvPr>
            <p:ph type="sldNum" sz="quarter" idx="5"/>
          </p:nvPr>
        </p:nvSpPr>
        <p:spPr>
          <a:xfrm>
            <a:off x="3814763" y="9371013"/>
            <a:ext cx="2919412" cy="495300"/>
          </a:xfrm>
          <a:prstGeom prst="rect">
            <a:avLst/>
          </a:prstGeom>
        </p:spPr>
        <p:txBody>
          <a:bodyPr vert="horz" lIns="91440" tIns="45720" rIns="91440" bIns="45720" rtlCol="0" anchor="b"/>
          <a:lstStyle>
            <a:lvl1pPr algn="r">
              <a:defRPr sz="1200"/>
            </a:lvl1pPr>
          </a:lstStyle>
          <a:p>
            <a:fld id="{D7B0BE1B-1AC7-420A-B451-E4A4BBA1E97A}" type="slidenum">
              <a:rPr lang="ro-RO" smtClean="0"/>
              <a:t>‹#›</a:t>
            </a:fld>
            <a:endParaRPr lang="ro-RO"/>
          </a:p>
        </p:txBody>
      </p:sp>
    </p:spTree>
    <p:extLst>
      <p:ext uri="{BB962C8B-B14F-4D97-AF65-F5344CB8AC3E}">
        <p14:creationId xmlns:p14="http://schemas.microsoft.com/office/powerpoint/2010/main" val="22124813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1233488"/>
            <a:ext cx="5916613" cy="3328987"/>
          </a:xfrm>
        </p:spPr>
      </p:sp>
      <p:sp>
        <p:nvSpPr>
          <p:cNvPr id="3" name="Notes Placeholder 2"/>
          <p:cNvSpPr>
            <a:spLocks noGrp="1"/>
          </p:cNvSpPr>
          <p:nvPr>
            <p:ph type="body" idx="1"/>
          </p:nvPr>
        </p:nvSpPr>
        <p:spPr/>
        <p:txBody>
          <a:bodyPr/>
          <a:lstStyle/>
          <a:p>
            <a:endParaRPr lang="en-GB"/>
          </a:p>
        </p:txBody>
      </p:sp>
      <p:sp>
        <p:nvSpPr>
          <p:cNvPr id="6" name="Date Placeholder 5"/>
          <p:cNvSpPr>
            <a:spLocks noGrp="1"/>
          </p:cNvSpPr>
          <p:nvPr>
            <p:ph type="dt" idx="10"/>
          </p:nvPr>
        </p:nvSpPr>
        <p:spPr/>
        <p:txBody>
          <a:bodyPr/>
          <a:lstStyle/>
          <a:p>
            <a:fld id="{9112E088-0246-4483-8CC8-5405C54CBE06}" type="datetime1">
              <a:rPr lang="ro-RO" smtClean="0"/>
              <a:t>12.06.2026</a:t>
            </a:fld>
            <a:endParaRPr lang="en-GB"/>
          </a:p>
        </p:txBody>
      </p:sp>
    </p:spTree>
    <p:extLst>
      <p:ext uri="{BB962C8B-B14F-4D97-AF65-F5344CB8AC3E}">
        <p14:creationId xmlns:p14="http://schemas.microsoft.com/office/powerpoint/2010/main" val="26581140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01318406-B4C4-466B-BB56-EA8E559DF376}" type="datetimeFigureOut">
              <a:rPr lang="en-US" smtClean="0"/>
              <a:t>6/12/2026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D8FCE7-6B9A-4ACB-AAEB-314E0591AD78}" type="slidenum">
              <a:rPr lang="en-US" smtClean="0"/>
              <a:t>‹#›</a:t>
            </a:fld>
            <a:endParaRPr lang="en-US"/>
          </a:p>
        </p:txBody>
      </p:sp>
    </p:spTree>
    <p:extLst>
      <p:ext uri="{BB962C8B-B14F-4D97-AF65-F5344CB8AC3E}">
        <p14:creationId xmlns:p14="http://schemas.microsoft.com/office/powerpoint/2010/main" val="34098784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01318406-B4C4-466B-BB56-EA8E559DF376}" type="datetimeFigureOut">
              <a:rPr lang="en-US" smtClean="0"/>
              <a:t>6/12/2026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D8FCE7-6B9A-4ACB-AAEB-314E0591AD78}" type="slidenum">
              <a:rPr lang="en-US" smtClean="0"/>
              <a:t>‹#›</a:t>
            </a:fld>
            <a:endParaRPr lang="en-US"/>
          </a:p>
        </p:txBody>
      </p:sp>
    </p:spTree>
    <p:extLst>
      <p:ext uri="{BB962C8B-B14F-4D97-AF65-F5344CB8AC3E}">
        <p14:creationId xmlns:p14="http://schemas.microsoft.com/office/powerpoint/2010/main" val="16366920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01318406-B4C4-466B-BB56-EA8E559DF376}" type="datetimeFigureOut">
              <a:rPr lang="en-US" smtClean="0"/>
              <a:t>6/12/2026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D8FCE7-6B9A-4ACB-AAEB-314E0591AD78}" type="slidenum">
              <a:rPr lang="en-US" smtClean="0"/>
              <a:t>‹#›</a:t>
            </a:fld>
            <a:endParaRPr lang="en-US"/>
          </a:p>
        </p:txBody>
      </p:sp>
    </p:spTree>
    <p:extLst>
      <p:ext uri="{BB962C8B-B14F-4D97-AF65-F5344CB8AC3E}">
        <p14:creationId xmlns:p14="http://schemas.microsoft.com/office/powerpoint/2010/main" val="29237911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01318406-B4C4-466B-BB56-EA8E559DF376}" type="datetimeFigureOut">
              <a:rPr lang="en-US" smtClean="0"/>
              <a:t>6/12/2026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5D8FCE7-6B9A-4ACB-AAEB-314E0591AD78}" type="slidenum">
              <a:rPr lang="en-US" smtClean="0"/>
              <a:t>‹#›</a:t>
            </a:fld>
            <a:endParaRPr lang="en-US"/>
          </a:p>
        </p:txBody>
      </p:sp>
    </p:spTree>
    <p:extLst>
      <p:ext uri="{BB962C8B-B14F-4D97-AF65-F5344CB8AC3E}">
        <p14:creationId xmlns:p14="http://schemas.microsoft.com/office/powerpoint/2010/main" val="15331733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01318406-B4C4-466B-BB56-EA8E559DF376}" type="datetimeFigureOut">
              <a:rPr lang="en-US" smtClean="0"/>
              <a:t>6/12/2026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5D8FCE7-6B9A-4ACB-AAEB-314E0591AD78}" type="slidenum">
              <a:rPr lang="en-US" smtClean="0"/>
              <a:t>‹#›</a:t>
            </a:fld>
            <a:endParaRPr lang="en-US"/>
          </a:p>
        </p:txBody>
      </p:sp>
    </p:spTree>
    <p:extLst>
      <p:ext uri="{BB962C8B-B14F-4D97-AF65-F5344CB8AC3E}">
        <p14:creationId xmlns:p14="http://schemas.microsoft.com/office/powerpoint/2010/main" val="2596965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838200" y="6356350"/>
            <a:ext cx="2743200" cy="365125"/>
          </a:xfrm>
          <a:prstGeom prst="rect">
            <a:avLst/>
          </a:prstGeom>
        </p:spPr>
        <p:txBody>
          <a:bodyPr/>
          <a:lstStyle/>
          <a:p>
            <a:fld id="{01318406-B4C4-466B-BB56-EA8E559DF376}" type="datetimeFigureOut">
              <a:rPr lang="en-US" smtClean="0"/>
              <a:t>6/12/2026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5D8FCE7-6B9A-4ACB-AAEB-314E0591AD78}" type="slidenum">
              <a:rPr lang="en-US" smtClean="0"/>
              <a:t>‹#›</a:t>
            </a:fld>
            <a:endParaRPr lang="en-US"/>
          </a:p>
        </p:txBody>
      </p:sp>
    </p:spTree>
    <p:extLst>
      <p:ext uri="{BB962C8B-B14F-4D97-AF65-F5344CB8AC3E}">
        <p14:creationId xmlns:p14="http://schemas.microsoft.com/office/powerpoint/2010/main" val="41983384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fld id="{01318406-B4C4-466B-BB56-EA8E559DF376}" type="datetimeFigureOut">
              <a:rPr lang="en-US" smtClean="0"/>
              <a:t>6/12/2026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5D8FCE7-6B9A-4ACB-AAEB-314E0591AD78}" type="slidenum">
              <a:rPr lang="en-US" smtClean="0"/>
              <a:t>‹#›</a:t>
            </a:fld>
            <a:endParaRPr lang="en-US"/>
          </a:p>
        </p:txBody>
      </p:sp>
    </p:spTree>
    <p:extLst>
      <p:ext uri="{BB962C8B-B14F-4D97-AF65-F5344CB8AC3E}">
        <p14:creationId xmlns:p14="http://schemas.microsoft.com/office/powerpoint/2010/main" val="18005876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01318406-B4C4-466B-BB56-EA8E559DF376}" type="datetimeFigureOut">
              <a:rPr lang="en-US" smtClean="0"/>
              <a:t>6/12/2026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5D8FCE7-6B9A-4ACB-AAEB-314E0591AD78}" type="slidenum">
              <a:rPr lang="en-US" smtClean="0"/>
              <a:t>‹#›</a:t>
            </a:fld>
            <a:endParaRPr lang="en-US"/>
          </a:p>
        </p:txBody>
      </p:sp>
    </p:spTree>
    <p:extLst>
      <p:ext uri="{BB962C8B-B14F-4D97-AF65-F5344CB8AC3E}">
        <p14:creationId xmlns:p14="http://schemas.microsoft.com/office/powerpoint/2010/main" val="18045145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01318406-B4C4-466B-BB56-EA8E559DF376}" type="datetimeFigureOut">
              <a:rPr lang="en-US" smtClean="0"/>
              <a:t>6/12/2026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5D8FCE7-6B9A-4ACB-AAEB-314E0591AD78}" type="slidenum">
              <a:rPr lang="en-US" smtClean="0"/>
              <a:t>‹#›</a:t>
            </a:fld>
            <a:endParaRPr lang="en-US"/>
          </a:p>
        </p:txBody>
      </p:sp>
    </p:spTree>
    <p:extLst>
      <p:ext uri="{BB962C8B-B14F-4D97-AF65-F5344CB8AC3E}">
        <p14:creationId xmlns:p14="http://schemas.microsoft.com/office/powerpoint/2010/main" val="19672993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01318406-B4C4-466B-BB56-EA8E559DF376}" type="datetimeFigureOut">
              <a:rPr lang="en-US" smtClean="0"/>
              <a:t>6/12/2026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D8FCE7-6B9A-4ACB-AAEB-314E0591AD78}" type="slidenum">
              <a:rPr lang="en-US" smtClean="0"/>
              <a:t>‹#›</a:t>
            </a:fld>
            <a:endParaRPr lang="en-US"/>
          </a:p>
        </p:txBody>
      </p:sp>
    </p:spTree>
    <p:extLst>
      <p:ext uri="{BB962C8B-B14F-4D97-AF65-F5344CB8AC3E}">
        <p14:creationId xmlns:p14="http://schemas.microsoft.com/office/powerpoint/2010/main" val="26267511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01318406-B4C4-466B-BB56-EA8E559DF376}" type="datetimeFigureOut">
              <a:rPr lang="en-US" smtClean="0"/>
              <a:t>6/12/2026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D8FCE7-6B9A-4ACB-AAEB-314E0591AD78}" type="slidenum">
              <a:rPr lang="en-US" smtClean="0"/>
              <a:t>‹#›</a:t>
            </a:fld>
            <a:endParaRPr lang="en-US"/>
          </a:p>
        </p:txBody>
      </p:sp>
    </p:spTree>
    <p:extLst>
      <p:ext uri="{BB962C8B-B14F-4D97-AF65-F5344CB8AC3E}">
        <p14:creationId xmlns:p14="http://schemas.microsoft.com/office/powerpoint/2010/main" val="23631364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5D8FCE7-6B9A-4ACB-AAEB-314E0591AD78}" type="slidenum">
              <a:rPr lang="en-US" smtClean="0"/>
              <a:t>‹#›</a:t>
            </a:fld>
            <a:endParaRPr lang="en-US"/>
          </a:p>
        </p:txBody>
      </p:sp>
      <p:pic>
        <p:nvPicPr>
          <p:cNvPr id="9" name="Picture 8">
            <a:extLst>
              <a:ext uri="{FF2B5EF4-FFF2-40B4-BE49-F238E27FC236}">
                <a16:creationId xmlns:a16="http://schemas.microsoft.com/office/drawing/2014/main" id="{206FAB33-F021-18BA-17B5-B53562862C9C}"/>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98271" y="118346"/>
            <a:ext cx="3217497" cy="966943"/>
          </a:xfrm>
          <a:prstGeom prst="rect">
            <a:avLst/>
          </a:prstGeom>
        </p:spPr>
      </p:pic>
      <p:sp>
        <p:nvSpPr>
          <p:cNvPr id="11" name="Rectangle 10">
            <a:extLst>
              <a:ext uri="{FF2B5EF4-FFF2-40B4-BE49-F238E27FC236}">
                <a16:creationId xmlns:a16="http://schemas.microsoft.com/office/drawing/2014/main" id="{767080A9-198A-2ADA-4584-65CA9F4AAC97}"/>
              </a:ext>
            </a:extLst>
          </p:cNvPr>
          <p:cNvSpPr/>
          <p:nvPr userDrawn="1"/>
        </p:nvSpPr>
        <p:spPr>
          <a:xfrm>
            <a:off x="9408368" y="1"/>
            <a:ext cx="2772000" cy="45720"/>
          </a:xfrm>
          <a:prstGeom prst="rect">
            <a:avLst/>
          </a:prstGeom>
          <a:solidFill>
            <a:srgbClr val="9FAEE5"/>
          </a:solidFill>
          <a:ln>
            <a:solidFill>
              <a:srgbClr val="9FAEE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8CE33135-A6A7-7521-E3DC-7CBC0998B978}"/>
              </a:ext>
            </a:extLst>
          </p:cNvPr>
          <p:cNvSpPr/>
          <p:nvPr userDrawn="1"/>
        </p:nvSpPr>
        <p:spPr>
          <a:xfrm>
            <a:off x="12680" y="6813376"/>
            <a:ext cx="12168000" cy="45719"/>
          </a:xfrm>
          <a:prstGeom prst="rect">
            <a:avLst/>
          </a:prstGeom>
          <a:solidFill>
            <a:srgbClr val="003399"/>
          </a:solidFill>
          <a:ln>
            <a:solidFill>
              <a:srgbClr val="0033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0916723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diagramLayout" Target="../diagrams/layout2.xml"/><Relationship Id="rId13" Type="http://schemas.openxmlformats.org/officeDocument/2006/relationships/diagramLayout" Target="../diagrams/layout3.xml"/><Relationship Id="rId3" Type="http://schemas.openxmlformats.org/officeDocument/2006/relationships/diagramLayout" Target="../diagrams/layout1.xml"/><Relationship Id="rId7" Type="http://schemas.openxmlformats.org/officeDocument/2006/relationships/diagramData" Target="../diagrams/data2.xml"/><Relationship Id="rId12" Type="http://schemas.openxmlformats.org/officeDocument/2006/relationships/diagramData" Target="../diagrams/data3.xml"/><Relationship Id="rId2" Type="http://schemas.openxmlformats.org/officeDocument/2006/relationships/diagramData" Target="../diagrams/data1.xml"/><Relationship Id="rId16" Type="http://schemas.microsoft.com/office/2007/relationships/diagramDrawing" Target="../diagrams/drawing3.xml"/><Relationship Id="rId1" Type="http://schemas.openxmlformats.org/officeDocument/2006/relationships/slideLayout" Target="../slideLayouts/slideLayout7.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5" Type="http://schemas.openxmlformats.org/officeDocument/2006/relationships/diagramColors" Target="../diagrams/colors3.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 Id="rId14" Type="http://schemas.openxmlformats.org/officeDocument/2006/relationships/diagramQuickStyle" Target="../diagrams/quickStyle3.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hyperlink" Target="https://jems.scrollhelp.site/manual/v12/project-privileges" TargetMode="Externa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hyperlink" Target="https://jems.scrollhelp.site/manual/v12/project-privileges" TargetMode="Externa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hyperlink" Target="https://jems.scrollhelp.site/manual/v12/partner-report-procurement" TargetMode="Externa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hyperlink" Target="mailto:ipacbc@brct-timisoara.ro"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hyperlink" Target="http://www.romania-serbia.ne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4AA21AF-3BC7-D1BE-CB67-68B990EE48DE}"/>
              </a:ext>
            </a:extLst>
          </p:cNvPr>
          <p:cNvSpPr/>
          <p:nvPr/>
        </p:nvSpPr>
        <p:spPr>
          <a:xfrm>
            <a:off x="0" y="6593983"/>
            <a:ext cx="12192000" cy="264017"/>
          </a:xfrm>
          <a:prstGeom prst="rect">
            <a:avLst/>
          </a:prstGeom>
          <a:solidFill>
            <a:srgbClr val="0033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1600" b="1" dirty="0">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Training Session</a:t>
            </a:r>
            <a:r>
              <a:rPr lang="ro-RO" sz="1600" b="1" dirty="0">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 June</a:t>
            </a:r>
            <a:r>
              <a:rPr lang="en-GB" sz="1600" b="1" dirty="0">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 202</a:t>
            </a:r>
            <a:r>
              <a:rPr lang="ro-RO" sz="1600" b="1" dirty="0">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6</a:t>
            </a:r>
          </a:p>
        </p:txBody>
      </p:sp>
      <p:sp>
        <p:nvSpPr>
          <p:cNvPr id="8" name="Subtitle 17">
            <a:extLst>
              <a:ext uri="{FF2B5EF4-FFF2-40B4-BE49-F238E27FC236}">
                <a16:creationId xmlns:a16="http://schemas.microsoft.com/office/drawing/2014/main" id="{8BF58912-6722-F8E5-9A5F-D004AC8B1D08}"/>
              </a:ext>
            </a:extLst>
          </p:cNvPr>
          <p:cNvSpPr txBox="1">
            <a:spLocks/>
          </p:cNvSpPr>
          <p:nvPr/>
        </p:nvSpPr>
        <p:spPr>
          <a:xfrm>
            <a:off x="217595" y="2131528"/>
            <a:ext cx="5519936" cy="390493"/>
          </a:xfrm>
          <a:prstGeom prst="rect">
            <a:avLst/>
          </a:prstGeom>
          <a:noFill/>
          <a:ln>
            <a:noFill/>
          </a:ln>
        </p:spPr>
        <p:txBody>
          <a:bodyPr vert="horz" lIns="91440" tIns="45720" rIns="91440" bIns="45720" rtlCol="0" anchor="ctr">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lnSpc>
                <a:spcPct val="110000"/>
              </a:lnSpc>
            </a:pPr>
            <a:r>
              <a:rPr lang="it-IT" sz="1600" b="1" dirty="0">
                <a:solidFill>
                  <a:srgbClr val="9FAEE5"/>
                </a:solidFill>
              </a:rPr>
              <a:t>INTERREG IPA ROMANIA</a:t>
            </a:r>
            <a:r>
              <a:rPr lang="ro-RO" sz="1600" b="1" dirty="0">
                <a:solidFill>
                  <a:srgbClr val="9FAEE5"/>
                </a:solidFill>
              </a:rPr>
              <a:t>-</a:t>
            </a:r>
            <a:r>
              <a:rPr lang="it-IT" sz="1600" b="1" dirty="0">
                <a:solidFill>
                  <a:srgbClr val="9FAEE5"/>
                </a:solidFill>
              </a:rPr>
              <a:t>SERBIA</a:t>
            </a:r>
            <a:r>
              <a:rPr lang="ro-RO" sz="1600" b="1" dirty="0">
                <a:solidFill>
                  <a:srgbClr val="9FAEE5"/>
                </a:solidFill>
              </a:rPr>
              <a:t> PROGRAMME</a:t>
            </a:r>
          </a:p>
        </p:txBody>
      </p:sp>
      <p:sp>
        <p:nvSpPr>
          <p:cNvPr id="10" name="TextBox 9">
            <a:extLst>
              <a:ext uri="{FF2B5EF4-FFF2-40B4-BE49-F238E27FC236}">
                <a16:creationId xmlns:a16="http://schemas.microsoft.com/office/drawing/2014/main" id="{7AF9D619-FA13-CA80-CB93-7EF5DF11E75D}"/>
              </a:ext>
            </a:extLst>
          </p:cNvPr>
          <p:cNvSpPr txBox="1"/>
          <p:nvPr/>
        </p:nvSpPr>
        <p:spPr>
          <a:xfrm>
            <a:off x="217595" y="2522021"/>
            <a:ext cx="9001000" cy="1508105"/>
          </a:xfrm>
          <a:prstGeom prst="rect">
            <a:avLst/>
          </a:prstGeom>
          <a:noFill/>
        </p:spPr>
        <p:txBody>
          <a:bodyPr wrap="square">
            <a:spAutoFit/>
          </a:bodyPr>
          <a:lstStyle/>
          <a:p>
            <a:r>
              <a:rPr lang="ro-RO" sz="4600" b="1" dirty="0">
                <a:solidFill>
                  <a:srgbClr val="003399"/>
                </a:solidFill>
                <a:latin typeface="Open Sans" panose="020B0606030504020204" pitchFamily="34" charset="0"/>
                <a:ea typeface="Open Sans" panose="020B0606030504020204" pitchFamily="34" charset="0"/>
                <a:cs typeface="Open Sans" panose="020B0606030504020204" pitchFamily="34" charset="0"/>
              </a:rPr>
              <a:t>Basic rules: </a:t>
            </a:r>
          </a:p>
          <a:p>
            <a:r>
              <a:rPr lang="en-US" sz="4600" b="1" dirty="0">
                <a:solidFill>
                  <a:srgbClr val="003399"/>
                </a:solidFill>
                <a:latin typeface="Open Sans" panose="020B0606030504020204" pitchFamily="34" charset="0"/>
                <a:ea typeface="Open Sans" panose="020B0606030504020204" pitchFamily="34" charset="0"/>
                <a:cs typeface="Open Sans" panose="020B0606030504020204" pitchFamily="34" charset="0"/>
              </a:rPr>
              <a:t>Partner Reporting in </a:t>
            </a:r>
            <a:r>
              <a:rPr lang="en-US" sz="4600" b="1" dirty="0" err="1">
                <a:solidFill>
                  <a:srgbClr val="003399"/>
                </a:solidFill>
                <a:latin typeface="Open Sans" panose="020B0606030504020204" pitchFamily="34" charset="0"/>
                <a:ea typeface="Open Sans" panose="020B0606030504020204" pitchFamily="34" charset="0"/>
                <a:cs typeface="Open Sans" panose="020B0606030504020204" pitchFamily="34" charset="0"/>
              </a:rPr>
              <a:t>Jems</a:t>
            </a:r>
            <a:endParaRPr lang="en-GB" sz="4600" b="1" dirty="0">
              <a:solidFill>
                <a:srgbClr val="003399"/>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2" name="TextBox 11">
            <a:extLst>
              <a:ext uri="{FF2B5EF4-FFF2-40B4-BE49-F238E27FC236}">
                <a16:creationId xmlns:a16="http://schemas.microsoft.com/office/drawing/2014/main" id="{916B9440-48B5-2FE1-F1EF-4E3D8AF4C8DF}"/>
              </a:ext>
            </a:extLst>
          </p:cNvPr>
          <p:cNvSpPr txBox="1"/>
          <p:nvPr/>
        </p:nvSpPr>
        <p:spPr>
          <a:xfrm>
            <a:off x="217595" y="4097453"/>
            <a:ext cx="10297144" cy="646331"/>
          </a:xfrm>
          <a:prstGeom prst="rect">
            <a:avLst/>
          </a:prstGeom>
          <a:noFill/>
        </p:spPr>
        <p:txBody>
          <a:bodyPr wrap="square" rtlCol="0">
            <a:spAutoFit/>
          </a:bodyPr>
          <a:lstStyle/>
          <a:p>
            <a:r>
              <a:rPr lang="ro-RO" i="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Guidelines to help project partners understand </a:t>
            </a:r>
            <a:endParaRPr lang="en-US" i="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endParaRPr>
          </a:p>
          <a:p>
            <a:r>
              <a:rPr lang="en-US" i="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the partner reporting step in </a:t>
            </a:r>
            <a:r>
              <a:rPr lang="en-US" i="1" dirty="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Jems</a:t>
            </a:r>
            <a:r>
              <a:rPr lang="ro-RO" i="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a:t>
            </a:r>
            <a:endParaRPr lang="en-US" i="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6242229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027137-2A8B-6B69-4EB9-8A5054D1D757}"/>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47490585-E043-C547-5652-E233E348452F}"/>
              </a:ext>
            </a:extLst>
          </p:cNvPr>
          <p:cNvSpPr/>
          <p:nvPr/>
        </p:nvSpPr>
        <p:spPr>
          <a:xfrm>
            <a:off x="224287" y="1429665"/>
            <a:ext cx="11869947" cy="1323439"/>
          </a:xfrm>
          <a:prstGeom prst="rect">
            <a:avLst/>
          </a:prstGeom>
        </p:spPr>
        <p:txBody>
          <a:bodyPr wrap="square">
            <a:spAutoFit/>
          </a:bodyPr>
          <a:lstStyle/>
          <a:p>
            <a:pPr algn="just"/>
            <a:r>
              <a:rPr lang="en-US" sz="2000" b="1" dirty="0">
                <a:latin typeface="Open Sans" panose="020B0606030504020204" pitchFamily="34" charset="0"/>
                <a:ea typeface="Open Sans" panose="020B0606030504020204" pitchFamily="34" charset="0"/>
                <a:cs typeface="Open Sans" panose="020B0606030504020204" pitchFamily="34" charset="0"/>
              </a:rPr>
              <a:t>Step  1 </a:t>
            </a:r>
            <a:r>
              <a:rPr lang="en-US" sz="2000" dirty="0">
                <a:latin typeface="Open Sans" panose="020B0606030504020204" pitchFamily="34" charset="0"/>
                <a:ea typeface="Open Sans" panose="020B0606030504020204" pitchFamily="34" charset="0"/>
                <a:cs typeface="Open Sans" panose="020B0606030504020204" pitchFamily="34" charset="0"/>
              </a:rPr>
              <a:t>– Each</a:t>
            </a:r>
            <a:r>
              <a:rPr lang="ro-RO" sz="2000" dirty="0">
                <a:latin typeface="Open Sans" panose="020B0606030504020204" pitchFamily="34" charset="0"/>
                <a:ea typeface="Open Sans" panose="020B0606030504020204" pitchFamily="34" charset="0"/>
                <a:cs typeface="Open Sans" panose="020B0606030504020204" pitchFamily="34" charset="0"/>
              </a:rPr>
              <a:t> </a:t>
            </a:r>
            <a:r>
              <a:rPr lang="en-US" sz="2000" dirty="0">
                <a:latin typeface="Open Sans" panose="020B0606030504020204" pitchFamily="34" charset="0"/>
                <a:ea typeface="Open Sans" panose="020B0606030504020204" pitchFamily="34" charset="0"/>
                <a:cs typeface="Open Sans" panose="020B0606030504020204" pitchFamily="34" charset="0"/>
              </a:rPr>
              <a:t>partner has to fill in and submit his own report in </a:t>
            </a:r>
            <a:r>
              <a:rPr lang="en-US" sz="2000" dirty="0" err="1">
                <a:latin typeface="Open Sans" panose="020B0606030504020204" pitchFamily="34" charset="0"/>
                <a:ea typeface="Open Sans" panose="020B0606030504020204" pitchFamily="34" charset="0"/>
                <a:cs typeface="Open Sans" panose="020B0606030504020204" pitchFamily="34" charset="0"/>
              </a:rPr>
              <a:t>Jems</a:t>
            </a:r>
            <a:r>
              <a:rPr lang="ro-RO" sz="2000" dirty="0">
                <a:latin typeface="Open Sans" panose="020B0606030504020204" pitchFamily="34" charset="0"/>
                <a:ea typeface="Open Sans" panose="020B0606030504020204" pitchFamily="34" charset="0"/>
                <a:cs typeface="Open Sans" panose="020B0606030504020204" pitchFamily="34" charset="0"/>
              </a:rPr>
              <a:t> </a:t>
            </a:r>
            <a:r>
              <a:rPr lang="en-US" sz="2000" dirty="0">
                <a:latin typeface="Open Sans" panose="020B0606030504020204" pitchFamily="34" charset="0"/>
                <a:ea typeface="Open Sans" panose="020B0606030504020204" pitchFamily="34" charset="0"/>
                <a:cs typeface="Open Sans" panose="020B0606030504020204" pitchFamily="34" charset="0"/>
              </a:rPr>
              <a:t>to the </a:t>
            </a:r>
            <a:r>
              <a:rPr lang="ro-RO" sz="2000" dirty="0">
                <a:latin typeface="Open Sans" panose="020B0606030504020204" pitchFamily="34" charset="0"/>
                <a:ea typeface="Open Sans" panose="020B0606030504020204" pitchFamily="34" charset="0"/>
                <a:cs typeface="Open Sans" panose="020B0606030504020204" pitchFamily="34" charset="0"/>
              </a:rPr>
              <a:t>Control Unit (FLC)</a:t>
            </a:r>
            <a:r>
              <a:rPr lang="en-US" sz="2000" dirty="0">
                <a:latin typeface="Open Sans" panose="020B0606030504020204" pitchFamily="34" charset="0"/>
                <a:ea typeface="Open Sans" panose="020B0606030504020204" pitchFamily="34" charset="0"/>
                <a:cs typeface="Open Sans" panose="020B0606030504020204" pitchFamily="34" charset="0"/>
              </a:rPr>
              <a:t>; </a:t>
            </a:r>
          </a:p>
          <a:p>
            <a:pPr algn="just"/>
            <a:r>
              <a:rPr lang="en-US" sz="2000" b="1" dirty="0">
                <a:latin typeface="Open Sans" panose="020B0606030504020204" pitchFamily="34" charset="0"/>
                <a:ea typeface="Open Sans" panose="020B0606030504020204" pitchFamily="34" charset="0"/>
                <a:cs typeface="Open Sans" panose="020B0606030504020204" pitchFamily="34" charset="0"/>
              </a:rPr>
              <a:t>Step 2 </a:t>
            </a:r>
            <a:r>
              <a:rPr lang="en-US" sz="2000" dirty="0">
                <a:latin typeface="Open Sans" panose="020B0606030504020204" pitchFamily="34" charset="0"/>
                <a:ea typeface="Open Sans" panose="020B0606030504020204" pitchFamily="34" charset="0"/>
                <a:cs typeface="Open Sans" panose="020B0606030504020204" pitchFamily="34" charset="0"/>
              </a:rPr>
              <a:t>– T</a:t>
            </a:r>
            <a:r>
              <a:rPr lang="ro-RO" sz="2000" dirty="0">
                <a:latin typeface="Open Sans" panose="020B0606030504020204" pitchFamily="34" charset="0"/>
                <a:ea typeface="Open Sans" panose="020B0606030504020204" pitchFamily="34" charset="0"/>
                <a:cs typeface="Open Sans" panose="020B0606030504020204" pitchFamily="34" charset="0"/>
              </a:rPr>
              <a:t>he Control Unit (FLC) </a:t>
            </a:r>
            <a:r>
              <a:rPr lang="en-US" sz="2000" dirty="0">
                <a:latin typeface="Open Sans" panose="020B0606030504020204" pitchFamily="34" charset="0"/>
                <a:ea typeface="Open Sans" panose="020B0606030504020204" pitchFamily="34" charset="0"/>
                <a:cs typeface="Open Sans" panose="020B0606030504020204" pitchFamily="34" charset="0"/>
              </a:rPr>
              <a:t>will verify the reports and certify the expenditures in the system;</a:t>
            </a:r>
          </a:p>
          <a:p>
            <a:pPr algn="just"/>
            <a:r>
              <a:rPr lang="en-US" sz="2000" b="1" dirty="0">
                <a:latin typeface="Open Sans" panose="020B0606030504020204" pitchFamily="34" charset="0"/>
                <a:ea typeface="Open Sans" panose="020B0606030504020204" pitchFamily="34" charset="0"/>
                <a:cs typeface="Open Sans" panose="020B0606030504020204" pitchFamily="34" charset="0"/>
              </a:rPr>
              <a:t>Step 3 </a:t>
            </a:r>
            <a:r>
              <a:rPr lang="en-US" sz="2000" dirty="0">
                <a:latin typeface="Open Sans" panose="020B0606030504020204" pitchFamily="34" charset="0"/>
                <a:ea typeface="Open Sans" panose="020B0606030504020204" pitchFamily="34" charset="0"/>
                <a:cs typeface="Open Sans" panose="020B0606030504020204" pitchFamily="34" charset="0"/>
              </a:rPr>
              <a:t>– The</a:t>
            </a:r>
            <a:r>
              <a:rPr lang="ro-RO" sz="2000" dirty="0">
                <a:latin typeface="Open Sans" panose="020B0606030504020204" pitchFamily="34" charset="0"/>
                <a:ea typeface="Open Sans" panose="020B0606030504020204" pitchFamily="34" charset="0"/>
                <a:cs typeface="Open Sans" panose="020B0606030504020204" pitchFamily="34" charset="0"/>
              </a:rPr>
              <a:t> </a:t>
            </a:r>
            <a:r>
              <a:rPr lang="en-US" sz="2000" dirty="0">
                <a:latin typeface="Open Sans" panose="020B0606030504020204" pitchFamily="34" charset="0"/>
                <a:ea typeface="Open Sans" panose="020B0606030504020204" pitchFamily="34" charset="0"/>
                <a:cs typeface="Open Sans" panose="020B0606030504020204" pitchFamily="34" charset="0"/>
              </a:rPr>
              <a:t>Lead Partner (LP) will prepare a consolidated project report, include the </a:t>
            </a:r>
            <a:r>
              <a:rPr lang="ro-RO" sz="2000" dirty="0">
                <a:latin typeface="Open Sans" panose="020B0606030504020204" pitchFamily="34" charset="0"/>
                <a:ea typeface="Open Sans" panose="020B0606030504020204" pitchFamily="34" charset="0"/>
                <a:cs typeface="Open Sans" panose="020B0606030504020204" pitchFamily="34" charset="0"/>
              </a:rPr>
              <a:t>Control (FLC) </a:t>
            </a:r>
            <a:r>
              <a:rPr lang="en-US" sz="2000" dirty="0">
                <a:latin typeface="Open Sans" panose="020B0606030504020204" pitchFamily="34" charset="0"/>
                <a:ea typeface="Open Sans" panose="020B0606030504020204" pitchFamily="34" charset="0"/>
                <a:cs typeface="Open Sans" panose="020B0606030504020204" pitchFamily="34" charset="0"/>
              </a:rPr>
              <a:t>certificates of the partners and submit it to </a:t>
            </a:r>
            <a:r>
              <a:rPr lang="ro-RO" sz="2000" dirty="0">
                <a:latin typeface="Open Sans" panose="020B0606030504020204" pitchFamily="34" charset="0"/>
                <a:ea typeface="Open Sans" panose="020B0606030504020204" pitchFamily="34" charset="0"/>
                <a:cs typeface="Open Sans" panose="020B0606030504020204" pitchFamily="34" charset="0"/>
              </a:rPr>
              <a:t>the </a:t>
            </a:r>
            <a:r>
              <a:rPr lang="en-US" sz="2000" dirty="0">
                <a:latin typeface="Open Sans" panose="020B0606030504020204" pitchFamily="34" charset="0"/>
                <a:ea typeface="Open Sans" panose="020B0606030504020204" pitchFamily="34" charset="0"/>
                <a:cs typeface="Open Sans" panose="020B0606030504020204" pitchFamily="34" charset="0"/>
              </a:rPr>
              <a:t>Joint Secretariat (JS).</a:t>
            </a:r>
          </a:p>
        </p:txBody>
      </p:sp>
      <p:sp>
        <p:nvSpPr>
          <p:cNvPr id="2" name="Rectangle 1">
            <a:extLst>
              <a:ext uri="{FF2B5EF4-FFF2-40B4-BE49-F238E27FC236}">
                <a16:creationId xmlns:a16="http://schemas.microsoft.com/office/drawing/2014/main" id="{6B8B91BB-A1AA-CFE8-BC05-27F3A9B9625B}"/>
              </a:ext>
            </a:extLst>
          </p:cNvPr>
          <p:cNvSpPr/>
          <p:nvPr/>
        </p:nvSpPr>
        <p:spPr>
          <a:xfrm>
            <a:off x="6488791" y="62629"/>
            <a:ext cx="5717730" cy="461665"/>
          </a:xfrm>
          <a:prstGeom prst="rect">
            <a:avLst/>
          </a:prstGeom>
        </p:spPr>
        <p:txBody>
          <a:bodyPr wrap="square">
            <a:spAutoFit/>
          </a:bodyPr>
          <a:lstStyle/>
          <a:p>
            <a:pPr lvl="0" algn="r" eaLnBrk="0" fontAlgn="base" hangingPunct="0">
              <a:spcBef>
                <a:spcPct val="0"/>
              </a:spcBef>
              <a:spcAft>
                <a:spcPct val="0"/>
              </a:spcAft>
              <a:defRPr/>
            </a:pPr>
            <a:r>
              <a:rPr lang="ro-RO" altLang="en-US" sz="2400" b="1" dirty="0">
                <a:solidFill>
                  <a:srgbClr val="003399"/>
                </a:solidFill>
                <a:latin typeface="Open Sans" panose="020B0606030504020204" pitchFamily="34" charset="0"/>
                <a:ea typeface="Open Sans" panose="020B0606030504020204" pitchFamily="34" charset="0"/>
                <a:cs typeface="Open Sans" panose="020B0606030504020204" pitchFamily="34" charset="0"/>
              </a:rPr>
              <a:t>Reporting process</a:t>
            </a:r>
            <a:endParaRPr lang="en-US" altLang="en-US" sz="2400" b="1" dirty="0">
              <a:solidFill>
                <a:srgbClr val="003399"/>
              </a:solidFill>
              <a:latin typeface="Open Sans" panose="020B0606030504020204" pitchFamily="34" charset="0"/>
              <a:ea typeface="Open Sans" panose="020B0606030504020204" pitchFamily="34" charset="0"/>
              <a:cs typeface="Open Sans" panose="020B0606030504020204" pitchFamily="34" charset="0"/>
            </a:endParaRPr>
          </a:p>
        </p:txBody>
      </p:sp>
      <p:grpSp>
        <p:nvGrpSpPr>
          <p:cNvPr id="14" name="Group 13">
            <a:extLst>
              <a:ext uri="{FF2B5EF4-FFF2-40B4-BE49-F238E27FC236}">
                <a16:creationId xmlns:a16="http://schemas.microsoft.com/office/drawing/2014/main" id="{3A328C97-54F4-2ACB-DE4F-30588E60C169}"/>
              </a:ext>
            </a:extLst>
          </p:cNvPr>
          <p:cNvGrpSpPr/>
          <p:nvPr/>
        </p:nvGrpSpPr>
        <p:grpSpPr>
          <a:xfrm>
            <a:off x="2799271" y="3304809"/>
            <a:ext cx="6719978" cy="3067179"/>
            <a:chOff x="1619021" y="3996996"/>
            <a:chExt cx="5960787" cy="2193838"/>
          </a:xfrm>
        </p:grpSpPr>
        <p:graphicFrame>
          <p:nvGraphicFramePr>
            <p:cNvPr id="3" name="Diagram 2">
              <a:extLst>
                <a:ext uri="{FF2B5EF4-FFF2-40B4-BE49-F238E27FC236}">
                  <a16:creationId xmlns:a16="http://schemas.microsoft.com/office/drawing/2014/main" id="{2B393824-7195-2573-3600-C61CAADBF48C}"/>
                </a:ext>
              </a:extLst>
            </p:cNvPr>
            <p:cNvGraphicFramePr/>
            <p:nvPr>
              <p:extLst>
                <p:ext uri="{D42A27DB-BD31-4B8C-83A1-F6EECF244321}">
                  <p14:modId xmlns:p14="http://schemas.microsoft.com/office/powerpoint/2010/main" val="4177355411"/>
                </p:ext>
              </p:extLst>
            </p:nvPr>
          </p:nvGraphicFramePr>
          <p:xfrm>
            <a:off x="3634726" y="3996996"/>
            <a:ext cx="1929377" cy="21938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4" name="Diagram 3">
              <a:extLst>
                <a:ext uri="{FF2B5EF4-FFF2-40B4-BE49-F238E27FC236}">
                  <a16:creationId xmlns:a16="http://schemas.microsoft.com/office/drawing/2014/main" id="{5D53028C-2C2D-6E3A-0A2E-A771D207CEC4}"/>
                </a:ext>
              </a:extLst>
            </p:cNvPr>
            <p:cNvGraphicFramePr/>
            <p:nvPr>
              <p:extLst>
                <p:ext uri="{D42A27DB-BD31-4B8C-83A1-F6EECF244321}">
                  <p14:modId xmlns:p14="http://schemas.microsoft.com/office/powerpoint/2010/main" val="2740070408"/>
                </p:ext>
              </p:extLst>
            </p:nvPr>
          </p:nvGraphicFramePr>
          <p:xfrm>
            <a:off x="5650431" y="3996998"/>
            <a:ext cx="1929377" cy="99769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8" name="Diagram 7">
              <a:extLst>
                <a:ext uri="{FF2B5EF4-FFF2-40B4-BE49-F238E27FC236}">
                  <a16:creationId xmlns:a16="http://schemas.microsoft.com/office/drawing/2014/main" id="{667959EE-E975-2614-DF59-1C1B8E8883DE}"/>
                </a:ext>
              </a:extLst>
            </p:cNvPr>
            <p:cNvGraphicFramePr/>
            <p:nvPr>
              <p:extLst>
                <p:ext uri="{D42A27DB-BD31-4B8C-83A1-F6EECF244321}">
                  <p14:modId xmlns:p14="http://schemas.microsoft.com/office/powerpoint/2010/main" val="1648316629"/>
                </p:ext>
              </p:extLst>
            </p:nvPr>
          </p:nvGraphicFramePr>
          <p:xfrm>
            <a:off x="1619021" y="3996996"/>
            <a:ext cx="1929377" cy="997696"/>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sp>
          <p:nvSpPr>
            <p:cNvPr id="9" name="Arrow: Right 8">
              <a:extLst>
                <a:ext uri="{FF2B5EF4-FFF2-40B4-BE49-F238E27FC236}">
                  <a16:creationId xmlns:a16="http://schemas.microsoft.com/office/drawing/2014/main" id="{15264FFA-208F-9040-A8A0-E4BE8C5E4D55}"/>
                </a:ext>
              </a:extLst>
            </p:cNvPr>
            <p:cNvSpPr/>
            <p:nvPr/>
          </p:nvSpPr>
          <p:spPr>
            <a:xfrm rot="1075642">
              <a:off x="2966783" y="5216107"/>
              <a:ext cx="534838" cy="194077"/>
            </a:xfrm>
            <a:prstGeom prst="rightArrow">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rrow: Right 11">
              <a:extLst>
                <a:ext uri="{FF2B5EF4-FFF2-40B4-BE49-F238E27FC236}">
                  <a16:creationId xmlns:a16="http://schemas.microsoft.com/office/drawing/2014/main" id="{CD580DEB-1C50-E204-D0C2-603C6523A2D0}"/>
                </a:ext>
              </a:extLst>
            </p:cNvPr>
            <p:cNvSpPr/>
            <p:nvPr/>
          </p:nvSpPr>
          <p:spPr>
            <a:xfrm rot="9592276">
              <a:off x="5697383" y="5207610"/>
              <a:ext cx="534838" cy="194077"/>
            </a:xfrm>
            <a:prstGeom prst="rightArrow">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9569412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241541" y="4726005"/>
            <a:ext cx="11749176" cy="1015663"/>
          </a:xfrm>
          <a:prstGeom prst="rect">
            <a:avLst/>
          </a:prstGeom>
          <a:noFill/>
        </p:spPr>
        <p:txBody>
          <a:bodyPr wrap="square" rtlCol="0">
            <a:spAutoFit/>
          </a:bodyPr>
          <a:lstStyle/>
          <a:p>
            <a:pPr marL="342900" indent="-342900" algn="just">
              <a:buFont typeface="Arial" pitchFamily="34" charset="0"/>
              <a:buChar char="•"/>
            </a:pPr>
            <a:r>
              <a:rPr lang="en-US" sz="20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In order for a partner to access the reporting section, the </a:t>
            </a:r>
            <a:r>
              <a:rPr lang="en-US" sz="20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Lead Partner </a:t>
            </a:r>
            <a:r>
              <a:rPr lang="en-US" sz="20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has to </a:t>
            </a:r>
            <a:r>
              <a:rPr lang="en-US" sz="20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assign a user </a:t>
            </a:r>
            <a:r>
              <a:rPr lang="en-US" sz="20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in the </a:t>
            </a:r>
            <a:r>
              <a:rPr lang="en-US" sz="2000" b="1" i="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Project privileges</a:t>
            </a:r>
            <a:r>
              <a:rPr lang="en-US" sz="20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section </a:t>
            </a:r>
            <a:r>
              <a:rPr lang="en-US" sz="20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to a partner </a:t>
            </a:r>
            <a:r>
              <a:rPr lang="en-US" sz="20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recorded in the Application Form.</a:t>
            </a:r>
          </a:p>
          <a:p>
            <a:pPr marL="342900" indent="-342900" algn="just">
              <a:buFont typeface="Arial" pitchFamily="34" charset="0"/>
              <a:buChar char="•"/>
            </a:pPr>
            <a:r>
              <a:rPr lang="en-US" sz="20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Only users assigned to a Project Partner (PP) are allowed to create and submit partner reports.</a:t>
            </a:r>
          </a:p>
        </p:txBody>
      </p:sp>
      <p:sp>
        <p:nvSpPr>
          <p:cNvPr id="7" name="TextBox 6"/>
          <p:cNvSpPr txBox="1"/>
          <p:nvPr/>
        </p:nvSpPr>
        <p:spPr>
          <a:xfrm>
            <a:off x="241541" y="5992123"/>
            <a:ext cx="11749176" cy="707886"/>
          </a:xfrm>
          <a:prstGeom prst="rect">
            <a:avLst/>
          </a:prstGeom>
          <a:solidFill>
            <a:schemeClr val="accent1">
              <a:lumMod val="20000"/>
              <a:lumOff val="80000"/>
            </a:schemeClr>
          </a:solidFill>
        </p:spPr>
        <p:txBody>
          <a:bodyPr wrap="square" rtlCol="0">
            <a:spAutoFit/>
          </a:bodyPr>
          <a:lstStyle/>
          <a:p>
            <a:pPr algn="ctr"/>
            <a:r>
              <a:rPr lang="en-US" sz="2000" b="1" dirty="0">
                <a:solidFill>
                  <a:srgbClr val="003399"/>
                </a:solidFill>
                <a:latin typeface="Open Sans" panose="020B0606030504020204" pitchFamily="34" charset="0"/>
                <a:ea typeface="Open Sans" panose="020B0606030504020204" pitchFamily="34" charset="0"/>
                <a:cs typeface="Open Sans" panose="020B0606030504020204" pitchFamily="34" charset="0"/>
              </a:rPr>
              <a:t>In </a:t>
            </a:r>
            <a:r>
              <a:rPr lang="en-US" sz="2000" b="1" dirty="0" err="1">
                <a:solidFill>
                  <a:srgbClr val="003399"/>
                </a:solidFill>
                <a:latin typeface="Open Sans" panose="020B0606030504020204" pitchFamily="34" charset="0"/>
                <a:ea typeface="Open Sans" panose="020B0606030504020204" pitchFamily="34" charset="0"/>
                <a:cs typeface="Open Sans" panose="020B0606030504020204" pitchFamily="34" charset="0"/>
              </a:rPr>
              <a:t>Jems</a:t>
            </a:r>
            <a:r>
              <a:rPr lang="en-US" sz="2000" b="1" dirty="0">
                <a:solidFill>
                  <a:srgbClr val="003399"/>
                </a:solidFill>
                <a:latin typeface="Open Sans" panose="020B0606030504020204" pitchFamily="34" charset="0"/>
                <a:ea typeface="Open Sans" panose="020B0606030504020204" pitchFamily="34" charset="0"/>
                <a:cs typeface="Open Sans" panose="020B0606030504020204" pitchFamily="34" charset="0"/>
              </a:rPr>
              <a:t>, all the reports that have not been “Submitted” to FLC are </a:t>
            </a:r>
            <a:r>
              <a:rPr lang="en-US" sz="2000" b="1" dirty="0">
                <a:solidFill>
                  <a:srgbClr val="FF0000"/>
                </a:solidFill>
                <a:latin typeface="Open Sans" panose="020B0606030504020204" pitchFamily="34" charset="0"/>
                <a:ea typeface="Open Sans" panose="020B0606030504020204" pitchFamily="34" charset="0"/>
                <a:cs typeface="Open Sans" panose="020B0606030504020204" pitchFamily="34" charset="0"/>
              </a:rPr>
              <a:t>deleted</a:t>
            </a:r>
            <a:r>
              <a:rPr lang="en-US" sz="2000" b="1" dirty="0">
                <a:solidFill>
                  <a:srgbClr val="003399"/>
                </a:solidFill>
                <a:latin typeface="Open Sans" panose="020B0606030504020204" pitchFamily="34" charset="0"/>
                <a:ea typeface="Open Sans" panose="020B0606030504020204" pitchFamily="34" charset="0"/>
                <a:cs typeface="Open Sans" panose="020B0606030504020204" pitchFamily="34" charset="0"/>
              </a:rPr>
              <a:t> in case any Modification Request is asked by LP or JS!</a:t>
            </a:r>
            <a:endParaRPr lang="en-US" sz="2000" dirty="0">
              <a:solidFill>
                <a:srgbClr val="003399"/>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1026" name="Picture 2">
            <a:extLst>
              <a:ext uri="{FF2B5EF4-FFF2-40B4-BE49-F238E27FC236}">
                <a16:creationId xmlns:a16="http://schemas.microsoft.com/office/drawing/2014/main" id="{416C99C5-8580-B6F1-976F-616FCA5D2CC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27542" y="1044238"/>
            <a:ext cx="7254814" cy="3653966"/>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FECDB6DF-E4B1-2A2A-06FA-B0EE890714BA}"/>
              </a:ext>
            </a:extLst>
          </p:cNvPr>
          <p:cNvSpPr/>
          <p:nvPr/>
        </p:nvSpPr>
        <p:spPr>
          <a:xfrm>
            <a:off x="6462915" y="62629"/>
            <a:ext cx="5717730" cy="830997"/>
          </a:xfrm>
          <a:prstGeom prst="rect">
            <a:avLst/>
          </a:prstGeom>
        </p:spPr>
        <p:txBody>
          <a:bodyPr wrap="square">
            <a:spAutoFit/>
          </a:bodyPr>
          <a:lstStyle/>
          <a:p>
            <a:pPr lvl="0" algn="r" eaLnBrk="0" fontAlgn="base" hangingPunct="0">
              <a:spcBef>
                <a:spcPct val="0"/>
              </a:spcBef>
              <a:spcAft>
                <a:spcPct val="0"/>
              </a:spcAft>
              <a:defRPr/>
            </a:pPr>
            <a:r>
              <a:rPr lang="ro-RO" altLang="en-US" sz="2400" b="1" dirty="0">
                <a:solidFill>
                  <a:srgbClr val="003399"/>
                </a:solidFill>
                <a:latin typeface="Open Sans" panose="020B0606030504020204" pitchFamily="34" charset="0"/>
                <a:ea typeface="Open Sans" panose="020B0606030504020204" pitchFamily="34" charset="0"/>
                <a:cs typeface="Open Sans" panose="020B0606030504020204" pitchFamily="34" charset="0"/>
              </a:rPr>
              <a:t>Partner Report</a:t>
            </a:r>
            <a:endParaRPr lang="en-US" altLang="en-US" sz="2400" b="1" dirty="0">
              <a:solidFill>
                <a:srgbClr val="003399"/>
              </a:solidFill>
              <a:latin typeface="Open Sans" panose="020B0606030504020204" pitchFamily="34" charset="0"/>
              <a:ea typeface="Open Sans" panose="020B0606030504020204" pitchFamily="34" charset="0"/>
              <a:cs typeface="Open Sans" panose="020B0606030504020204" pitchFamily="34" charset="0"/>
            </a:endParaRPr>
          </a:p>
          <a:p>
            <a:pPr lvl="0" algn="r" eaLnBrk="0" fontAlgn="base" hangingPunct="0">
              <a:spcBef>
                <a:spcPct val="0"/>
              </a:spcBef>
              <a:spcAft>
                <a:spcPct val="0"/>
              </a:spcAft>
              <a:defRPr/>
            </a:pPr>
            <a:r>
              <a:rPr lang="ro-RO" altLang="en-US" sz="2400" b="1" dirty="0">
                <a:solidFill>
                  <a:srgbClr val="003399"/>
                </a:solidFill>
                <a:latin typeface="Open Sans" panose="020B0606030504020204" pitchFamily="34" charset="0"/>
                <a:ea typeface="Open Sans" panose="020B0606030504020204" pitchFamily="34" charset="0"/>
                <a:cs typeface="Open Sans" panose="020B0606030504020204" pitchFamily="34" charset="0"/>
              </a:rPr>
              <a:t>in Jems</a:t>
            </a:r>
            <a:endParaRPr lang="en-US" altLang="en-US" sz="2400" b="1" dirty="0">
              <a:solidFill>
                <a:srgbClr val="003399"/>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5326044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6462913" y="62628"/>
            <a:ext cx="5717730" cy="830997"/>
          </a:xfrm>
          <a:prstGeom prst="rect">
            <a:avLst/>
          </a:prstGeom>
        </p:spPr>
        <p:txBody>
          <a:bodyPr wrap="square">
            <a:spAutoFit/>
          </a:bodyPr>
          <a:lstStyle/>
          <a:p>
            <a:pPr lvl="0" algn="r" eaLnBrk="0" fontAlgn="base" hangingPunct="0">
              <a:spcBef>
                <a:spcPct val="0"/>
              </a:spcBef>
              <a:spcAft>
                <a:spcPct val="0"/>
              </a:spcAft>
              <a:defRPr/>
            </a:pPr>
            <a:r>
              <a:rPr lang="en-US" altLang="en-US" sz="2400" b="1" dirty="0">
                <a:solidFill>
                  <a:srgbClr val="003399"/>
                </a:solidFill>
                <a:latin typeface="Open Sans" panose="020B0606030504020204" pitchFamily="34" charset="0"/>
                <a:ea typeface="Open Sans" panose="020B0606030504020204" pitchFamily="34" charset="0"/>
                <a:cs typeface="Open Sans" panose="020B0606030504020204" pitchFamily="34" charset="0"/>
              </a:rPr>
              <a:t>Create </a:t>
            </a:r>
            <a:r>
              <a:rPr lang="ro-RO" altLang="en-US" sz="2400" b="1" dirty="0">
                <a:solidFill>
                  <a:srgbClr val="003399"/>
                </a:solidFill>
                <a:latin typeface="Open Sans" panose="020B0606030504020204" pitchFamily="34" charset="0"/>
                <a:ea typeface="Open Sans" panose="020B0606030504020204" pitchFamily="34" charset="0"/>
                <a:cs typeface="Open Sans" panose="020B0606030504020204" pitchFamily="34" charset="0"/>
              </a:rPr>
              <a:t>a </a:t>
            </a:r>
            <a:r>
              <a:rPr lang="en-US" altLang="en-US" sz="2400" b="1" dirty="0">
                <a:solidFill>
                  <a:srgbClr val="003399"/>
                </a:solidFill>
                <a:latin typeface="Open Sans" panose="020B0606030504020204" pitchFamily="34" charset="0"/>
                <a:ea typeface="Open Sans" panose="020B0606030504020204" pitchFamily="34" charset="0"/>
                <a:cs typeface="Open Sans" panose="020B0606030504020204" pitchFamily="34" charset="0"/>
              </a:rPr>
              <a:t>Partner Report </a:t>
            </a:r>
            <a:endParaRPr lang="ro-RO" altLang="en-US" sz="2400" b="1" dirty="0">
              <a:solidFill>
                <a:srgbClr val="003399"/>
              </a:solidFill>
              <a:latin typeface="Open Sans" panose="020B0606030504020204" pitchFamily="34" charset="0"/>
              <a:ea typeface="Open Sans" panose="020B0606030504020204" pitchFamily="34" charset="0"/>
              <a:cs typeface="Open Sans" panose="020B0606030504020204" pitchFamily="34" charset="0"/>
            </a:endParaRPr>
          </a:p>
          <a:p>
            <a:pPr lvl="0" algn="r" eaLnBrk="0" fontAlgn="base" hangingPunct="0">
              <a:spcBef>
                <a:spcPct val="0"/>
              </a:spcBef>
              <a:spcAft>
                <a:spcPct val="0"/>
              </a:spcAft>
              <a:defRPr/>
            </a:pPr>
            <a:r>
              <a:rPr lang="en-US" altLang="en-US" sz="2400" b="1" dirty="0">
                <a:solidFill>
                  <a:srgbClr val="003399"/>
                </a:solidFill>
                <a:latin typeface="Open Sans" panose="020B0606030504020204" pitchFamily="34" charset="0"/>
                <a:ea typeface="Open Sans" panose="020B0606030504020204" pitchFamily="34" charset="0"/>
                <a:cs typeface="Open Sans" panose="020B0606030504020204" pitchFamily="34" charset="0"/>
              </a:rPr>
              <a:t>in </a:t>
            </a:r>
            <a:r>
              <a:rPr lang="en-US" altLang="en-US" sz="2400" b="1" dirty="0" err="1">
                <a:solidFill>
                  <a:srgbClr val="003399"/>
                </a:solidFill>
                <a:latin typeface="Open Sans" panose="020B0606030504020204" pitchFamily="34" charset="0"/>
                <a:ea typeface="Open Sans" panose="020B0606030504020204" pitchFamily="34" charset="0"/>
                <a:cs typeface="Open Sans" panose="020B0606030504020204" pitchFamily="34" charset="0"/>
              </a:rPr>
              <a:t>Jems</a:t>
            </a:r>
            <a:endParaRPr lang="en-US" altLang="en-US" sz="2400" b="1" dirty="0">
              <a:solidFill>
                <a:srgbClr val="003399"/>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p:cNvSpPr txBox="1"/>
          <p:nvPr/>
        </p:nvSpPr>
        <p:spPr>
          <a:xfrm>
            <a:off x="724619" y="1416972"/>
            <a:ext cx="10231084" cy="1446550"/>
          </a:xfrm>
          <a:prstGeom prst="rect">
            <a:avLst/>
          </a:prstGeom>
          <a:noFill/>
        </p:spPr>
        <p:txBody>
          <a:bodyPr wrap="square" rtlCol="0">
            <a:spAutoFit/>
          </a:bodyPr>
          <a:lstStyle/>
          <a:p>
            <a:pPr marL="342900" indent="-342900" algn="just">
              <a:buFont typeface="Arial" pitchFamily="34" charset="0"/>
              <a:buChar char="•"/>
            </a:pPr>
            <a:r>
              <a:rPr lang="en-US" sz="2200" dirty="0">
                <a:latin typeface="Open Sans" panose="020B0606030504020204" pitchFamily="34" charset="0"/>
                <a:ea typeface="Open Sans" panose="020B0606030504020204" pitchFamily="34" charset="0"/>
                <a:cs typeface="Open Sans" panose="020B0606030504020204" pitchFamily="34" charset="0"/>
              </a:rPr>
              <a:t>For creating a new Partner Report, you need to click “</a:t>
            </a:r>
            <a:r>
              <a:rPr lang="en-US" sz="2200" b="1" i="1" dirty="0">
                <a:latin typeface="Open Sans" panose="020B0606030504020204" pitchFamily="34" charset="0"/>
                <a:ea typeface="Open Sans" panose="020B0606030504020204" pitchFamily="34" charset="0"/>
                <a:cs typeface="Open Sans" panose="020B0606030504020204" pitchFamily="34" charset="0"/>
              </a:rPr>
              <a:t>+Add partner report</a:t>
            </a:r>
            <a:r>
              <a:rPr lang="en-US" sz="2200" dirty="0">
                <a:latin typeface="Open Sans" panose="020B0606030504020204" pitchFamily="34" charset="0"/>
                <a:ea typeface="Open Sans" panose="020B0606030504020204" pitchFamily="34" charset="0"/>
                <a:cs typeface="Open Sans" panose="020B0606030504020204" pitchFamily="34" charset="0"/>
              </a:rPr>
              <a:t>” under the table displaying an overview of partner reports.</a:t>
            </a:r>
          </a:p>
          <a:p>
            <a:pPr marL="342900" indent="-342900" algn="just">
              <a:buFont typeface="Arial" pitchFamily="34" charset="0"/>
              <a:buChar char="•"/>
            </a:pPr>
            <a:r>
              <a:rPr lang="en-US" sz="2200" b="1" dirty="0">
                <a:latin typeface="Open Sans" panose="020B0606030504020204" pitchFamily="34" charset="0"/>
                <a:ea typeface="Open Sans" panose="020B0606030504020204" pitchFamily="34" charset="0"/>
                <a:cs typeface="Open Sans" panose="020B0606030504020204" pitchFamily="34" charset="0"/>
              </a:rPr>
              <a:t>The Lead partners must create their own partner reports </a:t>
            </a:r>
            <a:r>
              <a:rPr lang="en-US" sz="2200" b="1" dirty="0">
                <a:solidFill>
                  <a:schemeClr val="accent6">
                    <a:lumMod val="75000"/>
                  </a:schemeClr>
                </a:solidFill>
                <a:latin typeface="Open Sans" panose="020B0606030504020204" pitchFamily="34" charset="0"/>
                <a:ea typeface="Open Sans" panose="020B0606030504020204" pitchFamily="34" charset="0"/>
                <a:cs typeface="Open Sans" panose="020B0606030504020204" pitchFamily="34" charset="0"/>
              </a:rPr>
              <a:t>as</a:t>
            </a:r>
            <a:r>
              <a:rPr lang="en-US" sz="2200" b="1" dirty="0">
                <a:latin typeface="Open Sans" panose="020B0606030504020204" pitchFamily="34" charset="0"/>
                <a:ea typeface="Open Sans" panose="020B0606030504020204" pitchFamily="34" charset="0"/>
                <a:cs typeface="Open Sans" panose="020B0606030504020204" pitchFamily="34" charset="0"/>
              </a:rPr>
              <a:t> </a:t>
            </a:r>
            <a:r>
              <a:rPr lang="en-US" sz="2200" b="1" dirty="0">
                <a:solidFill>
                  <a:schemeClr val="accent6">
                    <a:lumMod val="75000"/>
                  </a:schemeClr>
                </a:solidFill>
                <a:latin typeface="Open Sans" panose="020B0606030504020204" pitchFamily="34" charset="0"/>
                <a:ea typeface="Open Sans" panose="020B0606030504020204" pitchFamily="34" charset="0"/>
                <a:cs typeface="Open Sans" panose="020B0606030504020204" pitchFamily="34" charset="0"/>
              </a:rPr>
              <a:t>“PP” role</a:t>
            </a:r>
            <a:r>
              <a:rPr lang="en-US" sz="2200" b="1" dirty="0">
                <a:latin typeface="Open Sans" panose="020B0606030504020204" pitchFamily="34" charset="0"/>
                <a:ea typeface="Open Sans" panose="020B0606030504020204" pitchFamily="34" charset="0"/>
                <a:cs typeface="Open Sans" panose="020B0606030504020204" pitchFamily="34" charset="0"/>
              </a:rPr>
              <a:t>, </a:t>
            </a:r>
            <a:r>
              <a:rPr lang="en-US" sz="2200" b="1" dirty="0">
                <a:solidFill>
                  <a:schemeClr val="accent2">
                    <a:lumMod val="75000"/>
                  </a:schemeClr>
                </a:solidFill>
                <a:latin typeface="Open Sans" panose="020B0606030504020204" pitchFamily="34" charset="0"/>
                <a:ea typeface="Open Sans" panose="020B0606030504020204" pitchFamily="34" charset="0"/>
                <a:cs typeface="Open Sans" panose="020B0606030504020204" pitchFamily="34" charset="0"/>
              </a:rPr>
              <a:t>not as “LP” role</a:t>
            </a:r>
            <a:r>
              <a:rPr lang="en-US" sz="2200" b="1" dirty="0">
                <a:latin typeface="Open Sans" panose="020B0606030504020204" pitchFamily="34" charset="0"/>
                <a:ea typeface="Open Sans" panose="020B0606030504020204" pitchFamily="34" charset="0"/>
                <a:cs typeface="Open Sans" panose="020B0606030504020204" pitchFamily="34" charset="0"/>
              </a:rPr>
              <a:t>. The </a:t>
            </a:r>
            <a:r>
              <a:rPr lang="en-US" sz="2200" b="1" dirty="0">
                <a:solidFill>
                  <a:srgbClr val="7030A0"/>
                </a:solidFill>
                <a:latin typeface="Open Sans" panose="020B0606030504020204" pitchFamily="34" charset="0"/>
                <a:ea typeface="Open Sans" panose="020B0606030504020204" pitchFamily="34" charset="0"/>
                <a:cs typeface="Open Sans" panose="020B0606030504020204" pitchFamily="34" charset="0"/>
              </a:rPr>
              <a:t>LP role is exclusively for creating Project reports</a:t>
            </a:r>
            <a:r>
              <a:rPr lang="en-US" sz="2200" b="1" dirty="0">
                <a:latin typeface="Open Sans" panose="020B0606030504020204" pitchFamily="34" charset="0"/>
                <a:ea typeface="Open Sans" panose="020B0606030504020204" pitchFamily="34" charset="0"/>
                <a:cs typeface="Open Sans" panose="020B0606030504020204" pitchFamily="34" charset="0"/>
              </a:rPr>
              <a:t>.</a:t>
            </a:r>
          </a:p>
        </p:txBody>
      </p:sp>
      <p:grpSp>
        <p:nvGrpSpPr>
          <p:cNvPr id="3" name="Group 2">
            <a:extLst>
              <a:ext uri="{FF2B5EF4-FFF2-40B4-BE49-F238E27FC236}">
                <a16:creationId xmlns:a16="http://schemas.microsoft.com/office/drawing/2014/main" id="{59B1EAA8-679B-76CD-6A93-882E9CD54FB4}"/>
              </a:ext>
            </a:extLst>
          </p:cNvPr>
          <p:cNvGrpSpPr/>
          <p:nvPr/>
        </p:nvGrpSpPr>
        <p:grpSpPr>
          <a:xfrm>
            <a:off x="112142" y="3045126"/>
            <a:ext cx="11723298" cy="3698490"/>
            <a:chOff x="-11791" y="3604048"/>
            <a:chExt cx="9049986" cy="3174072"/>
          </a:xfrm>
        </p:grpSpPr>
        <p:pic>
          <p:nvPicPr>
            <p:cNvPr id="2050" name="Picture 2">
              <a:extLst>
                <a:ext uri="{FF2B5EF4-FFF2-40B4-BE49-F238E27FC236}">
                  <a16:creationId xmlns:a16="http://schemas.microsoft.com/office/drawing/2014/main" id="{C64EA908-988C-F4AF-4C9E-9D4D3C38C82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32392"/>
            <a:stretch>
              <a:fillRect/>
            </a:stretch>
          </p:blipFill>
          <p:spPr bwMode="auto">
            <a:xfrm>
              <a:off x="0" y="3604048"/>
              <a:ext cx="9038195" cy="3174072"/>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F21856E0-E7F7-D8BC-41EC-2BC42533DDAC}"/>
                </a:ext>
              </a:extLst>
            </p:cNvPr>
            <p:cNvPicPr>
              <a:picLocks noChangeAspect="1"/>
            </p:cNvPicPr>
            <p:nvPr/>
          </p:nvPicPr>
          <p:blipFill>
            <a:blip r:embed="rId3" cstate="print">
              <a:extLst>
                <a:ext uri="{28A0092B-C50C-407E-A947-70E740481C1C}">
                  <a14:useLocalDpi xmlns:a14="http://schemas.microsoft.com/office/drawing/2010/main" val="0"/>
                </a:ext>
              </a:extLst>
            </a:blip>
            <a:srcRect t="1988" b="12545"/>
            <a:stretch>
              <a:fillRect/>
            </a:stretch>
          </p:blipFill>
          <p:spPr>
            <a:xfrm>
              <a:off x="-11791" y="3638551"/>
              <a:ext cx="1854167" cy="476247"/>
            </a:xfrm>
            <a:prstGeom prst="rect">
              <a:avLst/>
            </a:prstGeom>
          </p:spPr>
        </p:pic>
      </p:grpSp>
    </p:spTree>
    <p:extLst>
      <p:ext uri="{BB962C8B-B14F-4D97-AF65-F5344CB8AC3E}">
        <p14:creationId xmlns:p14="http://schemas.microsoft.com/office/powerpoint/2010/main" val="36635918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63903" y="1190456"/>
            <a:ext cx="11818188" cy="1754326"/>
          </a:xfrm>
          <a:prstGeom prst="rect">
            <a:avLst/>
          </a:prstGeom>
          <a:noFill/>
        </p:spPr>
        <p:txBody>
          <a:bodyPr wrap="square" rtlCol="0">
            <a:spAutoFit/>
          </a:bodyPr>
          <a:lstStyle/>
          <a:p>
            <a:pPr marL="285750" indent="-285750" algn="just">
              <a:buFont typeface="Arial" panose="020B0604020202020204" pitchFamily="34" charset="0"/>
              <a:buChar char="•"/>
            </a:pPr>
            <a:r>
              <a:rPr lang="en-US"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When the </a:t>
            </a:r>
            <a:r>
              <a:rPr lang="en-US"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“+Add partner report” </a:t>
            </a:r>
            <a:r>
              <a:rPr lang="en-US"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button is clicked the partner report is generated. Important to note is that </a:t>
            </a:r>
            <a:r>
              <a:rPr lang="en-US"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the data from the last approved application form version</a:t>
            </a:r>
            <a:r>
              <a:rPr lang="en-US"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is </a:t>
            </a:r>
            <a:r>
              <a:rPr lang="en-US"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taken into the partner report </a:t>
            </a:r>
            <a:r>
              <a:rPr lang="en-US"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in the moment of </a:t>
            </a:r>
            <a:r>
              <a:rPr lang="en-US"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its creation</a:t>
            </a:r>
            <a:r>
              <a:rPr lang="en-US"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Ongoing modifications will have no impact on the data in existing reports.</a:t>
            </a:r>
          </a:p>
          <a:p>
            <a:pPr marL="285750" indent="-285750" algn="just">
              <a:buFont typeface="Arial" panose="020B0604020202020204" pitchFamily="34" charset="0"/>
              <a:buChar char="•"/>
            </a:pPr>
            <a:r>
              <a:rPr lang="en-US"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Multiple partner reports can be created. There are no restrictions for the number of reports created. However, partner report creation is not possible while last partner report </a:t>
            </a:r>
            <a:r>
              <a:rPr lang="en-US"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i</a:t>
            </a:r>
            <a:r>
              <a:rPr lang="ro-RO"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s</a:t>
            </a:r>
            <a:r>
              <a:rPr lang="en-US"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in status </a:t>
            </a:r>
            <a:r>
              <a:rPr lang="en-US" b="1" u="sng"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Reopened</a:t>
            </a:r>
            <a:r>
              <a:rPr lang="en-US"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t>
            </a:r>
          </a:p>
          <a:p>
            <a:pPr marL="285750" indent="-285750" algn="just">
              <a:buFont typeface="Arial" panose="020B0604020202020204" pitchFamily="34" charset="0"/>
              <a:buChar char="•"/>
            </a:pPr>
            <a:r>
              <a:rPr lang="en-US"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When reports are created, they can be accessed via the overview table as shown below.</a:t>
            </a:r>
          </a:p>
        </p:txBody>
      </p:sp>
      <p:pic>
        <p:nvPicPr>
          <p:cNvPr id="1026" name="Picture 2" descr="https://jems.scrollhelp.site/__attachments/2484764682/image-20230627-101103.png?inst-v=5863e723-f97f-4662-9c34-fc8be836ba9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959" y="3052890"/>
            <a:ext cx="11818188" cy="3709846"/>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677EEB58-7801-09D5-987E-C772A8873060}"/>
              </a:ext>
            </a:extLst>
          </p:cNvPr>
          <p:cNvSpPr/>
          <p:nvPr/>
        </p:nvSpPr>
        <p:spPr>
          <a:xfrm>
            <a:off x="6471543" y="62629"/>
            <a:ext cx="5717730" cy="830997"/>
          </a:xfrm>
          <a:prstGeom prst="rect">
            <a:avLst/>
          </a:prstGeom>
        </p:spPr>
        <p:txBody>
          <a:bodyPr wrap="square">
            <a:spAutoFit/>
          </a:bodyPr>
          <a:lstStyle/>
          <a:p>
            <a:pPr lvl="0" algn="r" eaLnBrk="0" fontAlgn="base" hangingPunct="0">
              <a:spcBef>
                <a:spcPct val="0"/>
              </a:spcBef>
              <a:spcAft>
                <a:spcPct val="0"/>
              </a:spcAft>
              <a:defRPr/>
            </a:pPr>
            <a:r>
              <a:rPr lang="en-US" altLang="en-US" sz="2400" b="1" dirty="0">
                <a:solidFill>
                  <a:srgbClr val="003399"/>
                </a:solidFill>
                <a:latin typeface="Open Sans" panose="020B0606030504020204" pitchFamily="34" charset="0"/>
                <a:ea typeface="Open Sans" panose="020B0606030504020204" pitchFamily="34" charset="0"/>
                <a:cs typeface="Open Sans" panose="020B0606030504020204" pitchFamily="34" charset="0"/>
              </a:rPr>
              <a:t>Partner Report</a:t>
            </a:r>
          </a:p>
          <a:p>
            <a:pPr lvl="0" algn="r" eaLnBrk="0" fontAlgn="base" hangingPunct="0">
              <a:spcBef>
                <a:spcPct val="0"/>
              </a:spcBef>
              <a:spcAft>
                <a:spcPct val="0"/>
              </a:spcAft>
              <a:defRPr/>
            </a:pPr>
            <a:r>
              <a:rPr lang="en-US" altLang="en-US" sz="2400" b="1" dirty="0">
                <a:solidFill>
                  <a:srgbClr val="003399"/>
                </a:solidFill>
                <a:latin typeface="Open Sans" panose="020B0606030504020204" pitchFamily="34" charset="0"/>
                <a:ea typeface="Open Sans" panose="020B0606030504020204" pitchFamily="34" charset="0"/>
                <a:cs typeface="Open Sans" panose="020B0606030504020204" pitchFamily="34" charset="0"/>
              </a:rPr>
              <a:t>in </a:t>
            </a:r>
            <a:r>
              <a:rPr lang="en-US" altLang="en-US" sz="2400" b="1" dirty="0" err="1">
                <a:solidFill>
                  <a:srgbClr val="003399"/>
                </a:solidFill>
                <a:latin typeface="Open Sans" panose="020B0606030504020204" pitchFamily="34" charset="0"/>
                <a:ea typeface="Open Sans" panose="020B0606030504020204" pitchFamily="34" charset="0"/>
                <a:cs typeface="Open Sans" panose="020B0606030504020204" pitchFamily="34" charset="0"/>
              </a:rPr>
              <a:t>Jems</a:t>
            </a:r>
            <a:endParaRPr lang="en-US" altLang="en-US" sz="2400" b="1" dirty="0">
              <a:solidFill>
                <a:srgbClr val="003399"/>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9399690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07035" y="1484451"/>
            <a:ext cx="4968813" cy="4154984"/>
          </a:xfrm>
          <a:prstGeom prst="rect">
            <a:avLst/>
          </a:prstGeom>
          <a:noFill/>
        </p:spPr>
        <p:txBody>
          <a:bodyPr wrap="square" rtlCol="0">
            <a:spAutoFit/>
          </a:bodyPr>
          <a:lstStyle/>
          <a:p>
            <a:pPr marL="180975" lvl="2" indent="-180975">
              <a:buFont typeface="Arial" pitchFamily="34" charset="0"/>
              <a:buChar char="•"/>
            </a:pPr>
            <a:r>
              <a:rPr lang="en-US" sz="22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When creating a report you will land automatically on the first tab called </a:t>
            </a:r>
            <a:r>
              <a:rPr lang="en-US" sz="22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Partner</a:t>
            </a:r>
            <a:r>
              <a:rPr lang="en-US" sz="22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sz="22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report identification.</a:t>
            </a:r>
            <a:r>
              <a:rPr lang="en-US" sz="22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p>
          <a:p>
            <a:pPr marL="180975" lvl="2" indent="-180975">
              <a:buFont typeface="Arial" pitchFamily="34" charset="0"/>
              <a:buChar char="•"/>
            </a:pPr>
            <a:r>
              <a:rPr lang="en-US" sz="22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The top table provides you some basic data retrieved from the last approved Application Form. What is interesting to mention is that, based on the country of the Partner's main address, the Local currency is also automatically added to the overview table. </a:t>
            </a:r>
            <a:endParaRPr lang="en-US" sz="22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2050" name="Picture 2" descr="https://jems.scrollhelp.site/__attachments/2485125121/image-20230627-124051.png?inst-v=5863e723-f97f-4662-9c34-fc8be836ba9d"/>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44861" y="1130760"/>
            <a:ext cx="6937138" cy="436258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5085210" y="5532433"/>
            <a:ext cx="7106790" cy="430887"/>
          </a:xfrm>
          <a:prstGeom prst="rect">
            <a:avLst/>
          </a:prstGeom>
          <a:noFill/>
        </p:spPr>
        <p:txBody>
          <a:bodyPr wrap="square" rtlCol="0">
            <a:spAutoFit/>
          </a:bodyPr>
          <a:lstStyle/>
          <a:p>
            <a:pPr marL="0" lvl="2" algn="ctr"/>
            <a:r>
              <a:rPr lang="en-US" sz="22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You just continue filling in other fields </a:t>
            </a:r>
            <a:r>
              <a:rPr lang="ro-RO" sz="22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i</a:t>
            </a:r>
            <a:r>
              <a:rPr lang="en-US" sz="22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n this section.</a:t>
            </a:r>
          </a:p>
        </p:txBody>
      </p:sp>
      <p:sp>
        <p:nvSpPr>
          <p:cNvPr id="3" name="Rectangle 2">
            <a:extLst>
              <a:ext uri="{FF2B5EF4-FFF2-40B4-BE49-F238E27FC236}">
                <a16:creationId xmlns:a16="http://schemas.microsoft.com/office/drawing/2014/main" id="{92AF02AE-5EFE-0F1B-FF44-DFD595BAFB99}"/>
              </a:ext>
            </a:extLst>
          </p:cNvPr>
          <p:cNvSpPr/>
          <p:nvPr/>
        </p:nvSpPr>
        <p:spPr>
          <a:xfrm>
            <a:off x="6277149" y="62628"/>
            <a:ext cx="5903487" cy="830997"/>
          </a:xfrm>
          <a:prstGeom prst="rect">
            <a:avLst/>
          </a:prstGeom>
        </p:spPr>
        <p:txBody>
          <a:bodyPr wrap="square">
            <a:spAutoFit/>
          </a:bodyPr>
          <a:lstStyle/>
          <a:p>
            <a:pPr lvl="0" algn="r" eaLnBrk="0" fontAlgn="base" hangingPunct="0">
              <a:spcBef>
                <a:spcPct val="0"/>
              </a:spcBef>
              <a:spcAft>
                <a:spcPct val="0"/>
              </a:spcAft>
              <a:defRPr/>
            </a:pPr>
            <a:r>
              <a:rPr lang="en-US" altLang="en-US" sz="2400" b="1" dirty="0">
                <a:solidFill>
                  <a:srgbClr val="003399"/>
                </a:solidFill>
                <a:latin typeface="Open Sans" panose="020B0606030504020204" pitchFamily="34" charset="0"/>
                <a:ea typeface="Open Sans" panose="020B0606030504020204" pitchFamily="34" charset="0"/>
                <a:cs typeface="Open Sans" panose="020B0606030504020204" pitchFamily="34" charset="0"/>
              </a:rPr>
              <a:t>Partner Report </a:t>
            </a:r>
            <a:endParaRPr lang="ro-RO" altLang="en-US" sz="2400" b="1" dirty="0">
              <a:solidFill>
                <a:srgbClr val="003399"/>
              </a:solidFill>
              <a:latin typeface="Open Sans" panose="020B0606030504020204" pitchFamily="34" charset="0"/>
              <a:ea typeface="Open Sans" panose="020B0606030504020204" pitchFamily="34" charset="0"/>
              <a:cs typeface="Open Sans" panose="020B0606030504020204" pitchFamily="34" charset="0"/>
            </a:endParaRPr>
          </a:p>
          <a:p>
            <a:pPr lvl="0" algn="r" eaLnBrk="0" fontAlgn="base" hangingPunct="0">
              <a:spcBef>
                <a:spcPct val="0"/>
              </a:spcBef>
              <a:spcAft>
                <a:spcPct val="0"/>
              </a:spcAft>
              <a:defRPr/>
            </a:pPr>
            <a:r>
              <a:rPr lang="ro-RO" altLang="en-US" sz="2400" b="1" dirty="0">
                <a:solidFill>
                  <a:srgbClr val="003399"/>
                </a:solidFill>
                <a:latin typeface="Open Sans" panose="020B0606030504020204" pitchFamily="34" charset="0"/>
                <a:ea typeface="Open Sans" panose="020B0606030504020204" pitchFamily="34" charset="0"/>
                <a:cs typeface="Open Sans" panose="020B0606030504020204" pitchFamily="34" charset="0"/>
              </a:rPr>
              <a:t>Identification</a:t>
            </a:r>
            <a:endParaRPr lang="en-US" altLang="en-US" sz="2400" b="1" dirty="0">
              <a:solidFill>
                <a:srgbClr val="003399"/>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TextBox 6">
            <a:extLst>
              <a:ext uri="{FF2B5EF4-FFF2-40B4-BE49-F238E27FC236}">
                <a16:creationId xmlns:a16="http://schemas.microsoft.com/office/drawing/2014/main" id="{69A56DF6-C54F-D4E8-C4AF-5DF48036D827}"/>
              </a:ext>
            </a:extLst>
          </p:cNvPr>
          <p:cNvSpPr txBox="1"/>
          <p:nvPr/>
        </p:nvSpPr>
        <p:spPr>
          <a:xfrm>
            <a:off x="189779" y="5941157"/>
            <a:ext cx="11861321" cy="769441"/>
          </a:xfrm>
          <a:prstGeom prst="rect">
            <a:avLst/>
          </a:prstGeom>
          <a:solidFill>
            <a:schemeClr val="accent1">
              <a:lumMod val="20000"/>
              <a:lumOff val="80000"/>
            </a:schemeClr>
          </a:solidFill>
        </p:spPr>
        <p:txBody>
          <a:bodyPr wrap="square" rtlCol="0">
            <a:spAutoFit/>
          </a:bodyPr>
          <a:lstStyle/>
          <a:p>
            <a:pPr algn="ctr"/>
            <a:r>
              <a:rPr lang="en-US" sz="2200" b="1" dirty="0">
                <a:solidFill>
                  <a:srgbClr val="003399"/>
                </a:solidFill>
                <a:latin typeface="Open Sans" panose="020B0606030504020204" pitchFamily="34" charset="0"/>
                <a:ea typeface="Open Sans" panose="020B0606030504020204" pitchFamily="34" charset="0"/>
                <a:cs typeface="Open Sans" panose="020B0606030504020204" pitchFamily="34" charset="0"/>
              </a:rPr>
              <a:t>The user should save any information recorded in </a:t>
            </a:r>
            <a:r>
              <a:rPr lang="en-US" sz="2200" b="1" dirty="0" err="1">
                <a:solidFill>
                  <a:srgbClr val="003399"/>
                </a:solidFill>
                <a:latin typeface="Open Sans" panose="020B0606030504020204" pitchFamily="34" charset="0"/>
                <a:ea typeface="Open Sans" panose="020B0606030504020204" pitchFamily="34" charset="0"/>
                <a:cs typeface="Open Sans" panose="020B0606030504020204" pitchFamily="34" charset="0"/>
              </a:rPr>
              <a:t>Jems</a:t>
            </a:r>
            <a:r>
              <a:rPr lang="en-US" sz="2200" b="1" dirty="0">
                <a:solidFill>
                  <a:srgbClr val="003399"/>
                </a:solidFill>
                <a:latin typeface="Open Sans" panose="020B0606030504020204" pitchFamily="34" charset="0"/>
                <a:ea typeface="Open Sans" panose="020B0606030504020204" pitchFamily="34" charset="0"/>
                <a:cs typeface="Open Sans" panose="020B0606030504020204" pitchFamily="34" charset="0"/>
              </a:rPr>
              <a:t> after each operation made by pressing the “SAVE”!</a:t>
            </a:r>
          </a:p>
        </p:txBody>
      </p:sp>
    </p:spTree>
    <p:extLst>
      <p:ext uri="{BB962C8B-B14F-4D97-AF65-F5344CB8AC3E}">
        <p14:creationId xmlns:p14="http://schemas.microsoft.com/office/powerpoint/2010/main" val="26167859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81155" y="1449446"/>
            <a:ext cx="7167174" cy="923330"/>
          </a:xfrm>
          <a:prstGeom prst="rect">
            <a:avLst/>
          </a:prstGeom>
        </p:spPr>
        <p:txBody>
          <a:bodyPr wrap="square">
            <a:spAutoFit/>
          </a:bodyPr>
          <a:lstStyle/>
          <a:p>
            <a:r>
              <a:rPr lang="en-US" dirty="0">
                <a:solidFill>
                  <a:srgbClr val="000C34"/>
                </a:solidFill>
                <a:latin typeface="Open Sans" panose="020B0606030504020204" pitchFamily="34" charset="0"/>
                <a:ea typeface="Open Sans" panose="020B0606030504020204" pitchFamily="34" charset="0"/>
                <a:cs typeface="Open Sans" panose="020B0606030504020204" pitchFamily="34" charset="0"/>
              </a:rPr>
              <a:t>The second tab, </a:t>
            </a:r>
            <a:r>
              <a:rPr lang="ro-RO" b="1" dirty="0">
                <a:solidFill>
                  <a:srgbClr val="000C34"/>
                </a:solidFill>
                <a:latin typeface="Open Sans" panose="020B0606030504020204" pitchFamily="34" charset="0"/>
                <a:ea typeface="Open Sans" panose="020B0606030504020204" pitchFamily="34" charset="0"/>
                <a:cs typeface="Open Sans" panose="020B0606030504020204" pitchFamily="34" charset="0"/>
              </a:rPr>
              <a:t>W</a:t>
            </a:r>
            <a:r>
              <a:rPr lang="en-US" b="1" dirty="0">
                <a:solidFill>
                  <a:srgbClr val="000C34"/>
                </a:solidFill>
                <a:latin typeface="Open Sans" panose="020B0606030504020204" pitchFamily="34" charset="0"/>
                <a:ea typeface="Open Sans" panose="020B0606030504020204" pitchFamily="34" charset="0"/>
                <a:cs typeface="Open Sans" panose="020B0606030504020204" pitchFamily="34" charset="0"/>
              </a:rPr>
              <a:t>ork plan progress</a:t>
            </a:r>
            <a:r>
              <a:rPr lang="en-US" dirty="0">
                <a:solidFill>
                  <a:srgbClr val="000C34"/>
                </a:solidFill>
                <a:latin typeface="Open Sans" panose="020B0606030504020204" pitchFamily="34" charset="0"/>
                <a:ea typeface="Open Sans" panose="020B0606030504020204" pitchFamily="34" charset="0"/>
                <a:cs typeface="Open Sans" panose="020B0606030504020204" pitchFamily="34" charset="0"/>
              </a:rPr>
              <a:t>, takes the work plan related data from the last approved application form, organized per work package:</a:t>
            </a:r>
            <a:endParaRPr lang="ro-RO" dirty="0">
              <a:latin typeface="Open Sans" panose="020B0606030504020204" pitchFamily="34" charset="0"/>
              <a:ea typeface="Open Sans" panose="020B0606030504020204" pitchFamily="34" charset="0"/>
              <a:cs typeface="Open Sans" panose="020B0606030504020204" pitchFamily="34" charset="0"/>
            </a:endParaRPr>
          </a:p>
        </p:txBody>
      </p:sp>
      <p:pic>
        <p:nvPicPr>
          <p:cNvPr id="3074" name="Picture 2" descr="https://jems.scrollhelp.site/__attachments/2484568157/image-20230626-104708.png?inst-v=5863e723-f97f-4662-9c34-fc8be836ba9d"/>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5808"/>
          <a:stretch/>
        </p:blipFill>
        <p:spPr bwMode="auto">
          <a:xfrm>
            <a:off x="146650" y="2332108"/>
            <a:ext cx="7167174" cy="4461075"/>
          </a:xfrm>
          <a:prstGeom prst="rect">
            <a:avLst/>
          </a:prstGeom>
          <a:ln>
            <a:noFill/>
          </a:ln>
          <a:effectLst>
            <a:softEdge rad="112500"/>
          </a:effectLst>
        </p:spPr>
      </p:pic>
      <p:sp>
        <p:nvSpPr>
          <p:cNvPr id="4" name="Rectangle 3"/>
          <p:cNvSpPr/>
          <p:nvPr/>
        </p:nvSpPr>
        <p:spPr>
          <a:xfrm>
            <a:off x="7415842" y="2544983"/>
            <a:ext cx="4629507" cy="3139321"/>
          </a:xfrm>
          <a:prstGeom prst="rect">
            <a:avLst/>
          </a:prstGeom>
        </p:spPr>
        <p:txBody>
          <a:bodyPr wrap="square">
            <a:spAutoFit/>
          </a:bodyPr>
          <a:lstStyle/>
          <a:p>
            <a:r>
              <a:rPr lang="en-US" dirty="0">
                <a:solidFill>
                  <a:srgbClr val="000C34"/>
                </a:solidFill>
                <a:latin typeface="Open Sans" panose="020B0606030504020204" pitchFamily="34" charset="0"/>
                <a:ea typeface="Open Sans" panose="020B0606030504020204" pitchFamily="34" charset="0"/>
                <a:cs typeface="Open Sans" panose="020B0606030504020204" pitchFamily="34" charset="0"/>
              </a:rPr>
              <a:t>Partners describe the progress on certain work packages, objectives, investments, activities, deliverables and outputs and indicate if they contributed. </a:t>
            </a:r>
            <a:endParaRPr lang="ro-RO" dirty="0">
              <a:solidFill>
                <a:srgbClr val="000C34"/>
              </a:solidFill>
              <a:latin typeface="Open Sans" panose="020B0606030504020204" pitchFamily="34" charset="0"/>
              <a:ea typeface="Open Sans" panose="020B0606030504020204" pitchFamily="34" charset="0"/>
              <a:cs typeface="Open Sans" panose="020B0606030504020204" pitchFamily="34" charset="0"/>
            </a:endParaRPr>
          </a:p>
          <a:p>
            <a:endParaRPr lang="ro-RO" b="1" dirty="0">
              <a:solidFill>
                <a:srgbClr val="000C34"/>
              </a:solidFill>
              <a:latin typeface="Open Sans" panose="020B0606030504020204" pitchFamily="34" charset="0"/>
              <a:ea typeface="Open Sans" panose="020B0606030504020204" pitchFamily="34" charset="0"/>
              <a:cs typeface="Open Sans" panose="020B0606030504020204" pitchFamily="34" charset="0"/>
            </a:endParaRPr>
          </a:p>
          <a:p>
            <a:r>
              <a:rPr lang="en-US" b="1" dirty="0">
                <a:solidFill>
                  <a:srgbClr val="FF0000"/>
                </a:solidFill>
                <a:latin typeface="Open Sans" panose="020B0606030504020204" pitchFamily="34" charset="0"/>
                <a:ea typeface="Open Sans" panose="020B0606030504020204" pitchFamily="34" charset="0"/>
                <a:cs typeface="Open Sans" panose="020B0606030504020204" pitchFamily="34" charset="0"/>
              </a:rPr>
              <a:t>(Later, at project report level the Lead partner shall fill in values achieved). </a:t>
            </a:r>
          </a:p>
          <a:p>
            <a:endParaRPr lang="ro-RO" dirty="0">
              <a:solidFill>
                <a:srgbClr val="000C34"/>
              </a:solidFill>
              <a:latin typeface="Open Sans" panose="020B0606030504020204" pitchFamily="34" charset="0"/>
              <a:ea typeface="Open Sans" panose="020B0606030504020204" pitchFamily="34" charset="0"/>
              <a:cs typeface="Open Sans" panose="020B0606030504020204" pitchFamily="34" charset="0"/>
            </a:endParaRPr>
          </a:p>
          <a:p>
            <a:r>
              <a:rPr lang="en-US" dirty="0">
                <a:solidFill>
                  <a:srgbClr val="000C34"/>
                </a:solidFill>
                <a:latin typeface="Open Sans" panose="020B0606030504020204" pitchFamily="34" charset="0"/>
                <a:ea typeface="Open Sans" panose="020B0606030504020204" pitchFamily="34" charset="0"/>
                <a:cs typeface="Open Sans" panose="020B0606030504020204" pitchFamily="34" charset="0"/>
              </a:rPr>
              <a:t>Partner users can also upload an attachment per item which will show up again in the partner report Annexes.</a:t>
            </a:r>
            <a:endParaRPr lang="ro-RO"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Rectangle 4">
            <a:extLst>
              <a:ext uri="{FF2B5EF4-FFF2-40B4-BE49-F238E27FC236}">
                <a16:creationId xmlns:a16="http://schemas.microsoft.com/office/drawing/2014/main" id="{3BBDAA31-CFC8-B8E4-A1A9-508FB9A09270}"/>
              </a:ext>
            </a:extLst>
          </p:cNvPr>
          <p:cNvSpPr/>
          <p:nvPr/>
        </p:nvSpPr>
        <p:spPr>
          <a:xfrm>
            <a:off x="6268523" y="62628"/>
            <a:ext cx="5903487" cy="830997"/>
          </a:xfrm>
          <a:prstGeom prst="rect">
            <a:avLst/>
          </a:prstGeom>
        </p:spPr>
        <p:txBody>
          <a:bodyPr wrap="square">
            <a:spAutoFit/>
          </a:bodyPr>
          <a:lstStyle/>
          <a:p>
            <a:pPr lvl="0" algn="r" eaLnBrk="0" fontAlgn="base" hangingPunct="0">
              <a:spcBef>
                <a:spcPct val="0"/>
              </a:spcBef>
              <a:spcAft>
                <a:spcPct val="0"/>
              </a:spcAft>
              <a:defRPr/>
            </a:pPr>
            <a:r>
              <a:rPr lang="en-US" altLang="en-US" sz="2400" b="1" dirty="0">
                <a:solidFill>
                  <a:srgbClr val="003399"/>
                </a:solidFill>
                <a:latin typeface="Open Sans" panose="020B0606030504020204" pitchFamily="34" charset="0"/>
                <a:ea typeface="Open Sans" panose="020B0606030504020204" pitchFamily="34" charset="0"/>
                <a:cs typeface="Open Sans" panose="020B0606030504020204" pitchFamily="34" charset="0"/>
              </a:rPr>
              <a:t>Partner Report </a:t>
            </a:r>
            <a:endParaRPr lang="ro-RO" altLang="en-US" sz="2400" b="1" dirty="0">
              <a:solidFill>
                <a:srgbClr val="003399"/>
              </a:solidFill>
              <a:latin typeface="Open Sans" panose="020B0606030504020204" pitchFamily="34" charset="0"/>
              <a:ea typeface="Open Sans" panose="020B0606030504020204" pitchFamily="34" charset="0"/>
              <a:cs typeface="Open Sans" panose="020B0606030504020204" pitchFamily="34" charset="0"/>
            </a:endParaRPr>
          </a:p>
          <a:p>
            <a:pPr lvl="0" algn="r" eaLnBrk="0" fontAlgn="base" hangingPunct="0">
              <a:spcBef>
                <a:spcPct val="0"/>
              </a:spcBef>
              <a:spcAft>
                <a:spcPct val="0"/>
              </a:spcAft>
              <a:defRPr/>
            </a:pPr>
            <a:r>
              <a:rPr lang="ro-RO" altLang="en-US" sz="2400" b="1" dirty="0">
                <a:solidFill>
                  <a:srgbClr val="003399"/>
                </a:solidFill>
                <a:latin typeface="Open Sans" panose="020B0606030504020204" pitchFamily="34" charset="0"/>
                <a:ea typeface="Open Sans" panose="020B0606030504020204" pitchFamily="34" charset="0"/>
                <a:cs typeface="Open Sans" panose="020B0606030504020204" pitchFamily="34" charset="0"/>
              </a:rPr>
              <a:t>- Work plan progress</a:t>
            </a:r>
            <a:endParaRPr lang="en-US" altLang="en-US" sz="2400" b="1" dirty="0">
              <a:solidFill>
                <a:srgbClr val="003399"/>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6455737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E2CF04-962E-60AB-60A8-C66A99DB6A64}"/>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D693FDEE-8316-A8A5-6195-31FB4BB814F3}"/>
              </a:ext>
            </a:extLst>
          </p:cNvPr>
          <p:cNvSpPr txBox="1"/>
          <p:nvPr/>
        </p:nvSpPr>
        <p:spPr>
          <a:xfrm>
            <a:off x="215660" y="1377869"/>
            <a:ext cx="11887200" cy="923330"/>
          </a:xfrm>
          <a:prstGeom prst="rect">
            <a:avLst/>
          </a:prstGeom>
          <a:noFill/>
        </p:spPr>
        <p:txBody>
          <a:bodyPr wrap="square" rtlCol="0">
            <a:spAutoFit/>
          </a:bodyPr>
          <a:lstStyle/>
          <a:p>
            <a:pPr marL="180975" lvl="2" indent="-180975" algn="just">
              <a:buFont typeface="Arial" pitchFamily="34" charset="0"/>
              <a:buChar char="•"/>
            </a:pPr>
            <a:r>
              <a:rPr lang="en-US"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The section has a </a:t>
            </a:r>
            <a:r>
              <a:rPr lang="en-US"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Add procurement” </a:t>
            </a:r>
            <a:r>
              <a:rPr lang="en-US"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button which opens the procurement for filling in details, and an overview list with details of the procurements already created.</a:t>
            </a:r>
          </a:p>
          <a:p>
            <a:pPr marL="180975" lvl="2" indent="-180975" algn="just">
              <a:buFont typeface="Arial" pitchFamily="34" charset="0"/>
              <a:buChar char="•"/>
            </a:pPr>
            <a:r>
              <a:rPr lang="en-US"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The section with procurement details has the following fields:</a:t>
            </a:r>
            <a:endParaRPr lang="en-US" sz="22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4100" name="Picture 4" descr="https://jems.scrollhelp.site/__attachments/2484568191/image-20230626-104835.png?inst-v=5863e723-f97f-4662-9c34-fc8be836ba9d"/>
          <p:cNvPicPr>
            <a:picLocks noChangeAspect="1" noChangeArrowheads="1"/>
          </p:cNvPicPr>
          <p:nvPr/>
        </p:nvPicPr>
        <p:blipFill rotWithShape="1">
          <a:blip r:embed="rId2">
            <a:extLst>
              <a:ext uri="{28A0092B-C50C-407E-A947-70E740481C1C}">
                <a14:useLocalDpi xmlns:a14="http://schemas.microsoft.com/office/drawing/2010/main" val="0"/>
              </a:ext>
            </a:extLst>
          </a:blip>
          <a:srcRect b="4638"/>
          <a:stretch>
            <a:fillRect/>
          </a:stretch>
        </p:blipFill>
        <p:spPr bwMode="auto">
          <a:xfrm>
            <a:off x="8640" y="2295293"/>
            <a:ext cx="4974566" cy="4523017"/>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4641012" y="2975010"/>
            <a:ext cx="7533736" cy="3693319"/>
          </a:xfrm>
          <a:prstGeom prst="rect">
            <a:avLst/>
          </a:prstGeom>
        </p:spPr>
        <p:txBody>
          <a:bodyPr wrap="square">
            <a:spAutoFit/>
          </a:bodyPr>
          <a:lstStyle/>
          <a:p>
            <a:pPr algn="just"/>
            <a:r>
              <a:rPr lang="en-US" b="1" dirty="0">
                <a:solidFill>
                  <a:srgbClr val="FF0000"/>
                </a:solidFill>
                <a:latin typeface="Open Sans" panose="020B0606030504020204" pitchFamily="34" charset="0"/>
                <a:ea typeface="Open Sans" panose="020B0606030504020204" pitchFamily="34" charset="0"/>
                <a:cs typeface="Open Sans" panose="020B0606030504020204" pitchFamily="34" charset="0"/>
              </a:rPr>
              <a:t>Note that the Contract Name, VAT and Currency are mandatory. </a:t>
            </a:r>
          </a:p>
          <a:p>
            <a:pPr algn="just"/>
            <a:endParaRPr lang="en-US" b="1" dirty="0">
              <a:solidFill>
                <a:srgbClr val="FF0000"/>
              </a:solidFill>
              <a:latin typeface="Open Sans" panose="020B0606030504020204" pitchFamily="34" charset="0"/>
              <a:ea typeface="Open Sans" panose="020B0606030504020204" pitchFamily="34" charset="0"/>
              <a:cs typeface="Open Sans" panose="020B0606030504020204" pitchFamily="34" charset="0"/>
            </a:endParaRPr>
          </a:p>
          <a:p>
            <a:pPr algn="just"/>
            <a:r>
              <a:rPr lang="en-US" dirty="0">
                <a:solidFill>
                  <a:srgbClr val="FF0000"/>
                </a:solidFill>
                <a:latin typeface="Open Sans" panose="020B0606030504020204" pitchFamily="34" charset="0"/>
                <a:ea typeface="Open Sans" panose="020B0606030504020204" pitchFamily="34" charset="0"/>
                <a:cs typeface="Open Sans" panose="020B0606030504020204" pitchFamily="34" charset="0"/>
              </a:rPr>
              <a:t>The </a:t>
            </a:r>
            <a:r>
              <a:rPr lang="en-US" b="1" dirty="0">
                <a:solidFill>
                  <a:srgbClr val="FF0000"/>
                </a:solidFill>
                <a:latin typeface="Open Sans" panose="020B0606030504020204" pitchFamily="34" charset="0"/>
                <a:ea typeface="Open Sans" panose="020B0606030504020204" pitchFamily="34" charset="0"/>
                <a:cs typeface="Open Sans" panose="020B0606030504020204" pitchFamily="34" charset="0"/>
              </a:rPr>
              <a:t>Contract Name </a:t>
            </a:r>
            <a:r>
              <a:rPr lang="en-US" dirty="0">
                <a:solidFill>
                  <a:srgbClr val="FF0000"/>
                </a:solidFill>
                <a:latin typeface="Open Sans" panose="020B0606030504020204" pitchFamily="34" charset="0"/>
                <a:ea typeface="Open Sans" panose="020B0606030504020204" pitchFamily="34" charset="0"/>
                <a:cs typeface="Open Sans" panose="020B0606030504020204" pitchFamily="34" charset="0"/>
              </a:rPr>
              <a:t>shall be reused in the List of expenditure. It is therefore important that the partner provides </a:t>
            </a:r>
            <a:r>
              <a:rPr lang="en-US" b="1" dirty="0">
                <a:solidFill>
                  <a:srgbClr val="FF0000"/>
                </a:solidFill>
                <a:latin typeface="Open Sans" panose="020B0606030504020204" pitchFamily="34" charset="0"/>
                <a:ea typeface="Open Sans" panose="020B0606030504020204" pitchFamily="34" charset="0"/>
                <a:cs typeface="Open Sans" panose="020B0606030504020204" pitchFamily="34" charset="0"/>
              </a:rPr>
              <a:t>a distinct name</a:t>
            </a:r>
            <a:r>
              <a:rPr lang="en-US" dirty="0">
                <a:solidFill>
                  <a:srgbClr val="FF0000"/>
                </a:solidFill>
                <a:latin typeface="Open Sans" panose="020B0606030504020204" pitchFamily="34" charset="0"/>
                <a:ea typeface="Open Sans" panose="020B0606030504020204" pitchFamily="34" charset="0"/>
                <a:cs typeface="Open Sans" panose="020B0606030504020204" pitchFamily="34" charset="0"/>
              </a:rPr>
              <a:t>, so that the </a:t>
            </a:r>
            <a:r>
              <a:rPr lang="en-US" b="1" dirty="0">
                <a:solidFill>
                  <a:srgbClr val="FF0000"/>
                </a:solidFill>
                <a:latin typeface="Open Sans" panose="020B0606030504020204" pitchFamily="34" charset="0"/>
                <a:ea typeface="Open Sans" panose="020B0606030504020204" pitchFamily="34" charset="0"/>
                <a:cs typeface="Open Sans" panose="020B0606030504020204" pitchFamily="34" charset="0"/>
              </a:rPr>
              <a:t>procurement can be easily identified </a:t>
            </a:r>
            <a:r>
              <a:rPr lang="en-US" dirty="0">
                <a:solidFill>
                  <a:srgbClr val="FF0000"/>
                </a:solidFill>
                <a:latin typeface="Open Sans" panose="020B0606030504020204" pitchFamily="34" charset="0"/>
                <a:ea typeface="Open Sans" panose="020B0606030504020204" pitchFamily="34" charset="0"/>
                <a:cs typeface="Open Sans" panose="020B0606030504020204" pitchFamily="34" charset="0"/>
              </a:rPr>
              <a:t>in the List of Expenditure.</a:t>
            </a:r>
            <a:endParaRPr lang="ro-RO" dirty="0">
              <a:solidFill>
                <a:srgbClr val="FF0000"/>
              </a:solidFill>
              <a:latin typeface="Open Sans" panose="020B0606030504020204" pitchFamily="34" charset="0"/>
              <a:ea typeface="Open Sans" panose="020B0606030504020204" pitchFamily="34" charset="0"/>
              <a:cs typeface="Open Sans" panose="020B0606030504020204" pitchFamily="34" charset="0"/>
            </a:endParaRPr>
          </a:p>
          <a:p>
            <a:pPr algn="just"/>
            <a:endParaRPr lang="en-US" dirty="0">
              <a:solidFill>
                <a:srgbClr val="FF0000"/>
              </a:solidFill>
              <a:latin typeface="Open Sans" panose="020B0606030504020204" pitchFamily="34" charset="0"/>
              <a:ea typeface="Open Sans" panose="020B0606030504020204" pitchFamily="34" charset="0"/>
              <a:cs typeface="Open Sans" panose="020B0606030504020204" pitchFamily="34" charset="0"/>
            </a:endParaRPr>
          </a:p>
          <a:p>
            <a:pPr algn="just"/>
            <a:r>
              <a:rPr lang="en-US" dirty="0">
                <a:solidFill>
                  <a:srgbClr val="FF0000"/>
                </a:solidFill>
                <a:latin typeface="Open Sans" panose="020B0606030504020204" pitchFamily="34" charset="0"/>
                <a:ea typeface="Open Sans" panose="020B0606030504020204" pitchFamily="34" charset="0"/>
                <a:cs typeface="Open Sans" panose="020B0606030504020204" pitchFamily="34" charset="0"/>
              </a:rPr>
              <a:t>All procurement detail from above can be edited only in the partner report where procurement was created, while report is in status </a:t>
            </a:r>
            <a:r>
              <a:rPr lang="ro-RO" dirty="0">
                <a:solidFill>
                  <a:srgbClr val="FF0000"/>
                </a:solidFill>
                <a:latin typeface="Open Sans" panose="020B0606030504020204" pitchFamily="34" charset="0"/>
                <a:ea typeface="Open Sans" panose="020B0606030504020204" pitchFamily="34" charset="0"/>
                <a:cs typeface="Open Sans" panose="020B0606030504020204" pitchFamily="34" charset="0"/>
              </a:rPr>
              <a:t>”</a:t>
            </a:r>
            <a:r>
              <a:rPr lang="en-US" dirty="0">
                <a:solidFill>
                  <a:srgbClr val="FF0000"/>
                </a:solidFill>
                <a:latin typeface="Open Sans" panose="020B0606030504020204" pitchFamily="34" charset="0"/>
                <a:ea typeface="Open Sans" panose="020B0606030504020204" pitchFamily="34" charset="0"/>
                <a:cs typeface="Open Sans" panose="020B0606030504020204" pitchFamily="34" charset="0"/>
              </a:rPr>
              <a:t>Draft</a:t>
            </a:r>
            <a:r>
              <a:rPr lang="ro-RO" dirty="0">
                <a:solidFill>
                  <a:srgbClr val="FF0000"/>
                </a:solidFill>
                <a:latin typeface="Open Sans" panose="020B0606030504020204" pitchFamily="34" charset="0"/>
                <a:ea typeface="Open Sans" panose="020B0606030504020204" pitchFamily="34" charset="0"/>
                <a:cs typeface="Open Sans" panose="020B0606030504020204" pitchFamily="34" charset="0"/>
              </a:rPr>
              <a:t>”</a:t>
            </a:r>
            <a:r>
              <a:rPr lang="en-US" dirty="0">
                <a:solidFill>
                  <a:srgbClr val="FF0000"/>
                </a:solidFill>
                <a:latin typeface="Open Sans" panose="020B0606030504020204" pitchFamily="34" charset="0"/>
                <a:ea typeface="Open Sans" panose="020B0606030504020204" pitchFamily="34" charset="0"/>
                <a:cs typeface="Open Sans" panose="020B0606030504020204" pitchFamily="34" charset="0"/>
              </a:rPr>
              <a:t>. </a:t>
            </a:r>
            <a:r>
              <a:rPr lang="en-US" b="1" dirty="0">
                <a:solidFill>
                  <a:srgbClr val="FF0000"/>
                </a:solidFill>
                <a:latin typeface="Open Sans" panose="020B0606030504020204" pitchFamily="34" charset="0"/>
                <a:ea typeface="Open Sans" panose="020B0606030504020204" pitchFamily="34" charset="0"/>
                <a:cs typeface="Open Sans" panose="020B0606030504020204" pitchFamily="34" charset="0"/>
              </a:rPr>
              <a:t>After submission, fields are locked for editing.</a:t>
            </a:r>
          </a:p>
          <a:p>
            <a:pPr algn="just"/>
            <a:endParaRPr lang="en-US" b="1" dirty="0">
              <a:solidFill>
                <a:srgbClr val="FF0000"/>
              </a:solidFill>
              <a:latin typeface="Open Sans" panose="020B0606030504020204" pitchFamily="34" charset="0"/>
              <a:ea typeface="Open Sans" panose="020B0606030504020204" pitchFamily="34" charset="0"/>
              <a:cs typeface="Open Sans" panose="020B0606030504020204" pitchFamily="34" charset="0"/>
            </a:endParaRPr>
          </a:p>
          <a:p>
            <a:pPr algn="just"/>
            <a:r>
              <a:rPr lang="en-US" b="1" u="sng" dirty="0">
                <a:solidFill>
                  <a:srgbClr val="FF0000"/>
                </a:solidFill>
                <a:latin typeface="Open Sans" panose="020B0606030504020204" pitchFamily="34" charset="0"/>
                <a:ea typeface="Open Sans" panose="020B0606030504020204" pitchFamily="34" charset="0"/>
                <a:cs typeface="Open Sans" panose="020B0606030504020204" pitchFamily="34" charset="0"/>
              </a:rPr>
              <a:t>Procurements can be updated after by simply clicking the +Add procurement update button</a:t>
            </a:r>
            <a:r>
              <a:rPr lang="ro-RO" b="1" u="sng" dirty="0">
                <a:solidFill>
                  <a:srgbClr val="FF0000"/>
                </a:solidFill>
                <a:latin typeface="Open Sans" panose="020B0606030504020204" pitchFamily="34" charset="0"/>
                <a:ea typeface="Open Sans" panose="020B0606030504020204" pitchFamily="34" charset="0"/>
                <a:cs typeface="Open Sans" panose="020B0606030504020204" pitchFamily="34" charset="0"/>
              </a:rPr>
              <a:t>.</a:t>
            </a:r>
          </a:p>
        </p:txBody>
      </p:sp>
      <p:sp>
        <p:nvSpPr>
          <p:cNvPr id="2" name="Rectangle 1">
            <a:extLst>
              <a:ext uri="{FF2B5EF4-FFF2-40B4-BE49-F238E27FC236}">
                <a16:creationId xmlns:a16="http://schemas.microsoft.com/office/drawing/2014/main" id="{F82FAA66-95E8-9BC0-2371-0B1E2E972EFE}"/>
              </a:ext>
            </a:extLst>
          </p:cNvPr>
          <p:cNvSpPr/>
          <p:nvPr/>
        </p:nvSpPr>
        <p:spPr>
          <a:xfrm>
            <a:off x="6277154" y="62628"/>
            <a:ext cx="5903487" cy="830997"/>
          </a:xfrm>
          <a:prstGeom prst="rect">
            <a:avLst/>
          </a:prstGeom>
        </p:spPr>
        <p:txBody>
          <a:bodyPr wrap="square">
            <a:spAutoFit/>
          </a:bodyPr>
          <a:lstStyle/>
          <a:p>
            <a:pPr lvl="0" algn="r" eaLnBrk="0" fontAlgn="base" hangingPunct="0">
              <a:spcBef>
                <a:spcPct val="0"/>
              </a:spcBef>
              <a:spcAft>
                <a:spcPct val="0"/>
              </a:spcAft>
              <a:defRPr/>
            </a:pPr>
            <a:r>
              <a:rPr lang="en-US" altLang="en-US" sz="2400" b="1" dirty="0">
                <a:solidFill>
                  <a:srgbClr val="003399"/>
                </a:solidFill>
                <a:latin typeface="Open Sans" panose="020B0606030504020204" pitchFamily="34" charset="0"/>
                <a:ea typeface="Open Sans" panose="020B0606030504020204" pitchFamily="34" charset="0"/>
                <a:cs typeface="Open Sans" panose="020B0606030504020204" pitchFamily="34" charset="0"/>
              </a:rPr>
              <a:t>Partner Report </a:t>
            </a:r>
            <a:endParaRPr lang="ro-RO" altLang="en-US" sz="2400" b="1" dirty="0">
              <a:solidFill>
                <a:srgbClr val="003399"/>
              </a:solidFill>
              <a:latin typeface="Open Sans" panose="020B0606030504020204" pitchFamily="34" charset="0"/>
              <a:ea typeface="Open Sans" panose="020B0606030504020204" pitchFamily="34" charset="0"/>
              <a:cs typeface="Open Sans" panose="020B0606030504020204" pitchFamily="34" charset="0"/>
            </a:endParaRPr>
          </a:p>
          <a:p>
            <a:pPr lvl="0" algn="r" eaLnBrk="0" fontAlgn="base" hangingPunct="0">
              <a:spcBef>
                <a:spcPct val="0"/>
              </a:spcBef>
              <a:spcAft>
                <a:spcPct val="0"/>
              </a:spcAft>
              <a:defRPr/>
            </a:pPr>
            <a:r>
              <a:rPr lang="ro-RO" altLang="en-US" sz="2400" b="1" dirty="0">
                <a:solidFill>
                  <a:srgbClr val="003399"/>
                </a:solidFill>
                <a:latin typeface="Open Sans" panose="020B0606030504020204" pitchFamily="34" charset="0"/>
                <a:ea typeface="Open Sans" panose="020B0606030504020204" pitchFamily="34" charset="0"/>
                <a:cs typeface="Open Sans" panose="020B0606030504020204" pitchFamily="34" charset="0"/>
              </a:rPr>
              <a:t>- Public Procurements</a:t>
            </a:r>
            <a:endParaRPr lang="en-US" altLang="en-US" sz="2400" b="1" dirty="0">
              <a:solidFill>
                <a:srgbClr val="003399"/>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1020568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07034" y="1379258"/>
            <a:ext cx="11826815" cy="1477328"/>
          </a:xfrm>
          <a:prstGeom prst="rect">
            <a:avLst/>
          </a:prstGeom>
        </p:spPr>
        <p:txBody>
          <a:bodyPr wrap="square">
            <a:spAutoFit/>
          </a:bodyPr>
          <a:lstStyle/>
          <a:p>
            <a:pPr algn="just"/>
            <a:r>
              <a:rPr lang="en-US" b="1" dirty="0">
                <a:latin typeface="Open Sans" panose="020B0606030504020204" pitchFamily="34" charset="0"/>
                <a:ea typeface="Open Sans" panose="020B0606030504020204" pitchFamily="34" charset="0"/>
                <a:cs typeface="Open Sans" panose="020B0606030504020204" pitchFamily="34" charset="0"/>
              </a:rPr>
              <a:t>Beneficial owners and subcontractors</a:t>
            </a:r>
          </a:p>
          <a:p>
            <a:pPr algn="just"/>
            <a:r>
              <a:rPr lang="en-US" dirty="0">
                <a:latin typeface="Open Sans" panose="020B0606030504020204" pitchFamily="34" charset="0"/>
                <a:ea typeface="Open Sans" panose="020B0606030504020204" pitchFamily="34" charset="0"/>
                <a:cs typeface="Open Sans" panose="020B0606030504020204" pitchFamily="34" charset="0"/>
              </a:rPr>
              <a:t>In the EC Regulation it is requested that beneficial owners and subcontracts are listed in the procurements section. Therefore, </a:t>
            </a:r>
            <a:r>
              <a:rPr lang="en-US" dirty="0" err="1">
                <a:latin typeface="Open Sans" panose="020B0606030504020204" pitchFamily="34" charset="0"/>
                <a:ea typeface="Open Sans" panose="020B0606030504020204" pitchFamily="34" charset="0"/>
                <a:cs typeface="Open Sans" panose="020B0606030504020204" pitchFamily="34" charset="0"/>
              </a:rPr>
              <a:t>Jems</a:t>
            </a:r>
            <a:r>
              <a:rPr lang="en-US" dirty="0">
                <a:latin typeface="Open Sans" panose="020B0606030504020204" pitchFamily="34" charset="0"/>
                <a:ea typeface="Open Sans" panose="020B0606030504020204" pitchFamily="34" charset="0"/>
                <a:cs typeface="Open Sans" panose="020B0606030504020204" pitchFamily="34" charset="0"/>
              </a:rPr>
              <a:t> provides the possibility to add these data to the partner report. </a:t>
            </a:r>
          </a:p>
          <a:p>
            <a:pPr algn="just"/>
            <a:r>
              <a:rPr lang="en-US" dirty="0">
                <a:latin typeface="Open Sans" panose="020B0606030504020204" pitchFamily="34" charset="0"/>
                <a:ea typeface="Open Sans" panose="020B0606030504020204" pitchFamily="34" charset="0"/>
                <a:cs typeface="Open Sans" panose="020B0606030504020204" pitchFamily="34" charset="0"/>
              </a:rPr>
              <a:t>Beneficial owner(s) and subcontractors can be added in any draft partner report after procurement was created, but items added in previously submitted partner reports are locked for editing/deletion.</a:t>
            </a:r>
          </a:p>
        </p:txBody>
      </p:sp>
      <p:pic>
        <p:nvPicPr>
          <p:cNvPr id="6146" name="Picture 2" descr="https://jems.scrollhelp.site/__attachments/2484568191/image-20230427-092453.png?inst-v=5863e723-f97f-4662-9c34-fc8be836ba9d"/>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5505"/>
          <a:stretch>
            <a:fillRect/>
          </a:stretch>
        </p:blipFill>
        <p:spPr bwMode="auto">
          <a:xfrm>
            <a:off x="207034" y="2872591"/>
            <a:ext cx="8261521" cy="383875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4B8A74DE-8F50-92FD-1739-E928033A4901}"/>
              </a:ext>
            </a:extLst>
          </p:cNvPr>
          <p:cNvSpPr/>
          <p:nvPr/>
        </p:nvSpPr>
        <p:spPr>
          <a:xfrm>
            <a:off x="6277154" y="62628"/>
            <a:ext cx="5903487" cy="830997"/>
          </a:xfrm>
          <a:prstGeom prst="rect">
            <a:avLst/>
          </a:prstGeom>
        </p:spPr>
        <p:txBody>
          <a:bodyPr wrap="square">
            <a:spAutoFit/>
          </a:bodyPr>
          <a:lstStyle/>
          <a:p>
            <a:pPr lvl="0" algn="r" eaLnBrk="0" fontAlgn="base" hangingPunct="0">
              <a:spcBef>
                <a:spcPct val="0"/>
              </a:spcBef>
              <a:spcAft>
                <a:spcPct val="0"/>
              </a:spcAft>
              <a:defRPr/>
            </a:pPr>
            <a:r>
              <a:rPr lang="en-US" altLang="en-US" sz="2400" b="1" dirty="0">
                <a:solidFill>
                  <a:srgbClr val="003399"/>
                </a:solidFill>
                <a:latin typeface="Open Sans" panose="020B0606030504020204" pitchFamily="34" charset="0"/>
                <a:ea typeface="Open Sans" panose="020B0606030504020204" pitchFamily="34" charset="0"/>
                <a:cs typeface="Open Sans" panose="020B0606030504020204" pitchFamily="34" charset="0"/>
              </a:rPr>
              <a:t>Partner Report </a:t>
            </a:r>
            <a:endParaRPr lang="ro-RO" altLang="en-US" sz="2400" b="1" dirty="0">
              <a:solidFill>
                <a:srgbClr val="003399"/>
              </a:solidFill>
              <a:latin typeface="Open Sans" panose="020B0606030504020204" pitchFamily="34" charset="0"/>
              <a:ea typeface="Open Sans" panose="020B0606030504020204" pitchFamily="34" charset="0"/>
              <a:cs typeface="Open Sans" panose="020B0606030504020204" pitchFamily="34" charset="0"/>
            </a:endParaRPr>
          </a:p>
          <a:p>
            <a:pPr lvl="0" algn="r" eaLnBrk="0" fontAlgn="base" hangingPunct="0">
              <a:spcBef>
                <a:spcPct val="0"/>
              </a:spcBef>
              <a:spcAft>
                <a:spcPct val="0"/>
              </a:spcAft>
              <a:defRPr/>
            </a:pPr>
            <a:r>
              <a:rPr lang="ro-RO" altLang="en-US" sz="2400" b="1" dirty="0">
                <a:solidFill>
                  <a:srgbClr val="003399"/>
                </a:solidFill>
                <a:latin typeface="Open Sans" panose="020B0606030504020204" pitchFamily="34" charset="0"/>
                <a:ea typeface="Open Sans" panose="020B0606030504020204" pitchFamily="34" charset="0"/>
                <a:cs typeface="Open Sans" panose="020B0606030504020204" pitchFamily="34" charset="0"/>
              </a:rPr>
              <a:t>- Public Procurements</a:t>
            </a:r>
            <a:endParaRPr lang="en-US" altLang="en-US" sz="2400" b="1" dirty="0">
              <a:solidFill>
                <a:srgbClr val="003399"/>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5319454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24287" y="1763264"/>
            <a:ext cx="11844068" cy="1631216"/>
          </a:xfrm>
          <a:prstGeom prst="rect">
            <a:avLst/>
          </a:prstGeom>
        </p:spPr>
        <p:txBody>
          <a:bodyPr wrap="square">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Attachments</a:t>
            </a:r>
          </a:p>
          <a:p>
            <a:pPr algn="ctr"/>
            <a:endParaRPr lang="en-US" sz="2000" b="1" dirty="0">
              <a:latin typeface="Open Sans" panose="020B0606030504020204" pitchFamily="34" charset="0"/>
              <a:ea typeface="Open Sans" panose="020B0606030504020204" pitchFamily="34" charset="0"/>
              <a:cs typeface="Open Sans" panose="020B0606030504020204" pitchFamily="34" charset="0"/>
            </a:endParaRPr>
          </a:p>
          <a:p>
            <a:pPr algn="just"/>
            <a:r>
              <a:rPr lang="en-US" sz="2000" dirty="0">
                <a:latin typeface="Open Sans" panose="020B0606030504020204" pitchFamily="34" charset="0"/>
                <a:ea typeface="Open Sans" panose="020B0606030504020204" pitchFamily="34" charset="0"/>
                <a:cs typeface="Open Sans" panose="020B0606030504020204" pitchFamily="34" charset="0"/>
              </a:rPr>
              <a:t>Procurement related attachments can also be added in this section. </a:t>
            </a:r>
          </a:p>
          <a:p>
            <a:pPr algn="just"/>
            <a:r>
              <a:rPr lang="en-US" sz="2000" dirty="0">
                <a:latin typeface="Open Sans" panose="020B0606030504020204" pitchFamily="34" charset="0"/>
                <a:ea typeface="Open Sans" panose="020B0606030504020204" pitchFamily="34" charset="0"/>
                <a:cs typeface="Open Sans" panose="020B0606030504020204" pitchFamily="34" charset="0"/>
              </a:rPr>
              <a:t>Attachments can be added in any draft partner report after procurement was created, but uploads from previously submitted reports are locked for editing/deletion.</a:t>
            </a:r>
          </a:p>
        </p:txBody>
      </p:sp>
      <p:sp>
        <p:nvSpPr>
          <p:cNvPr id="4" name="Rectangle 3"/>
          <p:cNvSpPr/>
          <p:nvPr/>
        </p:nvSpPr>
        <p:spPr>
          <a:xfrm>
            <a:off x="224287" y="3822060"/>
            <a:ext cx="11844067" cy="1015663"/>
          </a:xfrm>
          <a:prstGeom prst="rect">
            <a:avLst/>
          </a:prstGeom>
        </p:spPr>
        <p:txBody>
          <a:bodyPr wrap="square">
            <a:spAutoFit/>
          </a:bodyPr>
          <a:lstStyle/>
          <a:p>
            <a:pPr algn="just"/>
            <a:r>
              <a:rPr lang="en-US" sz="2000" dirty="0">
                <a:latin typeface="Open Sans" panose="020B0606030504020204" pitchFamily="34" charset="0"/>
                <a:ea typeface="Open Sans" panose="020B0606030504020204" pitchFamily="34" charset="0"/>
                <a:cs typeface="Open Sans" panose="020B0606030504020204" pitchFamily="34" charset="0"/>
              </a:rPr>
              <a:t>GDPR sensitive data can be uploaded in section GDPR Attachment(s). Visibility of this section can be configured in </a:t>
            </a:r>
            <a:r>
              <a:rPr lang="en-US" sz="2000" dirty="0">
                <a:latin typeface="Open Sans" panose="020B0606030504020204" pitchFamily="34" charset="0"/>
                <a:ea typeface="Open Sans" panose="020B0606030504020204" pitchFamily="34" charset="0"/>
                <a:cs typeface="Open Sans" panose="020B0606030504020204" pitchFamily="34" charset="0"/>
                <a:hlinkClick r:id="rId2"/>
              </a:rPr>
              <a:t>Project privileges</a:t>
            </a:r>
            <a:r>
              <a:rPr lang="en-US" sz="2000" dirty="0">
                <a:latin typeface="Open Sans" panose="020B0606030504020204" pitchFamily="34" charset="0"/>
                <a:ea typeface="Open Sans" panose="020B0606030504020204" pitchFamily="34" charset="0"/>
                <a:cs typeface="Open Sans" panose="020B0606030504020204" pitchFamily="34" charset="0"/>
              </a:rPr>
              <a:t>. A user without privilege to view sensitive data cannot download a file in this section and can also not see </a:t>
            </a:r>
            <a:r>
              <a:rPr lang="en-US" sz="2000" b="1" dirty="0">
                <a:latin typeface="Open Sans" panose="020B0606030504020204" pitchFamily="34" charset="0"/>
                <a:ea typeface="Open Sans" panose="020B0606030504020204" pitchFamily="34" charset="0"/>
                <a:cs typeface="Open Sans" panose="020B0606030504020204" pitchFamily="34" charset="0"/>
              </a:rPr>
              <a:t>File name </a:t>
            </a:r>
            <a:r>
              <a:rPr lang="en-US" sz="2000" dirty="0">
                <a:latin typeface="Open Sans" panose="020B0606030504020204" pitchFamily="34" charset="0"/>
                <a:ea typeface="Open Sans" panose="020B0606030504020204" pitchFamily="34" charset="0"/>
                <a:cs typeface="Open Sans" panose="020B0606030504020204" pitchFamily="34" charset="0"/>
              </a:rPr>
              <a:t>and </a:t>
            </a:r>
            <a:r>
              <a:rPr lang="en-US" sz="2000" b="1" dirty="0">
                <a:latin typeface="Open Sans" panose="020B0606030504020204" pitchFamily="34" charset="0"/>
                <a:ea typeface="Open Sans" panose="020B0606030504020204" pitchFamily="34" charset="0"/>
                <a:cs typeface="Open Sans" panose="020B0606030504020204" pitchFamily="34" charset="0"/>
              </a:rPr>
              <a:t>Description</a:t>
            </a:r>
            <a:r>
              <a:rPr lang="en-US" sz="2000" dirty="0">
                <a:latin typeface="Open Sans" panose="020B0606030504020204" pitchFamily="34" charset="0"/>
                <a:ea typeface="Open Sans" panose="020B0606030504020204" pitchFamily="34" charset="0"/>
                <a:cs typeface="Open Sans" panose="020B0606030504020204" pitchFamily="34" charset="0"/>
              </a:rPr>
              <a:t>.</a:t>
            </a:r>
            <a:endParaRPr lang="ro-RO" sz="2000" dirty="0">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6">
            <a:extLst>
              <a:ext uri="{FF2B5EF4-FFF2-40B4-BE49-F238E27FC236}">
                <a16:creationId xmlns:a16="http://schemas.microsoft.com/office/drawing/2014/main" id="{8D70F7FF-889E-5666-B3BA-F7388E7BBB45}"/>
              </a:ext>
            </a:extLst>
          </p:cNvPr>
          <p:cNvSpPr/>
          <p:nvPr/>
        </p:nvSpPr>
        <p:spPr>
          <a:xfrm>
            <a:off x="6277154" y="62628"/>
            <a:ext cx="5903487" cy="830997"/>
          </a:xfrm>
          <a:prstGeom prst="rect">
            <a:avLst/>
          </a:prstGeom>
        </p:spPr>
        <p:txBody>
          <a:bodyPr wrap="square">
            <a:spAutoFit/>
          </a:bodyPr>
          <a:lstStyle/>
          <a:p>
            <a:pPr lvl="0" algn="r" eaLnBrk="0" fontAlgn="base" hangingPunct="0">
              <a:spcBef>
                <a:spcPct val="0"/>
              </a:spcBef>
              <a:spcAft>
                <a:spcPct val="0"/>
              </a:spcAft>
              <a:defRPr/>
            </a:pPr>
            <a:r>
              <a:rPr lang="en-US" altLang="en-US" sz="2400" b="1" dirty="0">
                <a:solidFill>
                  <a:srgbClr val="003399"/>
                </a:solidFill>
                <a:latin typeface="Open Sans" panose="020B0606030504020204" pitchFamily="34" charset="0"/>
                <a:ea typeface="Open Sans" panose="020B0606030504020204" pitchFamily="34" charset="0"/>
                <a:cs typeface="Open Sans" panose="020B0606030504020204" pitchFamily="34" charset="0"/>
              </a:rPr>
              <a:t>Partner Report </a:t>
            </a:r>
            <a:endParaRPr lang="ro-RO" altLang="en-US" sz="2400" b="1" dirty="0">
              <a:solidFill>
                <a:srgbClr val="003399"/>
              </a:solidFill>
              <a:latin typeface="Open Sans" panose="020B0606030504020204" pitchFamily="34" charset="0"/>
              <a:ea typeface="Open Sans" panose="020B0606030504020204" pitchFamily="34" charset="0"/>
              <a:cs typeface="Open Sans" panose="020B0606030504020204" pitchFamily="34" charset="0"/>
            </a:endParaRPr>
          </a:p>
          <a:p>
            <a:pPr lvl="0" algn="r" eaLnBrk="0" fontAlgn="base" hangingPunct="0">
              <a:spcBef>
                <a:spcPct val="0"/>
              </a:spcBef>
              <a:spcAft>
                <a:spcPct val="0"/>
              </a:spcAft>
              <a:defRPr/>
            </a:pPr>
            <a:r>
              <a:rPr lang="ro-RO" altLang="en-US" sz="2400" b="1" dirty="0">
                <a:solidFill>
                  <a:srgbClr val="003399"/>
                </a:solidFill>
                <a:latin typeface="Open Sans" panose="020B0606030504020204" pitchFamily="34" charset="0"/>
                <a:ea typeface="Open Sans" panose="020B0606030504020204" pitchFamily="34" charset="0"/>
                <a:cs typeface="Open Sans" panose="020B0606030504020204" pitchFamily="34" charset="0"/>
              </a:rPr>
              <a:t>- Public Procurements</a:t>
            </a:r>
            <a:endParaRPr lang="en-US" altLang="en-US" sz="2400" b="1" dirty="0">
              <a:solidFill>
                <a:srgbClr val="003399"/>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 name="TextBox 5">
            <a:extLst>
              <a:ext uri="{FF2B5EF4-FFF2-40B4-BE49-F238E27FC236}">
                <a16:creationId xmlns:a16="http://schemas.microsoft.com/office/drawing/2014/main" id="{2CFCD7F8-9372-029C-CDDD-89AF8EC793EE}"/>
              </a:ext>
            </a:extLst>
          </p:cNvPr>
          <p:cNvSpPr txBox="1"/>
          <p:nvPr/>
        </p:nvSpPr>
        <p:spPr>
          <a:xfrm>
            <a:off x="189779" y="5941157"/>
            <a:ext cx="11861321" cy="769441"/>
          </a:xfrm>
          <a:prstGeom prst="rect">
            <a:avLst/>
          </a:prstGeom>
          <a:solidFill>
            <a:schemeClr val="accent1">
              <a:lumMod val="20000"/>
              <a:lumOff val="80000"/>
            </a:schemeClr>
          </a:solidFill>
        </p:spPr>
        <p:txBody>
          <a:bodyPr wrap="square" rtlCol="0">
            <a:spAutoFit/>
          </a:bodyPr>
          <a:lstStyle/>
          <a:p>
            <a:pPr algn="ctr"/>
            <a:r>
              <a:rPr lang="en-US" sz="2200" b="1" dirty="0">
                <a:solidFill>
                  <a:srgbClr val="003399"/>
                </a:solidFill>
                <a:latin typeface="Open Sans" panose="020B0606030504020204" pitchFamily="34" charset="0"/>
                <a:ea typeface="Open Sans" panose="020B0606030504020204" pitchFamily="34" charset="0"/>
                <a:cs typeface="Open Sans" panose="020B0606030504020204" pitchFamily="34" charset="0"/>
              </a:rPr>
              <a:t>The user should save any information recorded in </a:t>
            </a:r>
            <a:r>
              <a:rPr lang="en-US" sz="2200" b="1" dirty="0" err="1">
                <a:solidFill>
                  <a:srgbClr val="003399"/>
                </a:solidFill>
                <a:latin typeface="Open Sans" panose="020B0606030504020204" pitchFamily="34" charset="0"/>
                <a:ea typeface="Open Sans" panose="020B0606030504020204" pitchFamily="34" charset="0"/>
                <a:cs typeface="Open Sans" panose="020B0606030504020204" pitchFamily="34" charset="0"/>
              </a:rPr>
              <a:t>Jems</a:t>
            </a:r>
            <a:r>
              <a:rPr lang="en-US" sz="2200" b="1" dirty="0">
                <a:solidFill>
                  <a:srgbClr val="003399"/>
                </a:solidFill>
                <a:latin typeface="Open Sans" panose="020B0606030504020204" pitchFamily="34" charset="0"/>
                <a:ea typeface="Open Sans" panose="020B0606030504020204" pitchFamily="34" charset="0"/>
                <a:cs typeface="Open Sans" panose="020B0606030504020204" pitchFamily="34" charset="0"/>
              </a:rPr>
              <a:t> after each operation made by pressing the “SAVE”!</a:t>
            </a:r>
          </a:p>
        </p:txBody>
      </p:sp>
    </p:spTree>
    <p:extLst>
      <p:ext uri="{BB962C8B-B14F-4D97-AF65-F5344CB8AC3E}">
        <p14:creationId xmlns:p14="http://schemas.microsoft.com/office/powerpoint/2010/main" val="10680933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89780" y="1407715"/>
            <a:ext cx="11861321" cy="1015663"/>
          </a:xfrm>
          <a:prstGeom prst="rect">
            <a:avLst/>
          </a:prstGeom>
          <a:noFill/>
        </p:spPr>
        <p:txBody>
          <a:bodyPr wrap="square" rtlCol="0">
            <a:spAutoFit/>
          </a:bodyPr>
          <a:lstStyle/>
          <a:p>
            <a:pPr marL="0" lvl="2" algn="just"/>
            <a:r>
              <a:rPr lang="en-GB" sz="2000" dirty="0">
                <a:latin typeface="Open Sans" panose="020B0606030504020204" pitchFamily="34" charset="0"/>
                <a:ea typeface="Open Sans" panose="020B0606030504020204" pitchFamily="34" charset="0"/>
                <a:cs typeface="Open Sans" panose="020B0606030504020204" pitchFamily="34" charset="0"/>
              </a:rPr>
              <a:t>The list of expenditures section is the place where partners list incurred costs in the original currency. When first coming to this section, it looks as below. By clicking the +</a:t>
            </a:r>
            <a:r>
              <a:rPr lang="en-GB" sz="2000" b="1" dirty="0">
                <a:latin typeface="Open Sans" panose="020B0606030504020204" pitchFamily="34" charset="0"/>
                <a:ea typeface="Open Sans" panose="020B0606030504020204" pitchFamily="34" charset="0"/>
                <a:cs typeface="Open Sans" panose="020B0606030504020204" pitchFamily="34" charset="0"/>
              </a:rPr>
              <a:t>add expenditure button</a:t>
            </a:r>
            <a:r>
              <a:rPr lang="en-GB" sz="2000" dirty="0">
                <a:latin typeface="Open Sans" panose="020B0606030504020204" pitchFamily="34" charset="0"/>
                <a:ea typeface="Open Sans" panose="020B0606030504020204" pitchFamily="34" charset="0"/>
                <a:cs typeface="Open Sans" panose="020B0606030504020204" pitchFamily="34" charset="0"/>
              </a:rPr>
              <a:t>, the partner can add expenditure items, one by one</a:t>
            </a:r>
            <a:r>
              <a:rPr lang="ro-RO" sz="2000" dirty="0">
                <a:latin typeface="Open Sans" panose="020B0606030504020204" pitchFamily="34" charset="0"/>
                <a:ea typeface="Open Sans" panose="020B0606030504020204" pitchFamily="34" charset="0"/>
                <a:cs typeface="Open Sans" panose="020B0606030504020204" pitchFamily="34" charset="0"/>
              </a:rPr>
              <a:t>:</a:t>
            </a:r>
            <a:endParaRPr lang="en-US"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2050" name="Picture 2">
            <a:extLst>
              <a:ext uri="{FF2B5EF4-FFF2-40B4-BE49-F238E27FC236}">
                <a16:creationId xmlns:a16="http://schemas.microsoft.com/office/drawing/2014/main" id="{29587DD3-7F5F-55E8-C037-10420D449543}"/>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r="1375"/>
          <a:stretch>
            <a:fillRect/>
          </a:stretch>
        </p:blipFill>
        <p:spPr bwMode="auto">
          <a:xfrm>
            <a:off x="189780" y="2484260"/>
            <a:ext cx="10783020" cy="325744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89779" y="5941157"/>
            <a:ext cx="11861321" cy="769441"/>
          </a:xfrm>
          <a:prstGeom prst="rect">
            <a:avLst/>
          </a:prstGeom>
          <a:solidFill>
            <a:schemeClr val="accent1">
              <a:lumMod val="20000"/>
              <a:lumOff val="80000"/>
            </a:schemeClr>
          </a:solidFill>
        </p:spPr>
        <p:txBody>
          <a:bodyPr wrap="square" rtlCol="0">
            <a:spAutoFit/>
          </a:bodyPr>
          <a:lstStyle/>
          <a:p>
            <a:pPr algn="ctr"/>
            <a:r>
              <a:rPr lang="en-US" sz="2200" b="1" dirty="0">
                <a:solidFill>
                  <a:srgbClr val="003399"/>
                </a:solidFill>
                <a:latin typeface="Open Sans" panose="020B0606030504020204" pitchFamily="34" charset="0"/>
                <a:ea typeface="Open Sans" panose="020B0606030504020204" pitchFamily="34" charset="0"/>
                <a:cs typeface="Open Sans" panose="020B0606030504020204" pitchFamily="34" charset="0"/>
              </a:rPr>
              <a:t>The user should save any information recorded in </a:t>
            </a:r>
            <a:r>
              <a:rPr lang="en-US" sz="2200" b="1" dirty="0" err="1">
                <a:solidFill>
                  <a:srgbClr val="003399"/>
                </a:solidFill>
                <a:latin typeface="Open Sans" panose="020B0606030504020204" pitchFamily="34" charset="0"/>
                <a:ea typeface="Open Sans" panose="020B0606030504020204" pitchFamily="34" charset="0"/>
                <a:cs typeface="Open Sans" panose="020B0606030504020204" pitchFamily="34" charset="0"/>
              </a:rPr>
              <a:t>Jems</a:t>
            </a:r>
            <a:r>
              <a:rPr lang="en-US" sz="2200" b="1" dirty="0">
                <a:solidFill>
                  <a:srgbClr val="003399"/>
                </a:solidFill>
                <a:latin typeface="Open Sans" panose="020B0606030504020204" pitchFamily="34" charset="0"/>
                <a:ea typeface="Open Sans" panose="020B0606030504020204" pitchFamily="34" charset="0"/>
                <a:cs typeface="Open Sans" panose="020B0606030504020204" pitchFamily="34" charset="0"/>
              </a:rPr>
              <a:t> after each operation made by pressing the “SAVE”!</a:t>
            </a:r>
          </a:p>
        </p:txBody>
      </p:sp>
      <p:sp>
        <p:nvSpPr>
          <p:cNvPr id="2" name="Rectangle 1">
            <a:extLst>
              <a:ext uri="{FF2B5EF4-FFF2-40B4-BE49-F238E27FC236}">
                <a16:creationId xmlns:a16="http://schemas.microsoft.com/office/drawing/2014/main" id="{35018F24-53FD-B4EA-6657-70004A06B73C}"/>
              </a:ext>
            </a:extLst>
          </p:cNvPr>
          <p:cNvSpPr/>
          <p:nvPr/>
        </p:nvSpPr>
        <p:spPr>
          <a:xfrm>
            <a:off x="6285779" y="54003"/>
            <a:ext cx="5903487" cy="461665"/>
          </a:xfrm>
          <a:prstGeom prst="rect">
            <a:avLst/>
          </a:prstGeom>
        </p:spPr>
        <p:txBody>
          <a:bodyPr wrap="square">
            <a:spAutoFit/>
          </a:bodyPr>
          <a:lstStyle/>
          <a:p>
            <a:pPr lvl="0" algn="r" eaLnBrk="0" fontAlgn="base" hangingPunct="0">
              <a:spcBef>
                <a:spcPct val="0"/>
              </a:spcBef>
              <a:spcAft>
                <a:spcPct val="0"/>
              </a:spcAft>
              <a:defRPr/>
            </a:pPr>
            <a:r>
              <a:rPr lang="ro-RO" altLang="en-US" sz="2400" b="1" dirty="0">
                <a:solidFill>
                  <a:srgbClr val="003399"/>
                </a:solidFill>
                <a:latin typeface="Open Sans" panose="020B0606030504020204" pitchFamily="34" charset="0"/>
                <a:ea typeface="Open Sans" panose="020B0606030504020204" pitchFamily="34" charset="0"/>
                <a:cs typeface="Open Sans" panose="020B0606030504020204" pitchFamily="34" charset="0"/>
              </a:rPr>
              <a:t>List of Expenditures</a:t>
            </a:r>
            <a:endParaRPr lang="en-US" altLang="en-US" sz="2400" b="1" dirty="0">
              <a:solidFill>
                <a:srgbClr val="003399"/>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7298439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C0E430C-9AE6-0684-84A2-A7C324282009}"/>
              </a:ext>
            </a:extLst>
          </p:cNvPr>
          <p:cNvSpPr txBox="1"/>
          <p:nvPr/>
        </p:nvSpPr>
        <p:spPr>
          <a:xfrm>
            <a:off x="1863304" y="1285383"/>
            <a:ext cx="8980099" cy="707886"/>
          </a:xfrm>
          <a:prstGeom prst="rect">
            <a:avLst/>
          </a:prstGeom>
          <a:noFill/>
        </p:spPr>
        <p:txBody>
          <a:bodyPr wrap="square" rtlCol="0">
            <a:spAutoFit/>
          </a:bodyPr>
          <a:lstStyle/>
          <a:p>
            <a:pPr marL="0" lvl="2" algn="ctr"/>
            <a:r>
              <a:rPr lang="en-GB" sz="2000" dirty="0">
                <a:solidFill>
                  <a:srgbClr val="000C34"/>
                </a:solidFill>
                <a:latin typeface="Open Sans" panose="020B0606030504020204" pitchFamily="34" charset="0"/>
                <a:ea typeface="Open Sans" panose="020B0606030504020204" pitchFamily="34" charset="0"/>
                <a:cs typeface="Open Sans" panose="020B0606030504020204" pitchFamily="34" charset="0"/>
              </a:rPr>
              <a:t>When adding an expenditure item, the options columns available in the Application Form are showing up.</a:t>
            </a:r>
            <a:endParaRPr lang="en-US"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3074" name="Picture 2">
            <a:extLst>
              <a:ext uri="{FF2B5EF4-FFF2-40B4-BE49-F238E27FC236}">
                <a16:creationId xmlns:a16="http://schemas.microsoft.com/office/drawing/2014/main" id="{00B99FA9-7724-CFD1-7739-3FAA3CAF156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4576" y="2070903"/>
            <a:ext cx="9082847" cy="375613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163901" y="5956446"/>
            <a:ext cx="11749177" cy="769441"/>
          </a:xfrm>
          <a:prstGeom prst="rect">
            <a:avLst/>
          </a:prstGeom>
          <a:solidFill>
            <a:schemeClr val="accent1">
              <a:lumMod val="20000"/>
              <a:lumOff val="80000"/>
            </a:schemeClr>
          </a:solidFill>
        </p:spPr>
        <p:txBody>
          <a:bodyPr wrap="square" rtlCol="0">
            <a:spAutoFit/>
          </a:bodyPr>
          <a:lstStyle/>
          <a:p>
            <a:pPr algn="ctr"/>
            <a:r>
              <a:rPr lang="en-US" sz="2200" b="1" dirty="0">
                <a:solidFill>
                  <a:srgbClr val="003399"/>
                </a:solidFill>
                <a:latin typeface="Open Sans" panose="020B0606030504020204" pitchFamily="34" charset="0"/>
                <a:ea typeface="Open Sans" panose="020B0606030504020204" pitchFamily="34" charset="0"/>
                <a:cs typeface="Open Sans" panose="020B0606030504020204" pitchFamily="34" charset="0"/>
              </a:rPr>
              <a:t>The user should save any information recorded in </a:t>
            </a:r>
            <a:r>
              <a:rPr lang="en-US" sz="2200" b="1" dirty="0" err="1">
                <a:solidFill>
                  <a:srgbClr val="003399"/>
                </a:solidFill>
                <a:latin typeface="Open Sans" panose="020B0606030504020204" pitchFamily="34" charset="0"/>
                <a:ea typeface="Open Sans" panose="020B0606030504020204" pitchFamily="34" charset="0"/>
                <a:cs typeface="Open Sans" panose="020B0606030504020204" pitchFamily="34" charset="0"/>
              </a:rPr>
              <a:t>Jems</a:t>
            </a:r>
            <a:r>
              <a:rPr lang="en-US" sz="2200" b="1" dirty="0">
                <a:solidFill>
                  <a:srgbClr val="003399"/>
                </a:solidFill>
                <a:latin typeface="Open Sans" panose="020B0606030504020204" pitchFamily="34" charset="0"/>
                <a:ea typeface="Open Sans" panose="020B0606030504020204" pitchFamily="34" charset="0"/>
                <a:cs typeface="Open Sans" panose="020B0606030504020204" pitchFamily="34" charset="0"/>
              </a:rPr>
              <a:t> after each operation made by pressing the “SAVE”!</a:t>
            </a:r>
          </a:p>
        </p:txBody>
      </p:sp>
    </p:spTree>
    <p:extLst>
      <p:ext uri="{BB962C8B-B14F-4D97-AF65-F5344CB8AC3E}">
        <p14:creationId xmlns:p14="http://schemas.microsoft.com/office/powerpoint/2010/main" val="39741309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89782" y="1638908"/>
            <a:ext cx="11826814" cy="3785652"/>
          </a:xfrm>
          <a:prstGeom prst="rect">
            <a:avLst/>
          </a:prstGeom>
        </p:spPr>
        <p:txBody>
          <a:bodyPr wrap="square">
            <a:spAutoFit/>
          </a:bodyPr>
          <a:lstStyle/>
          <a:p>
            <a:r>
              <a:rPr lang="en-US" sz="1600" b="1" dirty="0">
                <a:latin typeface="Open Sans" panose="020B0606030504020204" pitchFamily="34" charset="0"/>
                <a:ea typeface="Open Sans" panose="020B0606030504020204" pitchFamily="34" charset="0"/>
                <a:cs typeface="Open Sans" panose="020B0606030504020204" pitchFamily="34" charset="0"/>
              </a:rPr>
              <a:t>ID</a:t>
            </a:r>
          </a:p>
          <a:p>
            <a:pPr algn="just"/>
            <a:r>
              <a:rPr lang="en-US" sz="1600" dirty="0">
                <a:latin typeface="Open Sans" panose="020B0606030504020204" pitchFamily="34" charset="0"/>
                <a:ea typeface="Open Sans" panose="020B0606030504020204" pitchFamily="34" charset="0"/>
                <a:cs typeface="Open Sans" panose="020B0606030504020204" pitchFamily="34" charset="0"/>
              </a:rPr>
              <a:t>This running number is always in the format </a:t>
            </a:r>
            <a:r>
              <a:rPr lang="en-US" sz="1600" i="1" dirty="0">
                <a:latin typeface="Open Sans" panose="020B0606030504020204" pitchFamily="34" charset="0"/>
                <a:ea typeface="Open Sans" panose="020B0606030504020204" pitchFamily="34" charset="0"/>
                <a:cs typeface="Open Sans" panose="020B0606030504020204" pitchFamily="34" charset="0"/>
              </a:rPr>
              <a:t>R[report number].X</a:t>
            </a:r>
            <a:r>
              <a:rPr lang="en-US" sz="1600" dirty="0">
                <a:latin typeface="Open Sans" panose="020B0606030504020204" pitchFamily="34" charset="0"/>
                <a:ea typeface="Open Sans" panose="020B0606030504020204" pitchFamily="34" charset="0"/>
                <a:cs typeface="Open Sans" panose="020B0606030504020204" pitchFamily="34" charset="0"/>
              </a:rPr>
              <a:t>. The ID is dynamic in draft status (reports created have seamless consecutive numbering, even if a report is deleted), however it will be frozen upon submission of the report. The number will be used later on to identify cost items coming from another (previous) report (through parking of expenditure).</a:t>
            </a:r>
          </a:p>
          <a:p>
            <a:endParaRPr lang="en-US" sz="1600" b="1" dirty="0">
              <a:latin typeface="Open Sans" panose="020B0606030504020204" pitchFamily="34" charset="0"/>
              <a:ea typeface="Open Sans" panose="020B0606030504020204" pitchFamily="34" charset="0"/>
              <a:cs typeface="Open Sans" panose="020B0606030504020204" pitchFamily="34" charset="0"/>
            </a:endParaRPr>
          </a:p>
          <a:p>
            <a:r>
              <a:rPr lang="en-US" sz="1600" b="1" dirty="0">
                <a:latin typeface="Open Sans" panose="020B0606030504020204" pitchFamily="34" charset="0"/>
                <a:ea typeface="Open Sans" panose="020B0606030504020204" pitchFamily="34" charset="0"/>
                <a:cs typeface="Open Sans" panose="020B0606030504020204" pitchFamily="34" charset="0"/>
              </a:rPr>
              <a:t>GDPR flag</a:t>
            </a:r>
          </a:p>
          <a:p>
            <a:pPr algn="just"/>
            <a:r>
              <a:rPr lang="en-US" sz="1600" dirty="0">
                <a:latin typeface="Open Sans" panose="020B0606030504020204" pitchFamily="34" charset="0"/>
                <a:ea typeface="Open Sans" panose="020B0606030504020204" pitchFamily="34" charset="0"/>
                <a:cs typeface="Open Sans" panose="020B0606030504020204" pitchFamily="34" charset="0"/>
              </a:rPr>
              <a:t>Partner user with privilege Sensitive data set to active in </a:t>
            </a:r>
            <a:r>
              <a:rPr lang="en-US" sz="1600" dirty="0">
                <a:latin typeface="Open Sans" panose="020B0606030504020204" pitchFamily="34" charset="0"/>
                <a:ea typeface="Open Sans" panose="020B0606030504020204" pitchFamily="34" charset="0"/>
                <a:cs typeface="Open Sans" panose="020B0606030504020204" pitchFamily="34" charset="0"/>
                <a:hlinkClick r:id="rId2"/>
              </a:rPr>
              <a:t>Project privileges</a:t>
            </a:r>
            <a:r>
              <a:rPr lang="en-US" sz="1600" dirty="0">
                <a:latin typeface="Open Sans" panose="020B0606030504020204" pitchFamily="34" charset="0"/>
                <a:ea typeface="Open Sans" panose="020B0606030504020204" pitchFamily="34" charset="0"/>
                <a:cs typeface="Open Sans" panose="020B0606030504020204" pitchFamily="34" charset="0"/>
              </a:rPr>
              <a:t> can flag expenditure items that are GDPR sensitive. In this case, users without Sensitive data privilege active will not be able to see Description, Comment and Attachment.</a:t>
            </a:r>
          </a:p>
          <a:p>
            <a:endParaRPr lang="en-US" sz="1600" b="1" dirty="0">
              <a:latin typeface="Open Sans" panose="020B0606030504020204" pitchFamily="34" charset="0"/>
              <a:ea typeface="Open Sans" panose="020B0606030504020204" pitchFamily="34" charset="0"/>
              <a:cs typeface="Open Sans" panose="020B0606030504020204" pitchFamily="34" charset="0"/>
            </a:endParaRPr>
          </a:p>
          <a:p>
            <a:r>
              <a:rPr lang="en-US" sz="1600" b="1" dirty="0">
                <a:latin typeface="Open Sans" panose="020B0606030504020204" pitchFamily="34" charset="0"/>
                <a:ea typeface="Open Sans" panose="020B0606030504020204" pitchFamily="34" charset="0"/>
                <a:cs typeface="Open Sans" panose="020B0606030504020204" pitchFamily="34" charset="0"/>
              </a:rPr>
              <a:t>Previously parked by</a:t>
            </a:r>
          </a:p>
          <a:p>
            <a:pPr algn="just"/>
            <a:r>
              <a:rPr lang="en-US" sz="1600" dirty="0">
                <a:latin typeface="Open Sans" panose="020B0606030504020204" pitchFamily="34" charset="0"/>
                <a:ea typeface="Open Sans" panose="020B0606030504020204" pitchFamily="34" charset="0"/>
                <a:cs typeface="Open Sans" panose="020B0606030504020204" pitchFamily="34" charset="0"/>
              </a:rPr>
              <a:t>Displays either Control or JS/MA - depending on the level of verification where the item was last parked, namely control of partner report or verification of project report. An item shall keep it’s label throughout the system.</a:t>
            </a:r>
          </a:p>
          <a:p>
            <a:pPr algn="just"/>
            <a:endParaRPr lang="en-US" sz="1600" dirty="0">
              <a:latin typeface="Open Sans" panose="020B0606030504020204" pitchFamily="34" charset="0"/>
              <a:ea typeface="Open Sans" panose="020B0606030504020204" pitchFamily="34" charset="0"/>
              <a:cs typeface="Open Sans" panose="020B0606030504020204" pitchFamily="34" charset="0"/>
            </a:endParaRPr>
          </a:p>
          <a:p>
            <a:pPr algn="just"/>
            <a:endParaRPr lang="en-US" sz="1600"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Rectangle 3">
            <a:extLst>
              <a:ext uri="{FF2B5EF4-FFF2-40B4-BE49-F238E27FC236}">
                <a16:creationId xmlns:a16="http://schemas.microsoft.com/office/drawing/2014/main" id="{AA8B0D65-170D-F013-7F8A-4A2104D17CF4}"/>
              </a:ext>
            </a:extLst>
          </p:cNvPr>
          <p:cNvSpPr/>
          <p:nvPr/>
        </p:nvSpPr>
        <p:spPr>
          <a:xfrm>
            <a:off x="6277153" y="54003"/>
            <a:ext cx="5903487" cy="461665"/>
          </a:xfrm>
          <a:prstGeom prst="rect">
            <a:avLst/>
          </a:prstGeom>
        </p:spPr>
        <p:txBody>
          <a:bodyPr wrap="square">
            <a:spAutoFit/>
          </a:bodyPr>
          <a:lstStyle/>
          <a:p>
            <a:pPr lvl="0" algn="r" eaLnBrk="0" fontAlgn="base" hangingPunct="0">
              <a:spcBef>
                <a:spcPct val="0"/>
              </a:spcBef>
              <a:spcAft>
                <a:spcPct val="0"/>
              </a:spcAft>
              <a:defRPr/>
            </a:pPr>
            <a:r>
              <a:rPr lang="ro-RO" altLang="en-US" sz="2400" b="1" dirty="0">
                <a:solidFill>
                  <a:srgbClr val="003399"/>
                </a:solidFill>
                <a:latin typeface="Open Sans" panose="020B0606030504020204" pitchFamily="34" charset="0"/>
                <a:ea typeface="Open Sans" panose="020B0606030504020204" pitchFamily="34" charset="0"/>
                <a:cs typeface="Open Sans" panose="020B0606030504020204" pitchFamily="34" charset="0"/>
              </a:rPr>
              <a:t>Input fields</a:t>
            </a:r>
            <a:endParaRPr lang="en-US" altLang="en-US" sz="2400" b="1" dirty="0">
              <a:solidFill>
                <a:srgbClr val="003399"/>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40639936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1155" y="1464393"/>
            <a:ext cx="11861319" cy="4524315"/>
          </a:xfrm>
          <a:prstGeom prst="rect">
            <a:avLst/>
          </a:prstGeom>
        </p:spPr>
        <p:txBody>
          <a:bodyPr wrap="square">
            <a:spAutoFit/>
          </a:bodyPr>
          <a:lstStyle/>
          <a:p>
            <a:r>
              <a:rPr lang="en-US" sz="1600" b="1" dirty="0">
                <a:latin typeface="Open Sans" panose="020B0606030504020204" pitchFamily="34" charset="0"/>
                <a:ea typeface="Open Sans" panose="020B0606030504020204" pitchFamily="34" charset="0"/>
                <a:cs typeface="Open Sans" panose="020B0606030504020204" pitchFamily="34" charset="0"/>
              </a:rPr>
              <a:t>Cost category</a:t>
            </a:r>
          </a:p>
          <a:p>
            <a:pPr algn="just"/>
            <a:r>
              <a:rPr lang="en-US" sz="1600" dirty="0">
                <a:latin typeface="Open Sans" panose="020B0606030504020204" pitchFamily="34" charset="0"/>
                <a:ea typeface="Open Sans" panose="020B0606030504020204" pitchFamily="34" charset="0"/>
                <a:cs typeface="Open Sans" panose="020B0606030504020204" pitchFamily="34" charset="0"/>
              </a:rPr>
              <a:t>This field links the cost item to a cost category. Cost categories available in the Application form budget can be selected here. If cost categories are switched off in the call settings, they will also not show up in the list of expenditure.</a:t>
            </a:r>
          </a:p>
          <a:p>
            <a:endParaRPr lang="en-US" sz="1600" b="1" dirty="0">
              <a:latin typeface="Open Sans" panose="020B0606030504020204" pitchFamily="34" charset="0"/>
              <a:ea typeface="Open Sans" panose="020B0606030504020204" pitchFamily="34" charset="0"/>
              <a:cs typeface="Open Sans" panose="020B0606030504020204" pitchFamily="34" charset="0"/>
            </a:endParaRPr>
          </a:p>
          <a:p>
            <a:r>
              <a:rPr lang="en-US" sz="1600" b="1" dirty="0">
                <a:latin typeface="Open Sans" panose="020B0606030504020204" pitchFamily="34" charset="0"/>
                <a:ea typeface="Open Sans" panose="020B0606030504020204" pitchFamily="34" charset="0"/>
                <a:cs typeface="Open Sans" panose="020B0606030504020204" pitchFamily="34" charset="0"/>
              </a:rPr>
              <a:t>Investment No.</a:t>
            </a:r>
          </a:p>
          <a:p>
            <a:pPr algn="just"/>
            <a:r>
              <a:rPr lang="en-US" sz="1600" dirty="0">
                <a:latin typeface="Open Sans" panose="020B0606030504020204" pitchFamily="34" charset="0"/>
                <a:ea typeface="Open Sans" panose="020B0606030504020204" pitchFamily="34" charset="0"/>
                <a:cs typeface="Open Sans" panose="020B0606030504020204" pitchFamily="34" charset="0"/>
              </a:rPr>
              <a:t>This field links expenditure to investment items in the Application Form, if the project has investments. If the project has no investments this field is hidden in the report.</a:t>
            </a:r>
          </a:p>
          <a:p>
            <a:endParaRPr lang="en-US" sz="1600" b="1" dirty="0">
              <a:latin typeface="Open Sans" panose="020B0606030504020204" pitchFamily="34" charset="0"/>
              <a:ea typeface="Open Sans" panose="020B0606030504020204" pitchFamily="34" charset="0"/>
              <a:cs typeface="Open Sans" panose="020B0606030504020204" pitchFamily="34" charset="0"/>
            </a:endParaRPr>
          </a:p>
          <a:p>
            <a:pPr algn="just"/>
            <a:r>
              <a:rPr lang="en-US" sz="1600" b="1" dirty="0">
                <a:latin typeface="Open Sans" panose="020B0606030504020204" pitchFamily="34" charset="0"/>
                <a:ea typeface="Open Sans" panose="020B0606030504020204" pitchFamily="34" charset="0"/>
                <a:cs typeface="Open Sans" panose="020B0606030504020204" pitchFamily="34" charset="0"/>
              </a:rPr>
              <a:t>Procurement</a:t>
            </a:r>
          </a:p>
          <a:p>
            <a:pPr algn="just"/>
            <a:r>
              <a:rPr lang="en-US" sz="1600" dirty="0">
                <a:latin typeface="Open Sans" panose="020B0606030504020204" pitchFamily="34" charset="0"/>
                <a:ea typeface="Open Sans" panose="020B0606030504020204" pitchFamily="34" charset="0"/>
                <a:cs typeface="Open Sans" panose="020B0606030504020204" pitchFamily="34" charset="0"/>
              </a:rPr>
              <a:t>This field is used to link expenditure to public procurements (for more info see </a:t>
            </a:r>
            <a:r>
              <a:rPr lang="en-US" sz="1600" dirty="0">
                <a:latin typeface="Open Sans" panose="020B0606030504020204" pitchFamily="34" charset="0"/>
                <a:ea typeface="Open Sans" panose="020B0606030504020204" pitchFamily="34" charset="0"/>
                <a:cs typeface="Open Sans" panose="020B0606030504020204" pitchFamily="34" charset="0"/>
                <a:hlinkClick r:id="rId2"/>
              </a:rPr>
              <a:t>Partner report procurement</a:t>
            </a:r>
            <a:r>
              <a:rPr lang="en-US" sz="1600" dirty="0">
                <a:latin typeface="Open Sans" panose="020B0606030504020204" pitchFamily="34" charset="0"/>
                <a:ea typeface="Open Sans" panose="020B0606030504020204" pitchFamily="34" charset="0"/>
                <a:cs typeface="Open Sans" panose="020B0606030504020204" pitchFamily="34" charset="0"/>
              </a:rPr>
              <a:t>). All contract names created by the partner in the public procurement section show up here.</a:t>
            </a:r>
          </a:p>
          <a:p>
            <a:endParaRPr lang="en-US" sz="1600" b="1" dirty="0">
              <a:latin typeface="Open Sans" panose="020B0606030504020204" pitchFamily="34" charset="0"/>
              <a:ea typeface="Open Sans" panose="020B0606030504020204" pitchFamily="34" charset="0"/>
              <a:cs typeface="Open Sans" panose="020B0606030504020204" pitchFamily="34" charset="0"/>
            </a:endParaRPr>
          </a:p>
          <a:p>
            <a:r>
              <a:rPr lang="en-US" sz="1600" b="1" dirty="0">
                <a:latin typeface="Open Sans" panose="020B0606030504020204" pitchFamily="34" charset="0"/>
                <a:ea typeface="Open Sans" panose="020B0606030504020204" pitchFamily="34" charset="0"/>
                <a:cs typeface="Open Sans" panose="020B0606030504020204" pitchFamily="34" charset="0"/>
              </a:rPr>
              <a:t>Internal reference no. &amp; Invoice no.</a:t>
            </a:r>
          </a:p>
          <a:p>
            <a:r>
              <a:rPr lang="en-US" sz="1600" dirty="0">
                <a:latin typeface="Open Sans" panose="020B0606030504020204" pitchFamily="34" charset="0"/>
                <a:ea typeface="Open Sans" panose="020B0606030504020204" pitchFamily="34" charset="0"/>
                <a:cs typeface="Open Sans" panose="020B0606030504020204" pitchFamily="34" charset="0"/>
              </a:rPr>
              <a:t>These input fields can be used to identify the expenditure.</a:t>
            </a:r>
          </a:p>
          <a:p>
            <a:pPr algn="just"/>
            <a:endParaRPr lang="en-US" sz="1600" dirty="0">
              <a:latin typeface="Open Sans" panose="020B0606030504020204" pitchFamily="34" charset="0"/>
              <a:ea typeface="Open Sans" panose="020B0606030504020204" pitchFamily="34" charset="0"/>
              <a:cs typeface="Open Sans" panose="020B0606030504020204" pitchFamily="34" charset="0"/>
            </a:endParaRPr>
          </a:p>
          <a:p>
            <a:r>
              <a:rPr lang="en-US" sz="1600" b="1" dirty="0">
                <a:latin typeface="Open Sans" panose="020B0606030504020204" pitchFamily="34" charset="0"/>
                <a:ea typeface="Open Sans" panose="020B0606030504020204" pitchFamily="34" charset="0"/>
                <a:cs typeface="Open Sans" panose="020B0606030504020204" pitchFamily="34" charset="0"/>
              </a:rPr>
              <a:t>Invoice Date &amp; Date of Payment</a:t>
            </a:r>
          </a:p>
          <a:p>
            <a:r>
              <a:rPr lang="en-US" sz="1600" dirty="0">
                <a:latin typeface="Open Sans" panose="020B0606030504020204" pitchFamily="34" charset="0"/>
                <a:ea typeface="Open Sans" panose="020B0606030504020204" pitchFamily="34" charset="0"/>
                <a:cs typeface="Open Sans" panose="020B0606030504020204" pitchFamily="34" charset="0"/>
              </a:rPr>
              <a:t>Dates to be entered by the partner.</a:t>
            </a:r>
          </a:p>
          <a:p>
            <a:pPr algn="just"/>
            <a:endParaRPr lang="en-US" sz="16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8889236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9781" y="1358441"/>
            <a:ext cx="11861321" cy="5055230"/>
          </a:xfrm>
          <a:prstGeom prst="rect">
            <a:avLst/>
          </a:prstGeom>
        </p:spPr>
        <p:txBody>
          <a:bodyPr wrap="square">
            <a:spAutoFit/>
          </a:bodyPr>
          <a:lstStyle/>
          <a:p>
            <a:r>
              <a:rPr lang="en-US" sz="1600" b="1" dirty="0">
                <a:latin typeface="Open Sans" panose="020B0606030504020204" pitchFamily="34" charset="0"/>
                <a:ea typeface="Open Sans" panose="020B0606030504020204" pitchFamily="34" charset="0"/>
                <a:cs typeface="Open Sans" panose="020B0606030504020204" pitchFamily="34" charset="0"/>
              </a:rPr>
              <a:t>Description &amp; Comment</a:t>
            </a:r>
          </a:p>
          <a:p>
            <a:r>
              <a:rPr lang="en-US" sz="1600" dirty="0">
                <a:latin typeface="Open Sans" panose="020B0606030504020204" pitchFamily="34" charset="0"/>
                <a:ea typeface="Open Sans" panose="020B0606030504020204" pitchFamily="34" charset="0"/>
                <a:cs typeface="Open Sans" panose="020B0606030504020204" pitchFamily="34" charset="0"/>
              </a:rPr>
              <a:t>Here the partner can provide further justification on the cost item. In the Comment section add the Activity which cost is linked to.</a:t>
            </a:r>
          </a:p>
          <a:p>
            <a:endParaRPr lang="en-US" sz="1050" b="1" dirty="0">
              <a:latin typeface="Open Sans" panose="020B0606030504020204" pitchFamily="34" charset="0"/>
              <a:ea typeface="Open Sans" panose="020B0606030504020204" pitchFamily="34" charset="0"/>
              <a:cs typeface="Open Sans" panose="020B0606030504020204" pitchFamily="34" charset="0"/>
            </a:endParaRPr>
          </a:p>
          <a:p>
            <a:r>
              <a:rPr lang="en-US" sz="1600" b="1" dirty="0">
                <a:latin typeface="Open Sans" panose="020B0606030504020204" pitchFamily="34" charset="0"/>
                <a:ea typeface="Open Sans" panose="020B0606030504020204" pitchFamily="34" charset="0"/>
                <a:cs typeface="Open Sans" panose="020B0606030504020204" pitchFamily="34" charset="0"/>
              </a:rPr>
              <a:t>Total invoice value &amp; VAT</a:t>
            </a:r>
          </a:p>
          <a:p>
            <a:r>
              <a:rPr lang="en-US" sz="1600" dirty="0">
                <a:latin typeface="Open Sans" panose="020B0606030504020204" pitchFamily="34" charset="0"/>
                <a:ea typeface="Open Sans" panose="020B0606030504020204" pitchFamily="34" charset="0"/>
                <a:cs typeface="Open Sans" panose="020B0606030504020204" pitchFamily="34" charset="0"/>
              </a:rPr>
              <a:t>Here the partner can add the invoice value and VAT value. Also a negative amount can be entered as Total invoice value by entering a “-” after the number has been entered.</a:t>
            </a:r>
          </a:p>
          <a:p>
            <a:endParaRPr lang="en-US" sz="1000" b="1" dirty="0">
              <a:latin typeface="Open Sans" panose="020B0606030504020204" pitchFamily="34" charset="0"/>
              <a:ea typeface="Open Sans" panose="020B0606030504020204" pitchFamily="34" charset="0"/>
              <a:cs typeface="Open Sans" panose="020B0606030504020204" pitchFamily="34" charset="0"/>
            </a:endParaRPr>
          </a:p>
          <a:p>
            <a:r>
              <a:rPr lang="en-US" sz="1600" b="1" dirty="0">
                <a:latin typeface="Open Sans" panose="020B0606030504020204" pitchFamily="34" charset="0"/>
                <a:ea typeface="Open Sans" panose="020B0606030504020204" pitchFamily="34" charset="0"/>
                <a:cs typeface="Open Sans" panose="020B0606030504020204" pitchFamily="34" charset="0"/>
              </a:rPr>
              <a:t>Declared amount</a:t>
            </a:r>
          </a:p>
          <a:p>
            <a:r>
              <a:rPr lang="en-US" sz="1600" dirty="0">
                <a:latin typeface="Open Sans" panose="020B0606030504020204" pitchFamily="34" charset="0"/>
                <a:ea typeface="Open Sans" panose="020B0606030504020204" pitchFamily="34" charset="0"/>
                <a:cs typeface="Open Sans" panose="020B0606030504020204" pitchFamily="34" charset="0"/>
              </a:rPr>
              <a:t>The Declared amount is based on Total invoice value and VAT. It is the value the partner claims as basis for reimbursement, i.e. this amount will be checked by the controller for eligibility. If in foreign currency, this value is the basis for calculation of the Declared amount in EUR. </a:t>
            </a:r>
          </a:p>
          <a:p>
            <a:endParaRPr lang="en-US" sz="600" b="1" dirty="0">
              <a:latin typeface="Open Sans" panose="020B0606030504020204" pitchFamily="34" charset="0"/>
              <a:ea typeface="Open Sans" panose="020B0606030504020204" pitchFamily="34" charset="0"/>
              <a:cs typeface="Open Sans" panose="020B0606030504020204" pitchFamily="34" charset="0"/>
            </a:endParaRPr>
          </a:p>
          <a:p>
            <a:r>
              <a:rPr lang="en-US" sz="1600" b="1" dirty="0">
                <a:latin typeface="Open Sans" panose="020B0606030504020204" pitchFamily="34" charset="0"/>
                <a:ea typeface="Open Sans" panose="020B0606030504020204" pitchFamily="34" charset="0"/>
                <a:cs typeface="Open Sans" panose="020B0606030504020204" pitchFamily="34" charset="0"/>
              </a:rPr>
              <a:t>Currency &amp; Conversion rate &amp; Declared amount in EUR</a:t>
            </a:r>
          </a:p>
          <a:p>
            <a:pPr algn="just"/>
            <a:r>
              <a:rPr lang="en-US" sz="1600" dirty="0">
                <a:latin typeface="Open Sans" panose="020B0606030504020204" pitchFamily="34" charset="0"/>
                <a:ea typeface="Open Sans" panose="020B0606030504020204" pitchFamily="34" charset="0"/>
                <a:cs typeface="Open Sans" panose="020B0606030504020204" pitchFamily="34" charset="0"/>
              </a:rPr>
              <a:t>The currency field is the only input field of these 3 fields. The other fields are automatically calculated. Exchange rates are applied when expenditure items in other currencies than Euro are declared. If a report is in draft, exchange rates are updated constantly. Once a report is submitted, the exchange rates shall be taken from the month of submission and frozen.</a:t>
            </a:r>
          </a:p>
          <a:p>
            <a:endParaRPr lang="en-US" sz="1000" b="1" dirty="0">
              <a:latin typeface="Open Sans" panose="020B0606030504020204" pitchFamily="34" charset="0"/>
              <a:ea typeface="Open Sans" panose="020B0606030504020204" pitchFamily="34" charset="0"/>
              <a:cs typeface="Open Sans" panose="020B0606030504020204" pitchFamily="34" charset="0"/>
            </a:endParaRPr>
          </a:p>
          <a:p>
            <a:r>
              <a:rPr lang="en-US" sz="1400" b="1" dirty="0">
                <a:latin typeface="Open Sans" panose="020B0606030504020204" pitchFamily="34" charset="0"/>
                <a:ea typeface="Open Sans" panose="020B0606030504020204" pitchFamily="34" charset="0"/>
                <a:cs typeface="Open Sans" panose="020B0606030504020204" pitchFamily="34" charset="0"/>
              </a:rPr>
              <a:t>Attachments</a:t>
            </a:r>
          </a:p>
          <a:p>
            <a:pPr algn="just"/>
            <a:r>
              <a:rPr lang="en-US" sz="1600" dirty="0">
                <a:latin typeface="Open Sans" panose="020B0606030504020204" pitchFamily="34" charset="0"/>
                <a:ea typeface="Open Sans" panose="020B0606030504020204" pitchFamily="34" charset="0"/>
                <a:cs typeface="Open Sans" panose="020B0606030504020204" pitchFamily="34" charset="0"/>
              </a:rPr>
              <a:t>Upon creation of an expenditure item it is not possible to add attachments. After the item has been saved for the first time, </a:t>
            </a:r>
            <a:r>
              <a:rPr lang="en-US" sz="1600" b="1" dirty="0">
                <a:latin typeface="Open Sans" panose="020B0606030504020204" pitchFamily="34" charset="0"/>
                <a:ea typeface="Open Sans" panose="020B0606030504020204" pitchFamily="34" charset="0"/>
                <a:cs typeface="Open Sans" panose="020B0606030504020204" pitchFamily="34" charset="0"/>
              </a:rPr>
              <a:t>one file can be uploaded to each item</a:t>
            </a:r>
            <a:r>
              <a:rPr lang="en-US" sz="1600" dirty="0">
                <a:latin typeface="Open Sans" panose="020B0606030504020204" pitchFamily="34" charset="0"/>
                <a:ea typeface="Open Sans" panose="020B0606030504020204" pitchFamily="34" charset="0"/>
                <a:cs typeface="Open Sans" panose="020B0606030504020204" pitchFamily="34" charset="0"/>
              </a:rPr>
              <a:t>.</a:t>
            </a:r>
          </a:p>
        </p:txBody>
      </p:sp>
    </p:spTree>
    <p:extLst>
      <p:ext uri="{BB962C8B-B14F-4D97-AF65-F5344CB8AC3E}">
        <p14:creationId xmlns:p14="http://schemas.microsoft.com/office/powerpoint/2010/main" val="41623327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27854" y="1305080"/>
            <a:ext cx="9986455" cy="1107996"/>
          </a:xfrm>
          <a:prstGeom prst="rect">
            <a:avLst/>
          </a:prstGeom>
          <a:noFill/>
        </p:spPr>
        <p:txBody>
          <a:bodyPr wrap="square" rtlCol="0">
            <a:spAutoFit/>
          </a:bodyPr>
          <a:lstStyle/>
          <a:p>
            <a:pPr algn="just"/>
            <a:r>
              <a:rPr lang="en-GB" sz="2200" b="1" dirty="0">
                <a:solidFill>
                  <a:srgbClr val="000C34"/>
                </a:solidFill>
                <a:latin typeface="Open Sans" panose="020B0606030504020204" pitchFamily="34" charset="0"/>
                <a:ea typeface="Open Sans" panose="020B0606030504020204" pitchFamily="34" charset="0"/>
                <a:cs typeface="Open Sans" panose="020B0606030504020204" pitchFamily="34" charset="0"/>
              </a:rPr>
              <a:t>Contributions section </a:t>
            </a:r>
            <a:r>
              <a:rPr lang="en-GB" sz="2200" dirty="0">
                <a:solidFill>
                  <a:srgbClr val="000C34"/>
                </a:solidFill>
                <a:latin typeface="Open Sans" panose="020B0606030504020204" pitchFamily="34" charset="0"/>
                <a:ea typeface="Open Sans" panose="020B0606030504020204" pitchFamily="34" charset="0"/>
                <a:cs typeface="Open Sans" panose="020B0606030504020204" pitchFamily="34" charset="0"/>
              </a:rPr>
              <a:t>is the place where partners should follow-up partner contributions they received. This is a </a:t>
            </a:r>
            <a:r>
              <a:rPr lang="en-GB" sz="2200" b="1" dirty="0">
                <a:solidFill>
                  <a:srgbClr val="000C34"/>
                </a:solidFill>
                <a:latin typeface="Open Sans" panose="020B0606030504020204" pitchFamily="34" charset="0"/>
                <a:ea typeface="Open Sans" panose="020B0606030504020204" pitchFamily="34" charset="0"/>
                <a:cs typeface="Open Sans" panose="020B0606030504020204" pitchFamily="34" charset="0"/>
              </a:rPr>
              <a:t>cumulative section</a:t>
            </a:r>
            <a:r>
              <a:rPr lang="en-GB" sz="2200" dirty="0">
                <a:solidFill>
                  <a:srgbClr val="000C34"/>
                </a:solidFill>
                <a:latin typeface="Open Sans" panose="020B0606030504020204" pitchFamily="34" charset="0"/>
                <a:ea typeface="Open Sans" panose="020B0606030504020204" pitchFamily="34" charset="0"/>
                <a:cs typeface="Open Sans" panose="020B0606030504020204" pitchFamily="34" charset="0"/>
              </a:rPr>
              <a:t>, which records amounts received per report and adds them up in next reports</a:t>
            </a:r>
            <a:r>
              <a:rPr lang="en-US" sz="2200" dirty="0">
                <a:latin typeface="Open Sans" panose="020B0606030504020204" pitchFamily="34" charset="0"/>
                <a:ea typeface="Open Sans" panose="020B0606030504020204" pitchFamily="34" charset="0"/>
                <a:cs typeface="Open Sans" panose="020B0606030504020204" pitchFamily="34" charset="0"/>
              </a:rPr>
              <a:t>.</a:t>
            </a:r>
            <a:endParaRPr lang="en-US" sz="32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4098" name="Picture 2">
            <a:extLst>
              <a:ext uri="{FF2B5EF4-FFF2-40B4-BE49-F238E27FC236}">
                <a16:creationId xmlns:a16="http://schemas.microsoft.com/office/drawing/2014/main" id="{51CBB112-A2FB-5B2B-231D-1269F323053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7854" y="2413076"/>
            <a:ext cx="9986455" cy="350117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55275" y="6000515"/>
            <a:ext cx="11938959" cy="769441"/>
          </a:xfrm>
          <a:prstGeom prst="rect">
            <a:avLst/>
          </a:prstGeom>
          <a:solidFill>
            <a:schemeClr val="accent1">
              <a:lumMod val="20000"/>
              <a:lumOff val="80000"/>
            </a:schemeClr>
          </a:solidFill>
        </p:spPr>
        <p:txBody>
          <a:bodyPr wrap="square" rtlCol="0">
            <a:spAutoFit/>
          </a:bodyPr>
          <a:lstStyle/>
          <a:p>
            <a:pPr algn="ctr"/>
            <a:r>
              <a:rPr lang="en-US" sz="2200" b="1" dirty="0">
                <a:solidFill>
                  <a:srgbClr val="003399"/>
                </a:solidFill>
                <a:latin typeface="Open Sans" panose="020B0606030504020204" pitchFamily="34" charset="0"/>
                <a:ea typeface="Open Sans" panose="020B0606030504020204" pitchFamily="34" charset="0"/>
                <a:cs typeface="Open Sans" panose="020B0606030504020204" pitchFamily="34" charset="0"/>
              </a:rPr>
              <a:t>The user should save any information recorded in </a:t>
            </a:r>
            <a:r>
              <a:rPr lang="en-US" sz="2200" b="1" dirty="0" err="1">
                <a:solidFill>
                  <a:srgbClr val="003399"/>
                </a:solidFill>
                <a:latin typeface="Open Sans" panose="020B0606030504020204" pitchFamily="34" charset="0"/>
                <a:ea typeface="Open Sans" panose="020B0606030504020204" pitchFamily="34" charset="0"/>
                <a:cs typeface="Open Sans" panose="020B0606030504020204" pitchFamily="34" charset="0"/>
              </a:rPr>
              <a:t>Jems</a:t>
            </a:r>
            <a:r>
              <a:rPr lang="en-US" sz="2200" b="1" dirty="0">
                <a:solidFill>
                  <a:srgbClr val="003399"/>
                </a:solidFill>
                <a:latin typeface="Open Sans" panose="020B0606030504020204" pitchFamily="34" charset="0"/>
                <a:ea typeface="Open Sans" panose="020B0606030504020204" pitchFamily="34" charset="0"/>
                <a:cs typeface="Open Sans" panose="020B0606030504020204" pitchFamily="34" charset="0"/>
              </a:rPr>
              <a:t> after each operation made by pressing the “SAVE”!</a:t>
            </a:r>
          </a:p>
        </p:txBody>
      </p:sp>
      <p:sp>
        <p:nvSpPr>
          <p:cNvPr id="2" name="Rectangle 1">
            <a:extLst>
              <a:ext uri="{FF2B5EF4-FFF2-40B4-BE49-F238E27FC236}">
                <a16:creationId xmlns:a16="http://schemas.microsoft.com/office/drawing/2014/main" id="{00E88FB1-AD63-DE32-F350-105A9AB99A1A}"/>
              </a:ext>
            </a:extLst>
          </p:cNvPr>
          <p:cNvSpPr/>
          <p:nvPr/>
        </p:nvSpPr>
        <p:spPr>
          <a:xfrm>
            <a:off x="6268527" y="62628"/>
            <a:ext cx="5903487" cy="830997"/>
          </a:xfrm>
          <a:prstGeom prst="rect">
            <a:avLst/>
          </a:prstGeom>
        </p:spPr>
        <p:txBody>
          <a:bodyPr wrap="square">
            <a:spAutoFit/>
          </a:bodyPr>
          <a:lstStyle/>
          <a:p>
            <a:pPr lvl="0" algn="r" eaLnBrk="0" fontAlgn="base" hangingPunct="0">
              <a:spcBef>
                <a:spcPct val="0"/>
              </a:spcBef>
              <a:spcAft>
                <a:spcPct val="0"/>
              </a:spcAft>
              <a:defRPr/>
            </a:pPr>
            <a:r>
              <a:rPr lang="en-US" altLang="en-US" sz="2400" b="1" dirty="0">
                <a:solidFill>
                  <a:srgbClr val="003399"/>
                </a:solidFill>
                <a:latin typeface="Open Sans" panose="020B0606030504020204" pitchFamily="34" charset="0"/>
                <a:ea typeface="Open Sans" panose="020B0606030504020204" pitchFamily="34" charset="0"/>
                <a:cs typeface="Open Sans" panose="020B0606030504020204" pitchFamily="34" charset="0"/>
              </a:rPr>
              <a:t>Partner Report </a:t>
            </a:r>
            <a:endParaRPr lang="ro-RO" altLang="en-US" sz="2400" b="1" dirty="0">
              <a:solidFill>
                <a:srgbClr val="003399"/>
              </a:solidFill>
              <a:latin typeface="Open Sans" panose="020B0606030504020204" pitchFamily="34" charset="0"/>
              <a:ea typeface="Open Sans" panose="020B0606030504020204" pitchFamily="34" charset="0"/>
              <a:cs typeface="Open Sans" panose="020B0606030504020204" pitchFamily="34" charset="0"/>
            </a:endParaRPr>
          </a:p>
          <a:p>
            <a:pPr lvl="0" algn="r" eaLnBrk="0" fontAlgn="base" hangingPunct="0">
              <a:spcBef>
                <a:spcPct val="0"/>
              </a:spcBef>
              <a:spcAft>
                <a:spcPct val="0"/>
              </a:spcAft>
              <a:defRPr/>
            </a:pPr>
            <a:r>
              <a:rPr lang="ro-RO" altLang="en-US" sz="2400" b="1" dirty="0">
                <a:solidFill>
                  <a:srgbClr val="003399"/>
                </a:solidFill>
                <a:latin typeface="Open Sans" panose="020B0606030504020204" pitchFamily="34" charset="0"/>
                <a:ea typeface="Open Sans" panose="020B0606030504020204" pitchFamily="34" charset="0"/>
                <a:cs typeface="Open Sans" panose="020B0606030504020204" pitchFamily="34" charset="0"/>
              </a:rPr>
              <a:t>- Contributions</a:t>
            </a:r>
            <a:endParaRPr lang="en-US" altLang="en-US" sz="2400" b="1" dirty="0">
              <a:solidFill>
                <a:srgbClr val="003399"/>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6478416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7798193-038F-B4E7-A6A6-A62279A6BB0B}"/>
              </a:ext>
            </a:extLst>
          </p:cNvPr>
          <p:cNvSpPr txBox="1"/>
          <p:nvPr/>
        </p:nvSpPr>
        <p:spPr>
          <a:xfrm>
            <a:off x="241540" y="1531771"/>
            <a:ext cx="11550769" cy="3816429"/>
          </a:xfrm>
          <a:prstGeom prst="rect">
            <a:avLst/>
          </a:prstGeom>
          <a:noFill/>
        </p:spPr>
        <p:txBody>
          <a:bodyPr wrap="square" rtlCol="0">
            <a:spAutoFit/>
          </a:bodyPr>
          <a:lstStyle/>
          <a:p>
            <a:pPr marL="342900" indent="-342900" algn="just">
              <a:buFont typeface="Arial" pitchFamily="34" charset="0"/>
              <a:buChar char="•"/>
            </a:pPr>
            <a:r>
              <a:rPr lang="en-GB" sz="2200" dirty="0">
                <a:solidFill>
                  <a:srgbClr val="000C34"/>
                </a:solidFill>
                <a:latin typeface="Open Sans" panose="020B0606030504020204" pitchFamily="34" charset="0"/>
                <a:ea typeface="Open Sans" panose="020B0606030504020204" pitchFamily="34" charset="0"/>
                <a:cs typeface="Open Sans" panose="020B0606030504020204" pitchFamily="34" charset="0"/>
              </a:rPr>
              <a:t>The Source of contributions from the last approved Application form is automatically displayed on this page. The first row is always the partner organisation’s own contribution.</a:t>
            </a:r>
          </a:p>
          <a:p>
            <a:pPr marL="342900" indent="-342900" algn="just">
              <a:buFont typeface="Arial" pitchFamily="34" charset="0"/>
              <a:buChar char="•"/>
            </a:pPr>
            <a:r>
              <a:rPr lang="en-GB" sz="2200" dirty="0">
                <a:solidFill>
                  <a:srgbClr val="000C34"/>
                </a:solidFill>
                <a:latin typeface="Open Sans" panose="020B0606030504020204" pitchFamily="34" charset="0"/>
                <a:ea typeface="Open Sans" panose="020B0606030504020204" pitchFamily="34" charset="0"/>
                <a:cs typeface="Open Sans" panose="020B0606030504020204" pitchFamily="34" charset="0"/>
              </a:rPr>
              <a:t>A partner can also add Sources of contributions by clicking the “</a:t>
            </a:r>
            <a:r>
              <a:rPr lang="en-GB" sz="2200" b="1" dirty="0">
                <a:solidFill>
                  <a:srgbClr val="000C34"/>
                </a:solidFill>
                <a:latin typeface="Open Sans" panose="020B0606030504020204" pitchFamily="34" charset="0"/>
                <a:ea typeface="Open Sans" panose="020B0606030504020204" pitchFamily="34" charset="0"/>
                <a:cs typeface="Open Sans" panose="020B0606030504020204" pitchFamily="34" charset="0"/>
              </a:rPr>
              <a:t>+”</a:t>
            </a:r>
            <a:r>
              <a:rPr lang="en-GB" sz="2200" dirty="0">
                <a:solidFill>
                  <a:srgbClr val="000C34"/>
                </a:solidFill>
                <a:latin typeface="Open Sans" panose="020B0606030504020204" pitchFamily="34" charset="0"/>
                <a:ea typeface="Open Sans" panose="020B0606030504020204" pitchFamily="34" charset="0"/>
                <a:cs typeface="Open Sans" panose="020B0606030504020204" pitchFamily="34" charset="0"/>
              </a:rPr>
              <a:t> button which will add a row, allowing them to indicate new contributions received.</a:t>
            </a:r>
          </a:p>
          <a:p>
            <a:pPr marL="342900" indent="-342900" algn="just">
              <a:buFont typeface="Arial" pitchFamily="34" charset="0"/>
              <a:buChar char="•"/>
            </a:pPr>
            <a:r>
              <a:rPr lang="en-GB" sz="2200" dirty="0">
                <a:solidFill>
                  <a:srgbClr val="000C34"/>
                </a:solidFill>
                <a:latin typeface="Open Sans" panose="020B0606030504020204" pitchFamily="34" charset="0"/>
                <a:ea typeface="Open Sans" panose="020B0606030504020204" pitchFamily="34" charset="0"/>
                <a:cs typeface="Open Sans" panose="020B0606030504020204" pitchFamily="34" charset="0"/>
              </a:rPr>
              <a:t>For each Source of contribution an amount can be entered in the column Current report. For negative amounts, a </a:t>
            </a:r>
            <a:r>
              <a:rPr lang="en-GB" sz="2200" b="1" dirty="0">
                <a:solidFill>
                  <a:srgbClr val="000C34"/>
                </a:solidFill>
                <a:latin typeface="Open Sans" panose="020B0606030504020204" pitchFamily="34" charset="0"/>
                <a:ea typeface="Open Sans" panose="020B0606030504020204" pitchFamily="34" charset="0"/>
                <a:cs typeface="Open Sans" panose="020B0606030504020204" pitchFamily="34" charset="0"/>
              </a:rPr>
              <a:t>“-”</a:t>
            </a:r>
            <a:r>
              <a:rPr lang="en-GB" sz="2200" dirty="0">
                <a:solidFill>
                  <a:srgbClr val="000C34"/>
                </a:solidFill>
                <a:latin typeface="Open Sans" panose="020B0606030504020204" pitchFamily="34" charset="0"/>
                <a:ea typeface="Open Sans" panose="020B0606030504020204" pitchFamily="34" charset="0"/>
                <a:cs typeface="Open Sans" panose="020B0606030504020204" pitchFamily="34" charset="0"/>
              </a:rPr>
              <a:t> has to be entered after the number has been entered.</a:t>
            </a:r>
          </a:p>
          <a:p>
            <a:pPr marL="342900" indent="-342900" algn="just">
              <a:buFont typeface="Arial" pitchFamily="34" charset="0"/>
              <a:buChar char="•"/>
            </a:pPr>
            <a:r>
              <a:rPr lang="en-GB" sz="2200" dirty="0">
                <a:solidFill>
                  <a:srgbClr val="000C34"/>
                </a:solidFill>
                <a:latin typeface="Open Sans" panose="020B0606030504020204" pitchFamily="34" charset="0"/>
                <a:ea typeface="Open Sans" panose="020B0606030504020204" pitchFamily="34" charset="0"/>
                <a:cs typeface="Open Sans" panose="020B0606030504020204" pitchFamily="34" charset="0"/>
              </a:rPr>
              <a:t>All Sources of contribution are transferred to the next Partner report created and the amounts entered in the field Current report from all previous reports will be summed up in the field Previously reported.</a:t>
            </a:r>
            <a:endParaRPr lang="en-US" sz="3200" b="1"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9921691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4287" y="1423149"/>
            <a:ext cx="11852693" cy="2462213"/>
          </a:xfrm>
          <a:prstGeom prst="rect">
            <a:avLst/>
          </a:prstGeom>
          <a:noFill/>
        </p:spPr>
        <p:txBody>
          <a:bodyPr wrap="square" rtlCol="0">
            <a:spAutoFit/>
          </a:bodyPr>
          <a:lstStyle/>
          <a:p>
            <a:pPr marL="342900" indent="-342900" algn="just">
              <a:buFont typeface="Arial" pitchFamily="34" charset="0"/>
              <a:buChar char="•"/>
            </a:pPr>
            <a:r>
              <a:rPr lang="en-GB" sz="2200" dirty="0">
                <a:solidFill>
                  <a:srgbClr val="000C34"/>
                </a:solidFill>
              </a:rPr>
              <a:t>This section shows all files uploaded in the partner report.</a:t>
            </a:r>
          </a:p>
          <a:p>
            <a:pPr marL="342900" indent="-342900" algn="just">
              <a:buFont typeface="Arial" pitchFamily="34" charset="0"/>
              <a:buChar char="•"/>
            </a:pPr>
            <a:r>
              <a:rPr lang="en-GB" sz="2200" dirty="0">
                <a:solidFill>
                  <a:srgbClr val="000C34"/>
                </a:solidFill>
              </a:rPr>
              <a:t>The tree structure represents the places within that report where files can be uploaded. All uploads from all sections are shown.</a:t>
            </a:r>
          </a:p>
          <a:p>
            <a:pPr marL="342900" indent="-342900" algn="just">
              <a:buFont typeface="Arial" pitchFamily="34" charset="0"/>
              <a:buChar char="•"/>
            </a:pPr>
            <a:r>
              <a:rPr lang="en-GB" sz="2200" dirty="0">
                <a:solidFill>
                  <a:srgbClr val="000C34"/>
                </a:solidFill>
              </a:rPr>
              <a:t>Partner organisations have the possibility to upload additional files.</a:t>
            </a:r>
          </a:p>
          <a:p>
            <a:pPr marL="342900" indent="-342900" algn="just">
              <a:buFont typeface="Arial" pitchFamily="34" charset="0"/>
              <a:buChar char="•"/>
            </a:pPr>
            <a:r>
              <a:rPr lang="en-GB" sz="2200" dirty="0">
                <a:solidFill>
                  <a:srgbClr val="000C34"/>
                </a:solidFill>
              </a:rPr>
              <a:t>Since it is not always possible to add descriptions to files in the dedicated sections (due to the chip style upload), users with edit right are also allowed to add descriptions in this section.</a:t>
            </a:r>
          </a:p>
          <a:p>
            <a:pPr marL="342900" indent="-342900" algn="just">
              <a:buFont typeface="Arial" pitchFamily="34" charset="0"/>
              <a:buChar char="•"/>
            </a:pPr>
            <a:r>
              <a:rPr lang="en-GB" sz="2200" dirty="0">
                <a:solidFill>
                  <a:srgbClr val="000C34"/>
                </a:solidFill>
              </a:rPr>
              <a:t>Files uploaded in this section can be deleted here</a:t>
            </a:r>
            <a:r>
              <a:rPr lang="en-US" sz="2200" dirty="0"/>
              <a:t>.</a:t>
            </a:r>
            <a:endParaRPr lang="en-US" sz="3200" b="1" dirty="0"/>
          </a:p>
        </p:txBody>
      </p:sp>
      <p:pic>
        <p:nvPicPr>
          <p:cNvPr id="5122" name="Picture 2">
            <a:extLst>
              <a:ext uri="{FF2B5EF4-FFF2-40B4-BE49-F238E27FC236}">
                <a16:creationId xmlns:a16="http://schemas.microsoft.com/office/drawing/2014/main" id="{A0EB715D-207D-E1F8-9405-C8E3F476B64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85669" y="3885362"/>
            <a:ext cx="8471274" cy="2878174"/>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FA05F481-61B5-6BF1-CB6D-7B92536E6E22}"/>
              </a:ext>
            </a:extLst>
          </p:cNvPr>
          <p:cNvSpPr/>
          <p:nvPr/>
        </p:nvSpPr>
        <p:spPr>
          <a:xfrm>
            <a:off x="6268531" y="54002"/>
            <a:ext cx="5903487" cy="830997"/>
          </a:xfrm>
          <a:prstGeom prst="rect">
            <a:avLst/>
          </a:prstGeom>
        </p:spPr>
        <p:txBody>
          <a:bodyPr wrap="square">
            <a:spAutoFit/>
          </a:bodyPr>
          <a:lstStyle/>
          <a:p>
            <a:pPr lvl="0" algn="r" eaLnBrk="0" fontAlgn="base" hangingPunct="0">
              <a:spcBef>
                <a:spcPct val="0"/>
              </a:spcBef>
              <a:spcAft>
                <a:spcPct val="0"/>
              </a:spcAft>
              <a:defRPr/>
            </a:pPr>
            <a:r>
              <a:rPr lang="en-US" altLang="en-US" sz="2400" b="1" dirty="0">
                <a:solidFill>
                  <a:srgbClr val="003399"/>
                </a:solidFill>
                <a:latin typeface="Open Sans" panose="020B0606030504020204" pitchFamily="34" charset="0"/>
                <a:ea typeface="Open Sans" panose="020B0606030504020204" pitchFamily="34" charset="0"/>
                <a:cs typeface="Open Sans" panose="020B0606030504020204" pitchFamily="34" charset="0"/>
              </a:rPr>
              <a:t>Partner Report </a:t>
            </a:r>
            <a:endParaRPr lang="ro-RO" altLang="en-US" sz="2400" b="1" dirty="0">
              <a:solidFill>
                <a:srgbClr val="003399"/>
              </a:solidFill>
              <a:latin typeface="Open Sans" panose="020B0606030504020204" pitchFamily="34" charset="0"/>
              <a:ea typeface="Open Sans" panose="020B0606030504020204" pitchFamily="34" charset="0"/>
              <a:cs typeface="Open Sans" panose="020B0606030504020204" pitchFamily="34" charset="0"/>
            </a:endParaRPr>
          </a:p>
          <a:p>
            <a:pPr lvl="0" algn="r" eaLnBrk="0" fontAlgn="base" hangingPunct="0">
              <a:spcBef>
                <a:spcPct val="0"/>
              </a:spcBef>
              <a:spcAft>
                <a:spcPct val="0"/>
              </a:spcAft>
              <a:defRPr/>
            </a:pPr>
            <a:r>
              <a:rPr lang="ro-RO" altLang="en-US" sz="2400" b="1" dirty="0">
                <a:solidFill>
                  <a:srgbClr val="003399"/>
                </a:solidFill>
                <a:latin typeface="Open Sans" panose="020B0606030504020204" pitchFamily="34" charset="0"/>
                <a:ea typeface="Open Sans" panose="020B0606030504020204" pitchFamily="34" charset="0"/>
                <a:cs typeface="Open Sans" panose="020B0606030504020204" pitchFamily="34" charset="0"/>
              </a:rPr>
              <a:t>- Annexes</a:t>
            </a:r>
            <a:endParaRPr lang="en-US" altLang="en-US" sz="2400" b="1" dirty="0">
              <a:solidFill>
                <a:srgbClr val="003399"/>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8482772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839686" y="5778965"/>
            <a:ext cx="8828314" cy="769441"/>
          </a:xfrm>
          <a:prstGeom prst="rect">
            <a:avLst/>
          </a:prstGeom>
          <a:noFill/>
        </p:spPr>
        <p:txBody>
          <a:bodyPr wrap="square" rtlCol="0">
            <a:spAutoFit/>
          </a:bodyPr>
          <a:lstStyle/>
          <a:p>
            <a:pPr algn="ctr"/>
            <a:r>
              <a:rPr lang="en-US" sz="2200" dirty="0">
                <a:solidFill>
                  <a:srgbClr val="000C34"/>
                </a:solidFill>
                <a:latin typeface="Open Sans" panose="020B0606030504020204" pitchFamily="34" charset="0"/>
                <a:ea typeface="Open Sans" panose="020B0606030504020204" pitchFamily="34" charset="0"/>
                <a:cs typeface="Open Sans" panose="020B0606030504020204" pitchFamily="34" charset="0"/>
              </a:rPr>
              <a:t>In this section you can export Partner report export in </a:t>
            </a:r>
            <a:r>
              <a:rPr lang="en-US" sz="2200" b="1" dirty="0">
                <a:solidFill>
                  <a:srgbClr val="000C34"/>
                </a:solidFill>
                <a:latin typeface="Open Sans" panose="020B0606030504020204" pitchFamily="34" charset="0"/>
                <a:ea typeface="Open Sans" panose="020B0606030504020204" pitchFamily="34" charset="0"/>
                <a:cs typeface="Open Sans" panose="020B0606030504020204" pitchFamily="34" charset="0"/>
              </a:rPr>
              <a:t>PDF</a:t>
            </a:r>
            <a:r>
              <a:rPr lang="en-US" sz="2200" dirty="0">
                <a:solidFill>
                  <a:srgbClr val="000C34"/>
                </a:solidFill>
                <a:latin typeface="Open Sans" panose="020B0606030504020204" pitchFamily="34" charset="0"/>
                <a:ea typeface="Open Sans" panose="020B0606030504020204" pitchFamily="34" charset="0"/>
                <a:cs typeface="Open Sans" panose="020B0606030504020204" pitchFamily="34" charset="0"/>
              </a:rPr>
              <a:t> format or of Expenditure in </a:t>
            </a:r>
            <a:r>
              <a:rPr lang="en-US" sz="2200" b="1" dirty="0">
                <a:solidFill>
                  <a:srgbClr val="000C34"/>
                </a:solidFill>
                <a:latin typeface="Open Sans" panose="020B0606030504020204" pitchFamily="34" charset="0"/>
                <a:ea typeface="Open Sans" panose="020B0606030504020204" pitchFamily="34" charset="0"/>
                <a:cs typeface="Open Sans" panose="020B0606030504020204" pitchFamily="34" charset="0"/>
              </a:rPr>
              <a:t>Microsoft </a:t>
            </a:r>
            <a:r>
              <a:rPr lang="en-US" sz="2200" dirty="0">
                <a:solidFill>
                  <a:srgbClr val="000C34"/>
                </a:solidFill>
                <a:latin typeface="Open Sans" panose="020B0606030504020204" pitchFamily="34" charset="0"/>
                <a:ea typeface="Open Sans" panose="020B0606030504020204" pitchFamily="34" charset="0"/>
                <a:cs typeface="Open Sans" panose="020B0606030504020204" pitchFamily="34" charset="0"/>
              </a:rPr>
              <a:t>Global Partner List </a:t>
            </a:r>
            <a:r>
              <a:rPr lang="en-US" sz="2200" b="1" dirty="0">
                <a:solidFill>
                  <a:srgbClr val="000C34"/>
                </a:solidFill>
                <a:latin typeface="Open Sans" panose="020B0606030504020204" pitchFamily="34" charset="0"/>
                <a:ea typeface="Open Sans" panose="020B0606030504020204" pitchFamily="34" charset="0"/>
                <a:cs typeface="Open Sans" panose="020B0606030504020204" pitchFamily="34" charset="0"/>
              </a:rPr>
              <a:t>Excel </a:t>
            </a:r>
            <a:r>
              <a:rPr lang="en-US" sz="2200" dirty="0">
                <a:solidFill>
                  <a:srgbClr val="000C34"/>
                </a:solidFill>
                <a:latin typeface="Open Sans" panose="020B0606030504020204" pitchFamily="34" charset="0"/>
                <a:ea typeface="Open Sans" panose="020B0606030504020204" pitchFamily="34" charset="0"/>
                <a:cs typeface="Open Sans" panose="020B0606030504020204" pitchFamily="34" charset="0"/>
              </a:rPr>
              <a:t>format.</a:t>
            </a:r>
          </a:p>
        </p:txBody>
      </p:sp>
      <p:pic>
        <p:nvPicPr>
          <p:cNvPr id="7170" name="Picture 2" descr="image-20241213-11264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9686" y="1157098"/>
            <a:ext cx="8727821" cy="4562514"/>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8970FC3E-E8ED-D4AB-F732-C572C4F9C8A1}"/>
              </a:ext>
            </a:extLst>
          </p:cNvPr>
          <p:cNvSpPr/>
          <p:nvPr/>
        </p:nvSpPr>
        <p:spPr>
          <a:xfrm>
            <a:off x="6268536" y="62628"/>
            <a:ext cx="5903487" cy="830997"/>
          </a:xfrm>
          <a:prstGeom prst="rect">
            <a:avLst/>
          </a:prstGeom>
        </p:spPr>
        <p:txBody>
          <a:bodyPr wrap="square">
            <a:spAutoFit/>
          </a:bodyPr>
          <a:lstStyle/>
          <a:p>
            <a:pPr lvl="0" algn="r" eaLnBrk="0" fontAlgn="base" hangingPunct="0">
              <a:spcBef>
                <a:spcPct val="0"/>
              </a:spcBef>
              <a:spcAft>
                <a:spcPct val="0"/>
              </a:spcAft>
              <a:defRPr/>
            </a:pPr>
            <a:r>
              <a:rPr lang="en-US" altLang="en-US" sz="2400" b="1" dirty="0">
                <a:solidFill>
                  <a:srgbClr val="003399"/>
                </a:solidFill>
                <a:latin typeface="Open Sans" panose="020B0606030504020204" pitchFamily="34" charset="0"/>
                <a:ea typeface="Open Sans" panose="020B0606030504020204" pitchFamily="34" charset="0"/>
                <a:cs typeface="Open Sans" panose="020B0606030504020204" pitchFamily="34" charset="0"/>
              </a:rPr>
              <a:t>Partner Report </a:t>
            </a:r>
            <a:endParaRPr lang="ro-RO" altLang="en-US" sz="2400" b="1" dirty="0">
              <a:solidFill>
                <a:srgbClr val="003399"/>
              </a:solidFill>
              <a:latin typeface="Open Sans" panose="020B0606030504020204" pitchFamily="34" charset="0"/>
              <a:ea typeface="Open Sans" panose="020B0606030504020204" pitchFamily="34" charset="0"/>
              <a:cs typeface="Open Sans" panose="020B0606030504020204" pitchFamily="34" charset="0"/>
            </a:endParaRPr>
          </a:p>
          <a:p>
            <a:pPr lvl="0" algn="r" eaLnBrk="0" fontAlgn="base" hangingPunct="0">
              <a:spcBef>
                <a:spcPct val="0"/>
              </a:spcBef>
              <a:spcAft>
                <a:spcPct val="0"/>
              </a:spcAft>
              <a:defRPr/>
            </a:pPr>
            <a:r>
              <a:rPr lang="ro-RO" altLang="en-US" sz="2400" b="1" dirty="0">
                <a:solidFill>
                  <a:srgbClr val="003399"/>
                </a:solidFill>
                <a:latin typeface="Open Sans" panose="020B0606030504020204" pitchFamily="34" charset="0"/>
                <a:ea typeface="Open Sans" panose="020B0606030504020204" pitchFamily="34" charset="0"/>
                <a:cs typeface="Open Sans" panose="020B0606030504020204" pitchFamily="34" charset="0"/>
              </a:rPr>
              <a:t>- Export</a:t>
            </a:r>
            <a:endParaRPr lang="en-US" altLang="en-US" sz="2400" b="1" dirty="0">
              <a:solidFill>
                <a:srgbClr val="003399"/>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7369149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Box 2"/>
          <p:cNvSpPr txBox="1"/>
          <p:nvPr/>
        </p:nvSpPr>
        <p:spPr>
          <a:xfrm>
            <a:off x="2069087" y="1394919"/>
            <a:ext cx="8053826" cy="769441"/>
          </a:xfrm>
          <a:prstGeom prst="rect">
            <a:avLst/>
          </a:prstGeom>
          <a:noFill/>
        </p:spPr>
        <p:txBody>
          <a:bodyPr wrap="square" rtlCol="0">
            <a:spAutoFit/>
          </a:bodyPr>
          <a:lstStyle/>
          <a:p>
            <a:pPr algn="ctr"/>
            <a:r>
              <a:rPr lang="en-GB" sz="2200" b="1" dirty="0">
                <a:solidFill>
                  <a:srgbClr val="FF0000"/>
                </a:solidFill>
                <a:latin typeface="Open Sans" panose="020B0606030504020204" pitchFamily="34" charset="0"/>
                <a:ea typeface="Open Sans" panose="020B0606030504020204" pitchFamily="34" charset="0"/>
                <a:cs typeface="Open Sans" panose="020B0606030504020204" pitchFamily="34" charset="0"/>
              </a:rPr>
              <a:t>The partner report financial overview section comes with 5 different financial overview tables</a:t>
            </a:r>
            <a:r>
              <a:rPr lang="en-US" sz="2200" b="1" dirty="0">
                <a:solidFill>
                  <a:srgbClr val="FF0000"/>
                </a:solidFill>
                <a:latin typeface="Open Sans" panose="020B0606030504020204" pitchFamily="34" charset="0"/>
                <a:ea typeface="Open Sans" panose="020B0606030504020204" pitchFamily="34" charset="0"/>
                <a:cs typeface="Open Sans" panose="020B0606030504020204" pitchFamily="34" charset="0"/>
              </a:rPr>
              <a:t>.</a:t>
            </a:r>
          </a:p>
        </p:txBody>
      </p:sp>
      <p:sp>
        <p:nvSpPr>
          <p:cNvPr id="2" name="TextBox 1">
            <a:extLst>
              <a:ext uri="{FF2B5EF4-FFF2-40B4-BE49-F238E27FC236}">
                <a16:creationId xmlns:a16="http://schemas.microsoft.com/office/drawing/2014/main" id="{BC167A2E-3591-C0EB-5D05-B022A52593D8}"/>
              </a:ext>
            </a:extLst>
          </p:cNvPr>
          <p:cNvSpPr txBox="1"/>
          <p:nvPr/>
        </p:nvSpPr>
        <p:spPr>
          <a:xfrm>
            <a:off x="577728" y="2402180"/>
            <a:ext cx="11036542" cy="1477328"/>
          </a:xfrm>
          <a:prstGeom prst="rect">
            <a:avLst/>
          </a:prstGeom>
          <a:noFill/>
        </p:spPr>
        <p:txBody>
          <a:bodyPr wrap="square" rtlCol="0">
            <a:spAutoFit/>
          </a:bodyPr>
          <a:lstStyle/>
          <a:p>
            <a:pPr algn="just"/>
            <a:r>
              <a:rPr lang="en-GB" b="1" dirty="0">
                <a:solidFill>
                  <a:srgbClr val="000C34"/>
                </a:solidFill>
                <a:latin typeface="Open Sans" panose="020B0606030504020204" pitchFamily="34" charset="0"/>
                <a:ea typeface="Open Sans" panose="020B0606030504020204" pitchFamily="34" charset="0"/>
                <a:cs typeface="Open Sans" panose="020B0606030504020204" pitchFamily="34" charset="0"/>
              </a:rPr>
              <a:t>Partner Expenditure - summary (in Euro)</a:t>
            </a:r>
          </a:p>
          <a:p>
            <a:pPr algn="just"/>
            <a:r>
              <a:rPr lang="en-GB" dirty="0">
                <a:solidFill>
                  <a:srgbClr val="000C34"/>
                </a:solidFill>
                <a:latin typeface="Open Sans" panose="020B0606030504020204" pitchFamily="34" charset="0"/>
                <a:ea typeface="Open Sans" panose="020B0606030504020204" pitchFamily="34" charset="0"/>
                <a:cs typeface="Open Sans" panose="020B0606030504020204" pitchFamily="34" charset="0"/>
              </a:rPr>
              <a:t>This section shows the partner budget - approved in application form, previously reported, current report, previously validated, previously paid - divided per fund and contribution type (public/private/automatic public) - at the moment of creation of current partner report, and also shows some calculations using figures from the table.</a:t>
            </a:r>
            <a:endParaRPr lang="en-US" dirty="0">
              <a:latin typeface="Open Sans" panose="020B0606030504020204" pitchFamily="34" charset="0"/>
              <a:ea typeface="Open Sans" panose="020B0606030504020204" pitchFamily="34" charset="0"/>
              <a:cs typeface="Open Sans" panose="020B0606030504020204" pitchFamily="34" charset="0"/>
            </a:endParaRPr>
          </a:p>
        </p:txBody>
      </p:sp>
      <p:pic>
        <p:nvPicPr>
          <p:cNvPr id="7170" name="Picture 2">
            <a:extLst>
              <a:ext uri="{FF2B5EF4-FFF2-40B4-BE49-F238E27FC236}">
                <a16:creationId xmlns:a16="http://schemas.microsoft.com/office/drawing/2014/main" id="{A50D6999-3239-04E6-71A7-3DF692FFD5F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034" r="391"/>
          <a:stretch>
            <a:fillRect/>
          </a:stretch>
        </p:blipFill>
        <p:spPr bwMode="auto">
          <a:xfrm>
            <a:off x="577728" y="3879508"/>
            <a:ext cx="11036543" cy="2895329"/>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783AF621-1BA4-D6CF-D132-22027BA8B368}"/>
              </a:ext>
            </a:extLst>
          </p:cNvPr>
          <p:cNvSpPr/>
          <p:nvPr/>
        </p:nvSpPr>
        <p:spPr>
          <a:xfrm>
            <a:off x="6277153" y="54002"/>
            <a:ext cx="5903487" cy="830997"/>
          </a:xfrm>
          <a:prstGeom prst="rect">
            <a:avLst/>
          </a:prstGeom>
        </p:spPr>
        <p:txBody>
          <a:bodyPr wrap="square">
            <a:spAutoFit/>
          </a:bodyPr>
          <a:lstStyle/>
          <a:p>
            <a:pPr lvl="0" algn="r" eaLnBrk="0" fontAlgn="base" hangingPunct="0">
              <a:spcBef>
                <a:spcPct val="0"/>
              </a:spcBef>
              <a:spcAft>
                <a:spcPct val="0"/>
              </a:spcAft>
              <a:defRPr/>
            </a:pPr>
            <a:r>
              <a:rPr lang="en-US" altLang="en-US" sz="2400" b="1" dirty="0">
                <a:solidFill>
                  <a:srgbClr val="003399"/>
                </a:solidFill>
                <a:latin typeface="Open Sans" panose="020B0606030504020204" pitchFamily="34" charset="0"/>
                <a:ea typeface="Open Sans" panose="020B0606030504020204" pitchFamily="34" charset="0"/>
                <a:cs typeface="Open Sans" panose="020B0606030504020204" pitchFamily="34" charset="0"/>
              </a:rPr>
              <a:t>Partner Report </a:t>
            </a:r>
            <a:endParaRPr lang="ro-RO" altLang="en-US" sz="2400" b="1" dirty="0">
              <a:solidFill>
                <a:srgbClr val="003399"/>
              </a:solidFill>
              <a:latin typeface="Open Sans" panose="020B0606030504020204" pitchFamily="34" charset="0"/>
              <a:ea typeface="Open Sans" panose="020B0606030504020204" pitchFamily="34" charset="0"/>
              <a:cs typeface="Open Sans" panose="020B0606030504020204" pitchFamily="34" charset="0"/>
            </a:endParaRPr>
          </a:p>
          <a:p>
            <a:pPr lvl="0" algn="r" eaLnBrk="0" fontAlgn="base" hangingPunct="0">
              <a:spcBef>
                <a:spcPct val="0"/>
              </a:spcBef>
              <a:spcAft>
                <a:spcPct val="0"/>
              </a:spcAft>
              <a:defRPr/>
            </a:pPr>
            <a:r>
              <a:rPr lang="ro-RO" altLang="en-US" sz="2400" b="1" dirty="0">
                <a:solidFill>
                  <a:srgbClr val="003399"/>
                </a:solidFill>
                <a:latin typeface="Open Sans" panose="020B0606030504020204" pitchFamily="34" charset="0"/>
                <a:ea typeface="Open Sans" panose="020B0606030504020204" pitchFamily="34" charset="0"/>
                <a:cs typeface="Open Sans" panose="020B0606030504020204" pitchFamily="34" charset="0"/>
              </a:rPr>
              <a:t>- Financial overview</a:t>
            </a:r>
            <a:endParaRPr lang="en-US" altLang="en-US" sz="2400" b="1" dirty="0">
              <a:solidFill>
                <a:srgbClr val="003399"/>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769096810"/>
      </p:ext>
    </p:extLst>
  </p:cSld>
  <p:clrMapOvr>
    <a:overrideClrMapping bg1="lt1" tx1="dk1" bg2="lt2" tx2="dk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5EFE4C4-DBFD-584D-B6F5-A2FB3277EAF6}"/>
              </a:ext>
            </a:extLst>
          </p:cNvPr>
          <p:cNvSpPr txBox="1"/>
          <p:nvPr/>
        </p:nvSpPr>
        <p:spPr>
          <a:xfrm>
            <a:off x="172528" y="1113769"/>
            <a:ext cx="11792310" cy="2431435"/>
          </a:xfrm>
          <a:prstGeom prst="rect">
            <a:avLst/>
          </a:prstGeom>
          <a:noFill/>
        </p:spPr>
        <p:txBody>
          <a:bodyPr wrap="square" rtlCol="0">
            <a:spAutoFit/>
          </a:bodyPr>
          <a:lstStyle/>
          <a:p>
            <a:pPr algn="r"/>
            <a:r>
              <a:rPr lang="en-GB" sz="1900" b="1" dirty="0">
                <a:solidFill>
                  <a:srgbClr val="000C34"/>
                </a:solidFill>
                <a:latin typeface="Open Sans" panose="020B0606030504020204" pitchFamily="34" charset="0"/>
                <a:ea typeface="Open Sans" panose="020B0606030504020204" pitchFamily="34" charset="0"/>
                <a:cs typeface="Open Sans" panose="020B0606030504020204" pitchFamily="34" charset="0"/>
              </a:rPr>
              <a:t>Partner Expenditure - breakdown per cost category (in Euro)</a:t>
            </a:r>
          </a:p>
          <a:p>
            <a:pPr algn="just"/>
            <a:r>
              <a:rPr lang="en-GB" sz="1900" dirty="0">
                <a:solidFill>
                  <a:srgbClr val="000C34"/>
                </a:solidFill>
                <a:latin typeface="Open Sans" panose="020B0606030504020204" pitchFamily="34" charset="0"/>
                <a:ea typeface="Open Sans" panose="020B0606030504020204" pitchFamily="34" charset="0"/>
                <a:cs typeface="Open Sans" panose="020B0606030504020204" pitchFamily="34" charset="0"/>
              </a:rPr>
              <a:t>This table shows the partner budget - approved in application form, previously reported and current report - split per cost category. The table behaves quite similar as the other tables with similar columns.</a:t>
            </a:r>
          </a:p>
          <a:p>
            <a:pPr algn="just"/>
            <a:r>
              <a:rPr lang="en-GB" sz="1900" dirty="0">
                <a:solidFill>
                  <a:srgbClr val="000C34"/>
                </a:solidFill>
                <a:latin typeface="Open Sans" panose="020B0606030504020204" pitchFamily="34" charset="0"/>
                <a:ea typeface="Open Sans" panose="020B0606030504020204" pitchFamily="34" charset="0"/>
                <a:cs typeface="Open Sans" panose="020B0606030504020204" pitchFamily="34" charset="0"/>
              </a:rPr>
              <a:t>There are however a few unique elements that are important to note in regard to the Simplified Cost Options:</a:t>
            </a:r>
          </a:p>
          <a:p>
            <a:pPr marL="342900" indent="-342900" algn="just">
              <a:buFont typeface="Arial" panose="020B0604020202020204" pitchFamily="34" charset="0"/>
              <a:buChar char="•"/>
            </a:pPr>
            <a:r>
              <a:rPr lang="en-GB" sz="1900" dirty="0">
                <a:solidFill>
                  <a:srgbClr val="000C34"/>
                </a:solidFill>
                <a:latin typeface="Open Sans" panose="020B0606030504020204" pitchFamily="34" charset="0"/>
                <a:ea typeface="Open Sans" panose="020B0606030504020204" pitchFamily="34" charset="0"/>
                <a:cs typeface="Open Sans" panose="020B0606030504020204" pitchFamily="34" charset="0"/>
              </a:rPr>
              <a:t>Flat rates;</a:t>
            </a:r>
          </a:p>
          <a:p>
            <a:pPr marL="342900" indent="-342900" algn="just">
              <a:buFont typeface="Arial" panose="020B0604020202020204" pitchFamily="34" charset="0"/>
              <a:buChar char="•"/>
            </a:pPr>
            <a:r>
              <a:rPr lang="en-GB" sz="1900" dirty="0">
                <a:solidFill>
                  <a:srgbClr val="000C34"/>
                </a:solidFill>
                <a:latin typeface="Open Sans" panose="020B0606030504020204" pitchFamily="34" charset="0"/>
                <a:ea typeface="Open Sans" panose="020B0606030504020204" pitchFamily="34" charset="0"/>
                <a:cs typeface="Open Sans" panose="020B0606030504020204" pitchFamily="34" charset="0"/>
              </a:rPr>
              <a:t>Lump sums &amp; unit costs; </a:t>
            </a:r>
          </a:p>
          <a:p>
            <a:pPr marL="342900" indent="-342900" algn="just">
              <a:buFont typeface="Arial" panose="020B0604020202020204" pitchFamily="34" charset="0"/>
              <a:buChar char="•"/>
            </a:pPr>
            <a:r>
              <a:rPr lang="en-GB" sz="1900" dirty="0">
                <a:solidFill>
                  <a:srgbClr val="000C34"/>
                </a:solidFill>
                <a:latin typeface="Open Sans" panose="020B0606030504020204" pitchFamily="34" charset="0"/>
                <a:ea typeface="Open Sans" panose="020B0606030504020204" pitchFamily="34" charset="0"/>
                <a:cs typeface="Open Sans" panose="020B0606030504020204" pitchFamily="34" charset="0"/>
              </a:rPr>
              <a:t>Unit costs covering single cost categories.</a:t>
            </a:r>
          </a:p>
        </p:txBody>
      </p:sp>
      <p:pic>
        <p:nvPicPr>
          <p:cNvPr id="8194" name="Picture 2">
            <a:extLst>
              <a:ext uri="{FF2B5EF4-FFF2-40B4-BE49-F238E27FC236}">
                <a16:creationId xmlns:a16="http://schemas.microsoft.com/office/drawing/2014/main" id="{92BCABEC-2695-AA74-7AB7-98E1818C69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7162" y="3707986"/>
            <a:ext cx="9144000" cy="30982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30601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3A1E7E5-D5F7-2B06-71BD-5C356D1CA759}"/>
              </a:ext>
            </a:extLst>
          </p:cNvPr>
          <p:cNvSpPr txBox="1"/>
          <p:nvPr/>
        </p:nvSpPr>
        <p:spPr>
          <a:xfrm>
            <a:off x="163902" y="1451846"/>
            <a:ext cx="10964173" cy="1769715"/>
          </a:xfrm>
          <a:prstGeom prst="rect">
            <a:avLst/>
          </a:prstGeom>
          <a:noFill/>
        </p:spPr>
        <p:txBody>
          <a:bodyPr wrap="square" rtlCol="0">
            <a:spAutoFit/>
          </a:bodyPr>
          <a:lstStyle/>
          <a:p>
            <a:pPr algn="l"/>
            <a:r>
              <a:rPr lang="en-GB" sz="2000" b="1" dirty="0">
                <a:solidFill>
                  <a:srgbClr val="000C34"/>
                </a:solidFill>
                <a:latin typeface="Open Sans" panose="020B0606030504020204" pitchFamily="34" charset="0"/>
                <a:ea typeface="Open Sans" panose="020B0606030504020204" pitchFamily="34" charset="0"/>
                <a:cs typeface="Open Sans" panose="020B0606030504020204" pitchFamily="34" charset="0"/>
              </a:rPr>
              <a:t>Partner Expenditure - breakdown per Lump sum (in Euro)</a:t>
            </a:r>
          </a:p>
          <a:p>
            <a:pPr algn="l"/>
            <a:endParaRPr lang="en-GB" sz="900" dirty="0">
              <a:solidFill>
                <a:srgbClr val="000C34"/>
              </a:solidFill>
              <a:latin typeface="Open Sans" panose="020B0606030504020204" pitchFamily="34" charset="0"/>
              <a:ea typeface="Open Sans" panose="020B0606030504020204" pitchFamily="34" charset="0"/>
              <a:cs typeface="Open Sans" panose="020B0606030504020204" pitchFamily="34" charset="0"/>
            </a:endParaRPr>
          </a:p>
          <a:p>
            <a:pPr algn="just"/>
            <a:r>
              <a:rPr lang="en-GB" sz="2000" dirty="0">
                <a:solidFill>
                  <a:srgbClr val="000C34"/>
                </a:solidFill>
                <a:latin typeface="Open Sans" panose="020B0606030504020204" pitchFamily="34" charset="0"/>
                <a:ea typeface="Open Sans" panose="020B0606030504020204" pitchFamily="34" charset="0"/>
                <a:cs typeface="Open Sans" panose="020B0606030504020204" pitchFamily="34" charset="0"/>
              </a:rPr>
              <a:t>This table shows the Lump sums and their partner share. Lump sums declared in the list of expenditure show up in the </a:t>
            </a:r>
            <a:r>
              <a:rPr lang="en-GB" sz="2000" b="1" u="sng" dirty="0">
                <a:solidFill>
                  <a:srgbClr val="000C34"/>
                </a:solidFill>
                <a:latin typeface="Open Sans" panose="020B0606030504020204" pitchFamily="34" charset="0"/>
                <a:ea typeface="Open Sans" panose="020B0606030504020204" pitchFamily="34" charset="0"/>
                <a:cs typeface="Open Sans" panose="020B0606030504020204" pitchFamily="34" charset="0"/>
              </a:rPr>
              <a:t>Current report</a:t>
            </a:r>
            <a:r>
              <a:rPr lang="en-GB" sz="2000" b="1" dirty="0">
                <a:solidFill>
                  <a:srgbClr val="000C34"/>
                </a:solidFill>
                <a:latin typeface="Open Sans" panose="020B0606030504020204" pitchFamily="34" charset="0"/>
                <a:ea typeface="Open Sans" panose="020B0606030504020204" pitchFamily="34" charset="0"/>
                <a:cs typeface="Open Sans" panose="020B0606030504020204" pitchFamily="34" charset="0"/>
              </a:rPr>
              <a:t> </a:t>
            </a:r>
            <a:r>
              <a:rPr lang="en-GB" sz="2000" dirty="0">
                <a:solidFill>
                  <a:srgbClr val="000C34"/>
                </a:solidFill>
                <a:latin typeface="Open Sans" panose="020B0606030504020204" pitchFamily="34" charset="0"/>
                <a:ea typeface="Open Sans" panose="020B0606030504020204" pitchFamily="34" charset="0"/>
                <a:cs typeface="Open Sans" panose="020B0606030504020204" pitchFamily="34" charset="0"/>
              </a:rPr>
              <a:t>column.</a:t>
            </a:r>
            <a:endParaRPr lang="ro-RO" sz="2000" dirty="0">
              <a:solidFill>
                <a:srgbClr val="000C34"/>
              </a:solidFill>
              <a:latin typeface="Open Sans" panose="020B0606030504020204" pitchFamily="34" charset="0"/>
              <a:ea typeface="Open Sans" panose="020B0606030504020204" pitchFamily="34" charset="0"/>
              <a:cs typeface="Open Sans" panose="020B0606030504020204" pitchFamily="34" charset="0"/>
            </a:endParaRPr>
          </a:p>
          <a:p>
            <a:pPr algn="just"/>
            <a:r>
              <a:rPr lang="en-GB" sz="2000" dirty="0">
                <a:solidFill>
                  <a:srgbClr val="000C34"/>
                </a:solidFill>
                <a:latin typeface="Open Sans" panose="020B0606030504020204" pitchFamily="34" charset="0"/>
                <a:ea typeface="Open Sans" panose="020B0606030504020204" pitchFamily="34" charset="0"/>
                <a:cs typeface="Open Sans" panose="020B0606030504020204" pitchFamily="34" charset="0"/>
              </a:rPr>
              <a:t>At the end, this table shows which lump sums are approved in Application Form and which are already reported.</a:t>
            </a:r>
          </a:p>
        </p:txBody>
      </p:sp>
      <p:pic>
        <p:nvPicPr>
          <p:cNvPr id="9218" name="Picture 2">
            <a:extLst>
              <a:ext uri="{FF2B5EF4-FFF2-40B4-BE49-F238E27FC236}">
                <a16:creationId xmlns:a16="http://schemas.microsoft.com/office/drawing/2014/main" id="{1FDCD678-5FBF-8C9C-2D81-FBB42AD1B3B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902" y="3429000"/>
            <a:ext cx="11856338" cy="28684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41786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CACBB97-54B7-A0E1-8F4E-C14B45633281}"/>
              </a:ext>
            </a:extLst>
          </p:cNvPr>
          <p:cNvSpPr txBox="1"/>
          <p:nvPr/>
        </p:nvSpPr>
        <p:spPr>
          <a:xfrm>
            <a:off x="198408" y="1564029"/>
            <a:ext cx="11844067" cy="1938992"/>
          </a:xfrm>
          <a:prstGeom prst="rect">
            <a:avLst/>
          </a:prstGeom>
          <a:noFill/>
        </p:spPr>
        <p:txBody>
          <a:bodyPr wrap="square" rtlCol="0">
            <a:spAutoFit/>
          </a:bodyPr>
          <a:lstStyle/>
          <a:p>
            <a:pPr algn="l"/>
            <a:r>
              <a:rPr lang="en-GB" sz="2000" b="1" dirty="0">
                <a:solidFill>
                  <a:srgbClr val="000C34"/>
                </a:solidFill>
                <a:latin typeface="Open Sans" panose="020B0606030504020204" pitchFamily="34" charset="0"/>
                <a:ea typeface="Open Sans" panose="020B0606030504020204" pitchFamily="34" charset="0"/>
                <a:cs typeface="Open Sans" panose="020B0606030504020204" pitchFamily="34" charset="0"/>
              </a:rPr>
              <a:t>Partner Expenditure - breakdown per investment (in Euro)</a:t>
            </a:r>
          </a:p>
          <a:p>
            <a:pPr algn="l"/>
            <a:endParaRPr lang="en-GB" sz="2000" dirty="0">
              <a:solidFill>
                <a:srgbClr val="000C34"/>
              </a:solidFill>
              <a:latin typeface="Open Sans" panose="020B0606030504020204" pitchFamily="34" charset="0"/>
              <a:ea typeface="Open Sans" panose="020B0606030504020204" pitchFamily="34" charset="0"/>
              <a:cs typeface="Open Sans" panose="020B0606030504020204" pitchFamily="34" charset="0"/>
            </a:endParaRPr>
          </a:p>
          <a:p>
            <a:pPr algn="just"/>
            <a:r>
              <a:rPr lang="en-GB" sz="2000" dirty="0">
                <a:solidFill>
                  <a:srgbClr val="000C34"/>
                </a:solidFill>
                <a:latin typeface="Open Sans" panose="020B0606030504020204" pitchFamily="34" charset="0"/>
                <a:ea typeface="Open Sans" panose="020B0606030504020204" pitchFamily="34" charset="0"/>
                <a:cs typeface="Open Sans" panose="020B0606030504020204" pitchFamily="34" charset="0"/>
              </a:rPr>
              <a:t>In this overview table all cost items linked to an investment are summed up.</a:t>
            </a:r>
          </a:p>
          <a:p>
            <a:pPr algn="just"/>
            <a:r>
              <a:rPr lang="en-GB" sz="2000" dirty="0">
                <a:solidFill>
                  <a:srgbClr val="000C34"/>
                </a:solidFill>
                <a:latin typeface="Open Sans" panose="020B0606030504020204" pitchFamily="34" charset="0"/>
                <a:ea typeface="Open Sans" panose="020B0606030504020204" pitchFamily="34" charset="0"/>
                <a:cs typeface="Open Sans" panose="020B0606030504020204" pitchFamily="34" charset="0"/>
              </a:rPr>
              <a:t>What is important to note is what is described in the info bubble: no </a:t>
            </a:r>
            <a:r>
              <a:rPr lang="en-GB" sz="2000" b="1" dirty="0">
                <a:solidFill>
                  <a:srgbClr val="000C34"/>
                </a:solidFill>
                <a:latin typeface="Open Sans" panose="020B0606030504020204" pitchFamily="34" charset="0"/>
                <a:ea typeface="Open Sans" panose="020B0606030504020204" pitchFamily="34" charset="0"/>
                <a:cs typeface="Open Sans" panose="020B0606030504020204" pitchFamily="34" charset="0"/>
              </a:rPr>
              <a:t>Simplified cost items </a:t>
            </a:r>
            <a:r>
              <a:rPr lang="en-GB" sz="2000" dirty="0">
                <a:solidFill>
                  <a:srgbClr val="000C34"/>
                </a:solidFill>
                <a:latin typeface="Open Sans" panose="020B0606030504020204" pitchFamily="34" charset="0"/>
                <a:ea typeface="Open Sans" panose="020B0606030504020204" pitchFamily="34" charset="0"/>
                <a:cs typeface="Open Sans" panose="020B0606030504020204" pitchFamily="34" charset="0"/>
              </a:rPr>
              <a:t>are added up to this table, as they are automatically calculated on top. Only real costs linked to the investment in the </a:t>
            </a:r>
            <a:r>
              <a:rPr lang="en-GB" sz="2000" b="1" dirty="0">
                <a:solidFill>
                  <a:srgbClr val="000C34"/>
                </a:solidFill>
                <a:latin typeface="Open Sans" panose="020B0606030504020204" pitchFamily="34" charset="0"/>
                <a:ea typeface="Open Sans" panose="020B0606030504020204" pitchFamily="34" charset="0"/>
                <a:cs typeface="Open Sans" panose="020B0606030504020204" pitchFamily="34" charset="0"/>
              </a:rPr>
              <a:t>List of expenditure </a:t>
            </a:r>
            <a:r>
              <a:rPr lang="en-GB" sz="2000" dirty="0">
                <a:solidFill>
                  <a:srgbClr val="000C34"/>
                </a:solidFill>
                <a:latin typeface="Open Sans" panose="020B0606030504020204" pitchFamily="34" charset="0"/>
                <a:ea typeface="Open Sans" panose="020B0606030504020204" pitchFamily="34" charset="0"/>
                <a:cs typeface="Open Sans" panose="020B0606030504020204" pitchFamily="34" charset="0"/>
              </a:rPr>
              <a:t>are displayed in this overview table.</a:t>
            </a:r>
          </a:p>
        </p:txBody>
      </p:sp>
      <p:pic>
        <p:nvPicPr>
          <p:cNvPr id="10242" name="Picture 2">
            <a:extLst>
              <a:ext uri="{FF2B5EF4-FFF2-40B4-BE49-F238E27FC236}">
                <a16:creationId xmlns:a16="http://schemas.microsoft.com/office/drawing/2014/main" id="{EF6C92AC-7F71-7130-7A97-054C818E367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408" y="4122431"/>
            <a:ext cx="11844067" cy="20962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1522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50167" y="1546349"/>
            <a:ext cx="11697418" cy="769441"/>
          </a:xfrm>
          <a:prstGeom prst="rect">
            <a:avLst/>
          </a:prstGeom>
          <a:noFill/>
        </p:spPr>
        <p:txBody>
          <a:bodyPr wrap="square" rtlCol="0">
            <a:spAutoFit/>
          </a:bodyPr>
          <a:lstStyle/>
          <a:p>
            <a:pPr algn="just"/>
            <a:r>
              <a:rPr lang="en-GB" sz="2200" dirty="0">
                <a:solidFill>
                  <a:srgbClr val="000C34"/>
                </a:solidFill>
                <a:latin typeface="Open Sans" panose="020B0606030504020204" pitchFamily="34" charset="0"/>
                <a:ea typeface="Open Sans" panose="020B0606030504020204" pitchFamily="34" charset="0"/>
                <a:cs typeface="Open Sans" panose="020B0606030504020204" pitchFamily="34" charset="0"/>
              </a:rPr>
              <a:t>In this section the partner report can be submitted. </a:t>
            </a:r>
            <a:endParaRPr lang="ro-RO" sz="2200" dirty="0">
              <a:solidFill>
                <a:srgbClr val="000C34"/>
              </a:solidFill>
              <a:latin typeface="Open Sans" panose="020B0606030504020204" pitchFamily="34" charset="0"/>
              <a:ea typeface="Open Sans" panose="020B0606030504020204" pitchFamily="34" charset="0"/>
              <a:cs typeface="Open Sans" panose="020B0606030504020204" pitchFamily="34" charset="0"/>
            </a:endParaRPr>
          </a:p>
          <a:p>
            <a:pPr algn="just"/>
            <a:r>
              <a:rPr lang="en-GB" sz="2200" dirty="0">
                <a:solidFill>
                  <a:srgbClr val="000C34"/>
                </a:solidFill>
                <a:latin typeface="Open Sans" panose="020B0606030504020204" pitchFamily="34" charset="0"/>
                <a:ea typeface="Open Sans" panose="020B0606030504020204" pitchFamily="34" charset="0"/>
                <a:cs typeface="Open Sans" panose="020B0606030504020204" pitchFamily="34" charset="0"/>
              </a:rPr>
              <a:t>After submission, the partner report is frozen and the control work can be started.</a:t>
            </a:r>
          </a:p>
        </p:txBody>
      </p:sp>
      <p:pic>
        <p:nvPicPr>
          <p:cNvPr id="11266" name="Picture 2">
            <a:extLst>
              <a:ext uri="{FF2B5EF4-FFF2-40B4-BE49-F238E27FC236}">
                <a16:creationId xmlns:a16="http://schemas.microsoft.com/office/drawing/2014/main" id="{6DD133FB-E96C-E3A5-2433-61E858E09DF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3052" y="2734575"/>
            <a:ext cx="12041803" cy="3662384"/>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53D421E9-4B5D-AAFB-F6A4-B6243992293A}"/>
              </a:ext>
            </a:extLst>
          </p:cNvPr>
          <p:cNvSpPr/>
          <p:nvPr/>
        </p:nvSpPr>
        <p:spPr>
          <a:xfrm>
            <a:off x="6268531" y="62628"/>
            <a:ext cx="5903487" cy="830997"/>
          </a:xfrm>
          <a:prstGeom prst="rect">
            <a:avLst/>
          </a:prstGeom>
        </p:spPr>
        <p:txBody>
          <a:bodyPr wrap="square">
            <a:spAutoFit/>
          </a:bodyPr>
          <a:lstStyle/>
          <a:p>
            <a:pPr lvl="0" algn="r" eaLnBrk="0" fontAlgn="base" hangingPunct="0">
              <a:spcBef>
                <a:spcPct val="0"/>
              </a:spcBef>
              <a:spcAft>
                <a:spcPct val="0"/>
              </a:spcAft>
              <a:defRPr/>
            </a:pPr>
            <a:r>
              <a:rPr lang="en-US" altLang="en-US" sz="2400" b="1" dirty="0">
                <a:solidFill>
                  <a:srgbClr val="003399"/>
                </a:solidFill>
                <a:latin typeface="Open Sans" panose="020B0606030504020204" pitchFamily="34" charset="0"/>
                <a:ea typeface="Open Sans" panose="020B0606030504020204" pitchFamily="34" charset="0"/>
                <a:cs typeface="Open Sans" panose="020B0606030504020204" pitchFamily="34" charset="0"/>
              </a:rPr>
              <a:t>Partner Report </a:t>
            </a:r>
            <a:endParaRPr lang="ro-RO" altLang="en-US" sz="2400" b="1" dirty="0">
              <a:solidFill>
                <a:srgbClr val="003399"/>
              </a:solidFill>
              <a:latin typeface="Open Sans" panose="020B0606030504020204" pitchFamily="34" charset="0"/>
              <a:ea typeface="Open Sans" panose="020B0606030504020204" pitchFamily="34" charset="0"/>
              <a:cs typeface="Open Sans" panose="020B0606030504020204" pitchFamily="34" charset="0"/>
            </a:endParaRPr>
          </a:p>
          <a:p>
            <a:pPr lvl="0" algn="r" eaLnBrk="0" fontAlgn="base" hangingPunct="0">
              <a:spcBef>
                <a:spcPct val="0"/>
              </a:spcBef>
              <a:spcAft>
                <a:spcPct val="0"/>
              </a:spcAft>
              <a:defRPr/>
            </a:pPr>
            <a:r>
              <a:rPr lang="ro-RO" altLang="en-US" sz="2400" b="1" dirty="0">
                <a:solidFill>
                  <a:srgbClr val="003399"/>
                </a:solidFill>
                <a:latin typeface="Open Sans" panose="020B0606030504020204" pitchFamily="34" charset="0"/>
                <a:ea typeface="Open Sans" panose="020B0606030504020204" pitchFamily="34" charset="0"/>
                <a:cs typeface="Open Sans" panose="020B0606030504020204" pitchFamily="34" charset="0"/>
              </a:rPr>
              <a:t>- Submit</a:t>
            </a:r>
            <a:endParaRPr lang="en-US" altLang="en-US" sz="2400" b="1" dirty="0">
              <a:solidFill>
                <a:srgbClr val="003399"/>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1015543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7DD7C3F-6C46-76E2-717E-8923B13E179D}"/>
              </a:ext>
            </a:extLst>
          </p:cNvPr>
          <p:cNvSpPr txBox="1"/>
          <p:nvPr/>
        </p:nvSpPr>
        <p:spPr>
          <a:xfrm>
            <a:off x="9448800" y="56080"/>
            <a:ext cx="2743200" cy="830997"/>
          </a:xfrm>
          <a:prstGeom prst="rect">
            <a:avLst/>
          </a:prstGeom>
          <a:noFill/>
        </p:spPr>
        <p:txBody>
          <a:bodyPr wrap="square" rtlCol="0">
            <a:spAutoFit/>
          </a:bodyPr>
          <a:lstStyle/>
          <a:p>
            <a:pPr algn="r"/>
            <a:r>
              <a:rPr lang="en-GB" sz="2400" b="1" dirty="0">
                <a:solidFill>
                  <a:srgbClr val="003399"/>
                </a:solidFill>
                <a:latin typeface="Open Sans" panose="020B0606030504020204" pitchFamily="34" charset="0"/>
                <a:ea typeface="Open Sans" panose="020B0606030504020204" pitchFamily="34" charset="0"/>
                <a:cs typeface="Open Sans" panose="020B0606030504020204" pitchFamily="34" charset="0"/>
              </a:rPr>
              <a:t>Thank you for your attention</a:t>
            </a:r>
          </a:p>
        </p:txBody>
      </p:sp>
      <p:graphicFrame>
        <p:nvGraphicFramePr>
          <p:cNvPr id="11" name="Table 10">
            <a:extLst>
              <a:ext uri="{FF2B5EF4-FFF2-40B4-BE49-F238E27FC236}">
                <a16:creationId xmlns:a16="http://schemas.microsoft.com/office/drawing/2014/main" id="{DB2DDD77-43FD-42F1-0C9C-C0B11E3E0FCF}"/>
              </a:ext>
            </a:extLst>
          </p:cNvPr>
          <p:cNvGraphicFramePr>
            <a:graphicFrameLocks noGrp="1"/>
          </p:cNvGraphicFramePr>
          <p:nvPr>
            <p:extLst>
              <p:ext uri="{D42A27DB-BD31-4B8C-83A1-F6EECF244321}">
                <p14:modId xmlns:p14="http://schemas.microsoft.com/office/powerpoint/2010/main" val="2996373966"/>
              </p:ext>
            </p:extLst>
          </p:nvPr>
        </p:nvGraphicFramePr>
        <p:xfrm>
          <a:off x="3209885" y="1520205"/>
          <a:ext cx="5772229" cy="4388574"/>
        </p:xfrm>
        <a:graphic>
          <a:graphicData uri="http://schemas.openxmlformats.org/drawingml/2006/table">
            <a:tbl>
              <a:tblPr firstRow="1" bandRow="1">
                <a:tableStyleId>{5C22544A-7EE6-4342-B048-85BDC9FD1C3A}</a:tableStyleId>
              </a:tblPr>
              <a:tblGrid>
                <a:gridCol w="5772229">
                  <a:extLst>
                    <a:ext uri="{9D8B030D-6E8A-4147-A177-3AD203B41FA5}">
                      <a16:colId xmlns:a16="http://schemas.microsoft.com/office/drawing/2014/main" val="20000"/>
                    </a:ext>
                  </a:extLst>
                </a:gridCol>
              </a:tblGrid>
              <a:tr h="768000">
                <a:tc>
                  <a:txBody>
                    <a:bodyPr/>
                    <a:lstStyle/>
                    <a:p>
                      <a:pPr algn="ctr"/>
                      <a:r>
                        <a:rPr lang="en-US" sz="2400" dirty="0">
                          <a:solidFill>
                            <a:schemeClr val="tx1">
                              <a:lumMod val="75000"/>
                              <a:lumOff val="25000"/>
                            </a:schemeClr>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Contact details</a:t>
                      </a:r>
                    </a:p>
                  </a:txBody>
                  <a:tcPr marL="68580" marR="68580" anchor="ctr">
                    <a:solidFill>
                      <a:srgbClr val="9FAEE5"/>
                    </a:solidFill>
                  </a:tcPr>
                </a:tc>
                <a:extLst>
                  <a:ext uri="{0D108BD9-81ED-4DB2-BD59-A6C34878D82A}">
                    <a16:rowId xmlns:a16="http://schemas.microsoft.com/office/drawing/2014/main" val="10000"/>
                  </a:ext>
                </a:extLst>
              </a:tr>
              <a:tr h="548572">
                <a:tc>
                  <a:txBody>
                    <a:bodyPr/>
                    <a:lstStyle/>
                    <a:p>
                      <a:pPr algn="just"/>
                      <a:r>
                        <a:rPr lang="en-US" sz="1800" b="1" dirty="0">
                          <a:solidFill>
                            <a:schemeClr val="tx1">
                              <a:lumMod val="75000"/>
                              <a:lumOff val="25000"/>
                            </a:schemeClr>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Te</a:t>
                      </a:r>
                      <a:r>
                        <a:rPr lang="ro-RO" sz="1800" b="1" dirty="0">
                          <a:solidFill>
                            <a:schemeClr val="tx1">
                              <a:lumMod val="75000"/>
                              <a:lumOff val="25000"/>
                            </a:schemeClr>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l</a:t>
                      </a:r>
                      <a:r>
                        <a:rPr lang="en-US" sz="1800" b="1" dirty="0">
                          <a:solidFill>
                            <a:schemeClr val="tx1">
                              <a:lumMod val="75000"/>
                              <a:lumOff val="25000"/>
                            </a:schemeClr>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a:t>
                      </a:r>
                      <a:r>
                        <a:rPr lang="en-US" sz="1800" b="1" baseline="0" dirty="0">
                          <a:solidFill>
                            <a:schemeClr val="tx1">
                              <a:lumMod val="75000"/>
                              <a:lumOff val="25000"/>
                            </a:schemeClr>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  </a:t>
                      </a:r>
                      <a:r>
                        <a:rPr lang="en-US" sz="1800" baseline="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+40 356.426.360</a:t>
                      </a:r>
                      <a:endParaRPr lang="en-US" sz="18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a:txBody>
                  <a:tcPr marL="68580" marR="68580" anchor="ctr"/>
                </a:tc>
                <a:extLst>
                  <a:ext uri="{0D108BD9-81ED-4DB2-BD59-A6C34878D82A}">
                    <a16:rowId xmlns:a16="http://schemas.microsoft.com/office/drawing/2014/main" val="10001"/>
                  </a:ext>
                </a:extLst>
              </a:tr>
              <a:tr h="548572">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US" sz="1800" b="1" dirty="0">
                          <a:solidFill>
                            <a:schemeClr val="tx1">
                              <a:lumMod val="75000"/>
                              <a:lumOff val="25000"/>
                            </a:schemeClr>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Fax: </a:t>
                      </a:r>
                      <a:r>
                        <a:rPr lang="en-US" sz="1800" baseline="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+40 356.426.361</a:t>
                      </a:r>
                      <a:endParaRPr lang="en-US" sz="18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a:txBody>
                  <a:tcPr marL="68580" marR="68580" anchor="ctr"/>
                </a:tc>
                <a:extLst>
                  <a:ext uri="{0D108BD9-81ED-4DB2-BD59-A6C34878D82A}">
                    <a16:rowId xmlns:a16="http://schemas.microsoft.com/office/drawing/2014/main" val="10002"/>
                  </a:ext>
                </a:extLst>
              </a:tr>
              <a:tr h="548572">
                <a:tc>
                  <a:txBody>
                    <a:bodyPr/>
                    <a:lstStyle/>
                    <a:p>
                      <a:pPr algn="just"/>
                      <a:r>
                        <a:rPr lang="en-US" sz="1800" b="1" dirty="0">
                          <a:solidFill>
                            <a:schemeClr val="tx1">
                              <a:lumMod val="75000"/>
                              <a:lumOff val="25000"/>
                            </a:schemeClr>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E-mail: </a:t>
                      </a:r>
                      <a:r>
                        <a:rPr lang="ro-RO" sz="1800" b="0" dirty="0" err="1">
                          <a:solidFill>
                            <a:srgbClr val="003399"/>
                          </a:solidFill>
                          <a:effectLst/>
                          <a:latin typeface="Open Sans" panose="020B0606030504020204" pitchFamily="34" charset="0"/>
                          <a:ea typeface="Open Sans" panose="020B0606030504020204" pitchFamily="34" charset="0"/>
                          <a:cs typeface="Open Sans" panose="020B0606030504020204" pitchFamily="34" charset="0"/>
                          <a:hlinkClick r:id="rId3">
                            <a:extLst>
                              <a:ext uri="{A12FA001-AC4F-418D-AE19-62706E023703}">
                                <ahyp:hlinkClr xmlns:ahyp="http://schemas.microsoft.com/office/drawing/2018/hyperlinkcolor" val="tx"/>
                              </a:ext>
                            </a:extLst>
                          </a:hlinkClick>
                        </a:rPr>
                        <a:t>ipacbc</a:t>
                      </a:r>
                      <a:r>
                        <a:rPr lang="en-US" sz="1800" b="0" baseline="0" dirty="0">
                          <a:solidFill>
                            <a:srgbClr val="003399"/>
                          </a:solidFill>
                          <a:effectLst/>
                          <a:latin typeface="Open Sans" panose="020B0606030504020204" pitchFamily="34" charset="0"/>
                          <a:ea typeface="Open Sans" panose="020B0606030504020204" pitchFamily="34" charset="0"/>
                          <a:cs typeface="Open Sans" panose="020B0606030504020204" pitchFamily="34" charset="0"/>
                          <a:hlinkClick r:id="rId3">
                            <a:extLst>
                              <a:ext uri="{A12FA001-AC4F-418D-AE19-62706E023703}">
                                <ahyp:hlinkClr xmlns:ahyp="http://schemas.microsoft.com/office/drawing/2018/hyperlinkcolor" val="tx"/>
                              </a:ext>
                            </a:extLst>
                          </a:hlinkClick>
                        </a:rPr>
                        <a:t>@brct-timisoara.ro</a:t>
                      </a:r>
                      <a:r>
                        <a:rPr lang="ro-RO" sz="1800" b="0" baseline="0" dirty="0">
                          <a:solidFill>
                            <a:srgbClr val="003399"/>
                          </a:solidFill>
                          <a:effectLst/>
                          <a:latin typeface="Open Sans" panose="020B0606030504020204" pitchFamily="34" charset="0"/>
                          <a:ea typeface="Open Sans" panose="020B0606030504020204" pitchFamily="34" charset="0"/>
                          <a:cs typeface="Open Sans" panose="020B0606030504020204" pitchFamily="34" charset="0"/>
                        </a:rPr>
                        <a:t> </a:t>
                      </a:r>
                      <a:endParaRPr lang="en-US" sz="1800" b="0" dirty="0">
                        <a:solidFill>
                          <a:srgbClr val="003399"/>
                        </a:solidFill>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anchor="ctr"/>
                </a:tc>
                <a:extLst>
                  <a:ext uri="{0D108BD9-81ED-4DB2-BD59-A6C34878D82A}">
                    <a16:rowId xmlns:a16="http://schemas.microsoft.com/office/drawing/2014/main" val="10003"/>
                  </a:ext>
                </a:extLst>
              </a:tr>
              <a:tr h="548572">
                <a:tc>
                  <a:txBody>
                    <a:bodyPr/>
                    <a:lstStyle/>
                    <a:p>
                      <a:pPr algn="just"/>
                      <a:r>
                        <a:rPr lang="en-US" sz="1800" b="1" dirty="0">
                          <a:solidFill>
                            <a:schemeClr val="tx1">
                              <a:lumMod val="75000"/>
                              <a:lumOff val="25000"/>
                            </a:schemeClr>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Website: </a:t>
                      </a:r>
                      <a:r>
                        <a:rPr lang="en-US" sz="1800" dirty="0">
                          <a:solidFill>
                            <a:srgbClr val="003399"/>
                          </a:solidFill>
                          <a:latin typeface="Open Sans" panose="020B0606030504020204" pitchFamily="34" charset="0"/>
                          <a:ea typeface="Open Sans" panose="020B0606030504020204" pitchFamily="34" charset="0"/>
                          <a:cs typeface="Open Sans" panose="020B0606030504020204" pitchFamily="34" charset="0"/>
                          <a:hlinkClick r:id="rId4">
                            <a:extLst>
                              <a:ext uri="{A12FA001-AC4F-418D-AE19-62706E023703}">
                                <ahyp:hlinkClr xmlns:ahyp="http://schemas.microsoft.com/office/drawing/2018/hyperlinkcolor" val="tx"/>
                              </a:ext>
                            </a:extLst>
                          </a:hlinkClick>
                        </a:rPr>
                        <a:t>www.romania-serbia.net</a:t>
                      </a:r>
                      <a:r>
                        <a:rPr lang="en-US" sz="1800" dirty="0">
                          <a:solidFill>
                            <a:srgbClr val="003399"/>
                          </a:solidFill>
                          <a:latin typeface="Open Sans" panose="020B0606030504020204" pitchFamily="34" charset="0"/>
                          <a:ea typeface="Open Sans" panose="020B0606030504020204" pitchFamily="34" charset="0"/>
                          <a:cs typeface="Open Sans" panose="020B0606030504020204" pitchFamily="34" charset="0"/>
                        </a:rPr>
                        <a:t> </a:t>
                      </a:r>
                    </a:p>
                  </a:txBody>
                  <a:tcPr marL="68580" marR="68580" anchor="ctr"/>
                </a:tc>
                <a:extLst>
                  <a:ext uri="{0D108BD9-81ED-4DB2-BD59-A6C34878D82A}">
                    <a16:rowId xmlns:a16="http://schemas.microsoft.com/office/drawing/2014/main" val="10004"/>
                  </a:ext>
                </a:extLst>
              </a:tr>
              <a:tr h="1426286">
                <a:tc>
                  <a:txBody>
                    <a:bodyPr/>
                    <a:lstStyle/>
                    <a:p>
                      <a:pPr algn="just"/>
                      <a:r>
                        <a:rPr lang="en-US" sz="1800" b="1" baseline="0" dirty="0">
                          <a:solidFill>
                            <a:schemeClr val="tx1">
                              <a:lumMod val="75000"/>
                              <a:lumOff val="25000"/>
                            </a:schemeClr>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Joint Secretariat: </a:t>
                      </a:r>
                    </a:p>
                    <a:p>
                      <a:pPr algn="just"/>
                      <a:r>
                        <a:rPr lang="ro-RO" sz="1800" i="0" baseline="0" dirty="0">
                          <a:latin typeface="Open Sans" panose="020B0606030504020204" pitchFamily="34" charset="0"/>
                          <a:ea typeface="Open Sans" panose="020B0606030504020204" pitchFamily="34" charset="0"/>
                          <a:cs typeface="Open Sans" panose="020B0606030504020204" pitchFamily="34" charset="0"/>
                        </a:rPr>
                        <a:t>BRCT Timişoara</a:t>
                      </a:r>
                      <a:endParaRPr lang="en-US" sz="1800" i="0" baseline="0" dirty="0">
                        <a:latin typeface="Open Sans" panose="020B0606030504020204" pitchFamily="34" charset="0"/>
                        <a:ea typeface="Open Sans" panose="020B0606030504020204" pitchFamily="34" charset="0"/>
                        <a:cs typeface="Open Sans" panose="020B0606030504020204" pitchFamily="34" charset="0"/>
                      </a:endParaRPr>
                    </a:p>
                    <a:p>
                      <a:pPr algn="just"/>
                      <a:r>
                        <a:rPr lang="en-US" sz="1800" i="0" baseline="0" dirty="0">
                          <a:latin typeface="Open Sans" panose="020B0606030504020204" pitchFamily="34" charset="0"/>
                          <a:ea typeface="Open Sans" panose="020B0606030504020204" pitchFamily="34" charset="0"/>
                          <a:cs typeface="Open Sans" panose="020B0606030504020204" pitchFamily="34" charset="0"/>
                        </a:rPr>
                        <a:t>Str. Proclamaţia de la Timisoara n</a:t>
                      </a:r>
                      <a:r>
                        <a:rPr lang="ro-RO" sz="1800" i="0" baseline="0" dirty="0">
                          <a:latin typeface="Open Sans" panose="020B0606030504020204" pitchFamily="34" charset="0"/>
                          <a:ea typeface="Open Sans" panose="020B0606030504020204" pitchFamily="34" charset="0"/>
                          <a:cs typeface="Open Sans" panose="020B0606030504020204" pitchFamily="34" charset="0"/>
                        </a:rPr>
                        <a:t>r.</a:t>
                      </a:r>
                      <a:r>
                        <a:rPr lang="en-US" sz="1800" i="0" baseline="0" dirty="0">
                          <a:latin typeface="Open Sans" panose="020B0606030504020204" pitchFamily="34" charset="0"/>
                          <a:ea typeface="Open Sans" panose="020B0606030504020204" pitchFamily="34" charset="0"/>
                          <a:cs typeface="Open Sans" panose="020B0606030504020204" pitchFamily="34" charset="0"/>
                        </a:rPr>
                        <a:t> 5, </a:t>
                      </a:r>
                    </a:p>
                    <a:p>
                      <a:pPr algn="just"/>
                      <a:r>
                        <a:rPr lang="en-US" sz="1800" i="0" baseline="0" dirty="0">
                          <a:latin typeface="Open Sans" panose="020B0606030504020204" pitchFamily="34" charset="0"/>
                          <a:ea typeface="Open Sans" panose="020B0606030504020204" pitchFamily="34" charset="0"/>
                          <a:cs typeface="Open Sans" panose="020B0606030504020204" pitchFamily="34" charset="0"/>
                        </a:rPr>
                        <a:t>300054, </a:t>
                      </a:r>
                      <a:r>
                        <a:rPr lang="en-US" sz="1800" i="0" baseline="0" dirty="0" err="1">
                          <a:latin typeface="Open Sans" panose="020B0606030504020204" pitchFamily="34" charset="0"/>
                          <a:ea typeface="Open Sans" panose="020B0606030504020204" pitchFamily="34" charset="0"/>
                          <a:cs typeface="Open Sans" panose="020B0606030504020204" pitchFamily="34" charset="0"/>
                        </a:rPr>
                        <a:t>Timi</a:t>
                      </a:r>
                      <a:r>
                        <a:rPr lang="ro-RO" sz="1800" i="0" baseline="0" dirty="0">
                          <a:latin typeface="Open Sans" panose="020B0606030504020204" pitchFamily="34" charset="0"/>
                          <a:ea typeface="Open Sans" panose="020B0606030504020204" pitchFamily="34" charset="0"/>
                          <a:cs typeface="Open Sans" panose="020B0606030504020204" pitchFamily="34" charset="0"/>
                        </a:rPr>
                        <a:t>ș</a:t>
                      </a:r>
                      <a:r>
                        <a:rPr lang="en-US" sz="1800" i="0" baseline="0" dirty="0" err="1">
                          <a:latin typeface="Open Sans" panose="020B0606030504020204" pitchFamily="34" charset="0"/>
                          <a:ea typeface="Open Sans" panose="020B0606030504020204" pitchFamily="34" charset="0"/>
                          <a:cs typeface="Open Sans" panose="020B0606030504020204" pitchFamily="34" charset="0"/>
                        </a:rPr>
                        <a:t>oara</a:t>
                      </a:r>
                      <a:r>
                        <a:rPr lang="en-US" sz="1800" i="0" baseline="0" dirty="0">
                          <a:latin typeface="Open Sans" panose="020B0606030504020204" pitchFamily="34" charset="0"/>
                          <a:ea typeface="Open Sans" panose="020B0606030504020204" pitchFamily="34" charset="0"/>
                          <a:cs typeface="Open Sans" panose="020B0606030504020204" pitchFamily="34" charset="0"/>
                        </a:rPr>
                        <a:t>, Romania</a:t>
                      </a:r>
                      <a:endParaRPr lang="en-US" sz="1800" i="0" dirty="0">
                        <a:latin typeface="Open Sans" panose="020B0606030504020204" pitchFamily="34" charset="0"/>
                        <a:ea typeface="Open Sans" panose="020B0606030504020204" pitchFamily="34" charset="0"/>
                        <a:cs typeface="Open Sans" panose="020B0606030504020204" pitchFamily="34" charset="0"/>
                      </a:endParaRPr>
                    </a:p>
                  </a:txBody>
                  <a:tcPr marL="68580" marR="68580" anchor="ct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313387194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6231</TotalTime>
  <Words>2285</Words>
  <Application>Microsoft Office PowerPoint</Application>
  <PresentationFormat>Widescreen</PresentationFormat>
  <Paragraphs>164</Paragraphs>
  <Slides>25</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Arial</vt:lpstr>
      <vt:lpstr>Calibri</vt:lpstr>
      <vt:lpstr>Calibri Light</vt:lpstr>
      <vt:lpstr>Open Sans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Daniel Stanoievici</dc:creator>
  <cp:lastModifiedBy>Carmen-Dana, Stojanovic</cp:lastModifiedBy>
  <cp:revision>425</cp:revision>
  <cp:lastPrinted>2017-02-16T07:17:18Z</cp:lastPrinted>
  <dcterms:created xsi:type="dcterms:W3CDTF">2015-07-28T08:26:29Z</dcterms:created>
  <dcterms:modified xsi:type="dcterms:W3CDTF">2026-06-12T14:10:04Z</dcterms:modified>
</cp:coreProperties>
</file>