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77" r:id="rId2"/>
    <p:sldId id="278" r:id="rId3"/>
    <p:sldId id="258" r:id="rId4"/>
    <p:sldId id="281" r:id="rId5"/>
    <p:sldId id="279" r:id="rId6"/>
    <p:sldId id="280" r:id="rId7"/>
    <p:sldId id="282" r:id="rId8"/>
    <p:sldId id="284" r:id="rId9"/>
    <p:sldId id="285" r:id="rId10"/>
    <p:sldId id="286" r:id="rId11"/>
    <p:sldId id="287" r:id="rId12"/>
    <p:sldId id="288" r:id="rId13"/>
    <p:sldId id="289" r:id="rId14"/>
    <p:sldId id="290" r:id="rId15"/>
    <p:sldId id="291" r:id="rId16"/>
    <p:sldId id="292" r:id="rId17"/>
    <p:sldId id="294" r:id="rId18"/>
    <p:sldId id="293" r:id="rId19"/>
    <p:sldId id="296" r:id="rId20"/>
    <p:sldId id="297" r:id="rId21"/>
    <p:sldId id="298" r:id="rId22"/>
    <p:sldId id="299" r:id="rId23"/>
    <p:sldId id="300" r:id="rId24"/>
    <p:sldId id="301" r:id="rId25"/>
    <p:sldId id="302" r:id="rId26"/>
    <p:sldId id="303" r:id="rId27"/>
    <p:sldId id="295" r:id="rId28"/>
    <p:sldId id="259" r:id="rId29"/>
    <p:sldId id="304" r:id="rId30"/>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9FAE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snapToGrid="0">
      <p:cViewPr varScale="1">
        <p:scale>
          <a:sx n="111" d="100"/>
          <a:sy n="111" d="100"/>
        </p:scale>
        <p:origin x="22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71F683-3964-4B93-8D00-22B5578B4828}"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50C8ACAC-E3AF-476C-B6BB-9AD1EFC8D8FD}">
      <dgm:prSet phldrT="[Text]" phldr="0"/>
      <dgm:spPr/>
      <dgm:t>
        <a:bodyPr/>
        <a:lstStyle/>
        <a:p>
          <a:r>
            <a:rPr lang="ro-RO" dirty="0"/>
            <a:t>Partner report (LP)</a:t>
          </a:r>
          <a:endParaRPr lang="en-US" dirty="0"/>
        </a:p>
      </dgm:t>
    </dgm:pt>
    <dgm:pt modelId="{5E740C93-CADC-4AEE-9A97-DF11F5ADDAE6}" type="parTrans" cxnId="{C075B59B-10EC-49E7-9A23-D5D3D946FF37}">
      <dgm:prSet/>
      <dgm:spPr/>
      <dgm:t>
        <a:bodyPr/>
        <a:lstStyle/>
        <a:p>
          <a:endParaRPr lang="en-US"/>
        </a:p>
      </dgm:t>
    </dgm:pt>
    <dgm:pt modelId="{4CC1EC62-2801-420A-A8B2-EF9ADDA87BE9}" type="sibTrans" cxnId="{C075B59B-10EC-49E7-9A23-D5D3D946FF37}">
      <dgm:prSet/>
      <dgm:spPr/>
      <dgm:t>
        <a:bodyPr/>
        <a:lstStyle/>
        <a:p>
          <a:endParaRPr lang="en-US"/>
        </a:p>
      </dgm:t>
    </dgm:pt>
    <dgm:pt modelId="{3E3921DA-0B51-4F36-9621-5C2F1F02CD38}">
      <dgm:prSet phldrT="[Text]" phldr="0"/>
      <dgm:spPr/>
      <dgm:t>
        <a:bodyPr/>
        <a:lstStyle/>
        <a:p>
          <a:r>
            <a:rPr lang="ro-RO" dirty="0"/>
            <a:t>FLC</a:t>
          </a:r>
          <a:endParaRPr lang="en-US" dirty="0"/>
        </a:p>
      </dgm:t>
    </dgm:pt>
    <dgm:pt modelId="{D502A8F6-4DCE-48FA-9248-7105356C002B}" type="parTrans" cxnId="{5F0E79FB-004C-4DF4-8886-6C5CC1FA85F7}">
      <dgm:prSet/>
      <dgm:spPr/>
      <dgm:t>
        <a:bodyPr/>
        <a:lstStyle/>
        <a:p>
          <a:endParaRPr lang="en-US"/>
        </a:p>
      </dgm:t>
    </dgm:pt>
    <dgm:pt modelId="{B1A33089-C155-4805-A5B5-3ED3ADC7D042}" type="sibTrans" cxnId="{5F0E79FB-004C-4DF4-8886-6C5CC1FA85F7}">
      <dgm:prSet/>
      <dgm:spPr/>
      <dgm:t>
        <a:bodyPr/>
        <a:lstStyle/>
        <a:p>
          <a:endParaRPr lang="en-US"/>
        </a:p>
      </dgm:t>
    </dgm:pt>
    <dgm:pt modelId="{DD59479B-6A44-47D3-BB75-A0C5A692191F}">
      <dgm:prSet phldrT="[Text]" phldr="0"/>
      <dgm:spPr/>
      <dgm:t>
        <a:bodyPr/>
        <a:lstStyle/>
        <a:p>
          <a:r>
            <a:rPr lang="ro-RO" dirty="0"/>
            <a:t>Project report</a:t>
          </a:r>
          <a:endParaRPr lang="en-US" dirty="0"/>
        </a:p>
      </dgm:t>
    </dgm:pt>
    <dgm:pt modelId="{63E0BDAB-9C1E-4375-967E-FD7572380016}" type="parTrans" cxnId="{4E87C5F9-9F1D-4E5B-B684-B7ECF8C0E405}">
      <dgm:prSet/>
      <dgm:spPr/>
      <dgm:t>
        <a:bodyPr/>
        <a:lstStyle/>
        <a:p>
          <a:endParaRPr lang="en-US"/>
        </a:p>
      </dgm:t>
    </dgm:pt>
    <dgm:pt modelId="{F5A199B8-022D-4E5E-A677-A72F4F01F7CB}" type="sibTrans" cxnId="{4E87C5F9-9F1D-4E5B-B684-B7ECF8C0E405}">
      <dgm:prSet/>
      <dgm:spPr/>
      <dgm:t>
        <a:bodyPr/>
        <a:lstStyle/>
        <a:p>
          <a:endParaRPr lang="en-US"/>
        </a:p>
      </dgm:t>
    </dgm:pt>
    <dgm:pt modelId="{9FA2286F-178B-4C46-BA48-E6149D453A7A}">
      <dgm:prSet phldrT="[Text]" phldr="0"/>
      <dgm:spPr/>
      <dgm:t>
        <a:bodyPr/>
        <a:lstStyle/>
        <a:p>
          <a:r>
            <a:rPr lang="ro-RO" dirty="0"/>
            <a:t>Joint Secretariat</a:t>
          </a:r>
          <a:endParaRPr lang="en-US" dirty="0"/>
        </a:p>
      </dgm:t>
    </dgm:pt>
    <dgm:pt modelId="{5D4F27D9-DE4C-4813-8C2E-DCD58BC97CC9}" type="parTrans" cxnId="{1D74A8C3-4EA2-4E79-BE36-720649359087}">
      <dgm:prSet/>
      <dgm:spPr/>
      <dgm:t>
        <a:bodyPr/>
        <a:lstStyle/>
        <a:p>
          <a:endParaRPr lang="en-US"/>
        </a:p>
      </dgm:t>
    </dgm:pt>
    <dgm:pt modelId="{241EE48B-6990-40B4-9683-5AE3F120810C}" type="sibTrans" cxnId="{1D74A8C3-4EA2-4E79-BE36-720649359087}">
      <dgm:prSet/>
      <dgm:spPr/>
      <dgm:t>
        <a:bodyPr/>
        <a:lstStyle/>
        <a:p>
          <a:endParaRPr lang="en-US"/>
        </a:p>
      </dgm:t>
    </dgm:pt>
    <dgm:pt modelId="{6252A3AB-EEE5-4E68-92C8-4787AF43465C}" type="pres">
      <dgm:prSet presAssocID="{3971F683-3964-4B93-8D00-22B5578B4828}" presName="linearFlow" presStyleCnt="0">
        <dgm:presLayoutVars>
          <dgm:resizeHandles val="exact"/>
        </dgm:presLayoutVars>
      </dgm:prSet>
      <dgm:spPr/>
    </dgm:pt>
    <dgm:pt modelId="{6C564A98-7F6B-4D89-96B4-291F803D584B}" type="pres">
      <dgm:prSet presAssocID="{50C8ACAC-E3AF-476C-B6BB-9AD1EFC8D8FD}" presName="node" presStyleLbl="node1" presStyleIdx="0" presStyleCnt="4" custScaleX="105210">
        <dgm:presLayoutVars>
          <dgm:bulletEnabled val="1"/>
        </dgm:presLayoutVars>
      </dgm:prSet>
      <dgm:spPr/>
    </dgm:pt>
    <dgm:pt modelId="{F67DE5C2-E010-4D4A-9704-0BF8855A8BAF}" type="pres">
      <dgm:prSet presAssocID="{4CC1EC62-2801-420A-A8B2-EF9ADDA87BE9}" presName="sibTrans" presStyleLbl="sibTrans2D1" presStyleIdx="0" presStyleCnt="3"/>
      <dgm:spPr/>
    </dgm:pt>
    <dgm:pt modelId="{5B980B1A-C8B8-46C9-A425-2B5B7ED33E7D}" type="pres">
      <dgm:prSet presAssocID="{4CC1EC62-2801-420A-A8B2-EF9ADDA87BE9}" presName="connectorText" presStyleLbl="sibTrans2D1" presStyleIdx="0" presStyleCnt="3"/>
      <dgm:spPr/>
    </dgm:pt>
    <dgm:pt modelId="{8ECC3895-951E-4B30-8F8A-CD2AD7C1C2D4}" type="pres">
      <dgm:prSet presAssocID="{3E3921DA-0B51-4F36-9621-5C2F1F02CD38}" presName="node" presStyleLbl="node1" presStyleIdx="1" presStyleCnt="4" custScaleX="105210">
        <dgm:presLayoutVars>
          <dgm:bulletEnabled val="1"/>
        </dgm:presLayoutVars>
      </dgm:prSet>
      <dgm:spPr/>
    </dgm:pt>
    <dgm:pt modelId="{ADACD80A-F835-467D-AB6E-A3671FC3DF30}" type="pres">
      <dgm:prSet presAssocID="{B1A33089-C155-4805-A5B5-3ED3ADC7D042}" presName="sibTrans" presStyleLbl="sibTrans2D1" presStyleIdx="1" presStyleCnt="3"/>
      <dgm:spPr/>
    </dgm:pt>
    <dgm:pt modelId="{9F79BBC3-C410-42FD-859D-871B393965E0}" type="pres">
      <dgm:prSet presAssocID="{B1A33089-C155-4805-A5B5-3ED3ADC7D042}" presName="connectorText" presStyleLbl="sibTrans2D1" presStyleIdx="1" presStyleCnt="3"/>
      <dgm:spPr/>
    </dgm:pt>
    <dgm:pt modelId="{DBE78B81-4C93-4EB8-B381-BD1405F573FF}" type="pres">
      <dgm:prSet presAssocID="{DD59479B-6A44-47D3-BB75-A0C5A692191F}" presName="node" presStyleLbl="node1" presStyleIdx="2" presStyleCnt="4" custScaleX="105210">
        <dgm:presLayoutVars>
          <dgm:bulletEnabled val="1"/>
        </dgm:presLayoutVars>
      </dgm:prSet>
      <dgm:spPr/>
    </dgm:pt>
    <dgm:pt modelId="{A845531E-35ED-4D69-AD7B-CBB57757D74C}" type="pres">
      <dgm:prSet presAssocID="{F5A199B8-022D-4E5E-A677-A72F4F01F7CB}" presName="sibTrans" presStyleLbl="sibTrans2D1" presStyleIdx="2" presStyleCnt="3"/>
      <dgm:spPr/>
    </dgm:pt>
    <dgm:pt modelId="{1906EF90-7FEB-4621-BDC6-DC81B57EE703}" type="pres">
      <dgm:prSet presAssocID="{F5A199B8-022D-4E5E-A677-A72F4F01F7CB}" presName="connectorText" presStyleLbl="sibTrans2D1" presStyleIdx="2" presStyleCnt="3"/>
      <dgm:spPr/>
    </dgm:pt>
    <dgm:pt modelId="{0DF861E4-2AD1-4FA5-812A-1708E59C577F}" type="pres">
      <dgm:prSet presAssocID="{9FA2286F-178B-4C46-BA48-E6149D453A7A}" presName="node" presStyleLbl="node1" presStyleIdx="3" presStyleCnt="4" custScaleX="105210">
        <dgm:presLayoutVars>
          <dgm:bulletEnabled val="1"/>
        </dgm:presLayoutVars>
      </dgm:prSet>
      <dgm:spPr/>
    </dgm:pt>
  </dgm:ptLst>
  <dgm:cxnLst>
    <dgm:cxn modelId="{F4CF491A-7BB4-4AA3-B670-E60A5551871B}" type="presOf" srcId="{50C8ACAC-E3AF-476C-B6BB-9AD1EFC8D8FD}" destId="{6C564A98-7F6B-4D89-96B4-291F803D584B}" srcOrd="0" destOrd="0" presId="urn:microsoft.com/office/officeart/2005/8/layout/process2"/>
    <dgm:cxn modelId="{8FF3EE29-3305-4B10-9E5C-8E20809B74DB}" type="presOf" srcId="{F5A199B8-022D-4E5E-A677-A72F4F01F7CB}" destId="{1906EF90-7FEB-4621-BDC6-DC81B57EE703}" srcOrd="1" destOrd="0" presId="urn:microsoft.com/office/officeart/2005/8/layout/process2"/>
    <dgm:cxn modelId="{46052834-EF31-4502-8B91-2E8A4D535EDF}" type="presOf" srcId="{4CC1EC62-2801-420A-A8B2-EF9ADDA87BE9}" destId="{F67DE5C2-E010-4D4A-9704-0BF8855A8BAF}" srcOrd="0" destOrd="0" presId="urn:microsoft.com/office/officeart/2005/8/layout/process2"/>
    <dgm:cxn modelId="{7EFFA06D-AB5D-44CE-8162-4706C20B7DF0}" type="presOf" srcId="{9FA2286F-178B-4C46-BA48-E6149D453A7A}" destId="{0DF861E4-2AD1-4FA5-812A-1708E59C577F}" srcOrd="0" destOrd="0" presId="urn:microsoft.com/office/officeart/2005/8/layout/process2"/>
    <dgm:cxn modelId="{0E2C6775-AA73-42AE-B9FA-05F728259F45}" type="presOf" srcId="{3E3921DA-0B51-4F36-9621-5C2F1F02CD38}" destId="{8ECC3895-951E-4B30-8F8A-CD2AD7C1C2D4}" srcOrd="0" destOrd="0" presId="urn:microsoft.com/office/officeart/2005/8/layout/process2"/>
    <dgm:cxn modelId="{34D14E83-D492-4532-A062-A2B9C255ED31}" type="presOf" srcId="{F5A199B8-022D-4E5E-A677-A72F4F01F7CB}" destId="{A845531E-35ED-4D69-AD7B-CBB57757D74C}" srcOrd="0" destOrd="0" presId="urn:microsoft.com/office/officeart/2005/8/layout/process2"/>
    <dgm:cxn modelId="{35FB3888-4843-4AF4-B16A-1A802CBD705B}" type="presOf" srcId="{B1A33089-C155-4805-A5B5-3ED3ADC7D042}" destId="{9F79BBC3-C410-42FD-859D-871B393965E0}" srcOrd="1" destOrd="0" presId="urn:microsoft.com/office/officeart/2005/8/layout/process2"/>
    <dgm:cxn modelId="{9A93938C-C853-4505-BDB0-2D62DA121F38}" type="presOf" srcId="{3971F683-3964-4B93-8D00-22B5578B4828}" destId="{6252A3AB-EEE5-4E68-92C8-4787AF43465C}" srcOrd="0" destOrd="0" presId="urn:microsoft.com/office/officeart/2005/8/layout/process2"/>
    <dgm:cxn modelId="{3232FF9A-1819-487E-9C6C-89F085B2C71E}" type="presOf" srcId="{B1A33089-C155-4805-A5B5-3ED3ADC7D042}" destId="{ADACD80A-F835-467D-AB6E-A3671FC3DF30}" srcOrd="0" destOrd="0" presId="urn:microsoft.com/office/officeart/2005/8/layout/process2"/>
    <dgm:cxn modelId="{C075B59B-10EC-49E7-9A23-D5D3D946FF37}" srcId="{3971F683-3964-4B93-8D00-22B5578B4828}" destId="{50C8ACAC-E3AF-476C-B6BB-9AD1EFC8D8FD}" srcOrd="0" destOrd="0" parTransId="{5E740C93-CADC-4AEE-9A97-DF11F5ADDAE6}" sibTransId="{4CC1EC62-2801-420A-A8B2-EF9ADDA87BE9}"/>
    <dgm:cxn modelId="{A7437FB5-A3E5-4E16-9B7A-EA9593E0E1E0}" type="presOf" srcId="{4CC1EC62-2801-420A-A8B2-EF9ADDA87BE9}" destId="{5B980B1A-C8B8-46C9-A425-2B5B7ED33E7D}" srcOrd="1" destOrd="0" presId="urn:microsoft.com/office/officeart/2005/8/layout/process2"/>
    <dgm:cxn modelId="{512837B7-FE53-48A0-B9EA-2C460CD5C523}" type="presOf" srcId="{DD59479B-6A44-47D3-BB75-A0C5A692191F}" destId="{DBE78B81-4C93-4EB8-B381-BD1405F573FF}" srcOrd="0" destOrd="0" presId="urn:microsoft.com/office/officeart/2005/8/layout/process2"/>
    <dgm:cxn modelId="{1D74A8C3-4EA2-4E79-BE36-720649359087}" srcId="{3971F683-3964-4B93-8D00-22B5578B4828}" destId="{9FA2286F-178B-4C46-BA48-E6149D453A7A}" srcOrd="3" destOrd="0" parTransId="{5D4F27D9-DE4C-4813-8C2E-DCD58BC97CC9}" sibTransId="{241EE48B-6990-40B4-9683-5AE3F120810C}"/>
    <dgm:cxn modelId="{4E87C5F9-9F1D-4E5B-B684-B7ECF8C0E405}" srcId="{3971F683-3964-4B93-8D00-22B5578B4828}" destId="{DD59479B-6A44-47D3-BB75-A0C5A692191F}" srcOrd="2" destOrd="0" parTransId="{63E0BDAB-9C1E-4375-967E-FD7572380016}" sibTransId="{F5A199B8-022D-4E5E-A677-A72F4F01F7CB}"/>
    <dgm:cxn modelId="{5F0E79FB-004C-4DF4-8886-6C5CC1FA85F7}" srcId="{3971F683-3964-4B93-8D00-22B5578B4828}" destId="{3E3921DA-0B51-4F36-9621-5C2F1F02CD38}" srcOrd="1" destOrd="0" parTransId="{D502A8F6-4DCE-48FA-9248-7105356C002B}" sibTransId="{B1A33089-C155-4805-A5B5-3ED3ADC7D042}"/>
    <dgm:cxn modelId="{58924FA8-F42F-437B-9170-5AF80C075B20}" type="presParOf" srcId="{6252A3AB-EEE5-4E68-92C8-4787AF43465C}" destId="{6C564A98-7F6B-4D89-96B4-291F803D584B}" srcOrd="0" destOrd="0" presId="urn:microsoft.com/office/officeart/2005/8/layout/process2"/>
    <dgm:cxn modelId="{1CC44EF2-837F-45FD-A67C-7C9F826BA835}" type="presParOf" srcId="{6252A3AB-EEE5-4E68-92C8-4787AF43465C}" destId="{F67DE5C2-E010-4D4A-9704-0BF8855A8BAF}" srcOrd="1" destOrd="0" presId="urn:microsoft.com/office/officeart/2005/8/layout/process2"/>
    <dgm:cxn modelId="{40639586-90C5-467B-A115-3639AF6AED1B}" type="presParOf" srcId="{F67DE5C2-E010-4D4A-9704-0BF8855A8BAF}" destId="{5B980B1A-C8B8-46C9-A425-2B5B7ED33E7D}" srcOrd="0" destOrd="0" presId="urn:microsoft.com/office/officeart/2005/8/layout/process2"/>
    <dgm:cxn modelId="{45AA2652-C6D7-4BC5-A95F-140B4C3E884C}" type="presParOf" srcId="{6252A3AB-EEE5-4E68-92C8-4787AF43465C}" destId="{8ECC3895-951E-4B30-8F8A-CD2AD7C1C2D4}" srcOrd="2" destOrd="0" presId="urn:microsoft.com/office/officeart/2005/8/layout/process2"/>
    <dgm:cxn modelId="{B8DE0330-680D-416A-8393-37C00F5885CD}" type="presParOf" srcId="{6252A3AB-EEE5-4E68-92C8-4787AF43465C}" destId="{ADACD80A-F835-467D-AB6E-A3671FC3DF30}" srcOrd="3" destOrd="0" presId="urn:microsoft.com/office/officeart/2005/8/layout/process2"/>
    <dgm:cxn modelId="{EAC1AE57-CB45-45D3-B4A1-3AC6D33A65DE}" type="presParOf" srcId="{ADACD80A-F835-467D-AB6E-A3671FC3DF30}" destId="{9F79BBC3-C410-42FD-859D-871B393965E0}" srcOrd="0" destOrd="0" presId="urn:microsoft.com/office/officeart/2005/8/layout/process2"/>
    <dgm:cxn modelId="{8317B38A-0223-4FB3-9D68-71CA809AA6FF}" type="presParOf" srcId="{6252A3AB-EEE5-4E68-92C8-4787AF43465C}" destId="{DBE78B81-4C93-4EB8-B381-BD1405F573FF}" srcOrd="4" destOrd="0" presId="urn:microsoft.com/office/officeart/2005/8/layout/process2"/>
    <dgm:cxn modelId="{8C78B7BF-5073-46F6-B820-95C3293E3B68}" type="presParOf" srcId="{6252A3AB-EEE5-4E68-92C8-4787AF43465C}" destId="{A845531E-35ED-4D69-AD7B-CBB57757D74C}" srcOrd="5" destOrd="0" presId="urn:microsoft.com/office/officeart/2005/8/layout/process2"/>
    <dgm:cxn modelId="{21BC601F-B186-4365-B652-31A23E10A4D0}" type="presParOf" srcId="{A845531E-35ED-4D69-AD7B-CBB57757D74C}" destId="{1906EF90-7FEB-4621-BDC6-DC81B57EE703}" srcOrd="0" destOrd="0" presId="urn:microsoft.com/office/officeart/2005/8/layout/process2"/>
    <dgm:cxn modelId="{83D59EC9-6ABD-4D60-9043-6B33BA2AB3F5}" type="presParOf" srcId="{6252A3AB-EEE5-4E68-92C8-4787AF43465C}" destId="{0DF861E4-2AD1-4FA5-812A-1708E59C577F}"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71F683-3964-4B93-8D00-22B5578B4828}"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50C8ACAC-E3AF-476C-B6BB-9AD1EFC8D8FD}">
      <dgm:prSet phldrT="[Text]" phldr="0"/>
      <dgm:spPr>
        <a:solidFill>
          <a:schemeClr val="accent2"/>
        </a:solidFill>
      </dgm:spPr>
      <dgm:t>
        <a:bodyPr/>
        <a:lstStyle/>
        <a:p>
          <a:r>
            <a:rPr lang="ro-RO" dirty="0"/>
            <a:t>Partner report (PP3)</a:t>
          </a:r>
          <a:endParaRPr lang="en-US" dirty="0"/>
        </a:p>
      </dgm:t>
    </dgm:pt>
    <dgm:pt modelId="{5E740C93-CADC-4AEE-9A97-DF11F5ADDAE6}" type="parTrans" cxnId="{C075B59B-10EC-49E7-9A23-D5D3D946FF37}">
      <dgm:prSet/>
      <dgm:spPr/>
      <dgm:t>
        <a:bodyPr/>
        <a:lstStyle/>
        <a:p>
          <a:endParaRPr lang="en-US"/>
        </a:p>
      </dgm:t>
    </dgm:pt>
    <dgm:pt modelId="{4CC1EC62-2801-420A-A8B2-EF9ADDA87BE9}" type="sibTrans" cxnId="{C075B59B-10EC-49E7-9A23-D5D3D946FF37}">
      <dgm:prSet/>
      <dgm:spPr>
        <a:solidFill>
          <a:schemeClr val="accent2"/>
        </a:solidFill>
      </dgm:spPr>
      <dgm:t>
        <a:bodyPr/>
        <a:lstStyle/>
        <a:p>
          <a:endParaRPr lang="en-US"/>
        </a:p>
      </dgm:t>
    </dgm:pt>
    <dgm:pt modelId="{3E3921DA-0B51-4F36-9621-5C2F1F02CD38}">
      <dgm:prSet phldrT="[Text]" phldr="0"/>
      <dgm:spPr>
        <a:solidFill>
          <a:srgbClr val="43BEB9"/>
        </a:solidFill>
      </dgm:spPr>
      <dgm:t>
        <a:bodyPr/>
        <a:lstStyle/>
        <a:p>
          <a:r>
            <a:rPr lang="ro-RO" dirty="0"/>
            <a:t>FLC</a:t>
          </a:r>
          <a:endParaRPr lang="en-US" dirty="0"/>
        </a:p>
      </dgm:t>
    </dgm:pt>
    <dgm:pt modelId="{D502A8F6-4DCE-48FA-9248-7105356C002B}" type="parTrans" cxnId="{5F0E79FB-004C-4DF4-8886-6C5CC1FA85F7}">
      <dgm:prSet/>
      <dgm:spPr/>
      <dgm:t>
        <a:bodyPr/>
        <a:lstStyle/>
        <a:p>
          <a:endParaRPr lang="en-US"/>
        </a:p>
      </dgm:t>
    </dgm:pt>
    <dgm:pt modelId="{B1A33089-C155-4805-A5B5-3ED3ADC7D042}" type="sibTrans" cxnId="{5F0E79FB-004C-4DF4-8886-6C5CC1FA85F7}">
      <dgm:prSet/>
      <dgm:spPr/>
      <dgm:t>
        <a:bodyPr/>
        <a:lstStyle/>
        <a:p>
          <a:endParaRPr lang="en-US"/>
        </a:p>
      </dgm:t>
    </dgm:pt>
    <dgm:pt modelId="{6252A3AB-EEE5-4E68-92C8-4787AF43465C}" type="pres">
      <dgm:prSet presAssocID="{3971F683-3964-4B93-8D00-22B5578B4828}" presName="linearFlow" presStyleCnt="0">
        <dgm:presLayoutVars>
          <dgm:resizeHandles val="exact"/>
        </dgm:presLayoutVars>
      </dgm:prSet>
      <dgm:spPr/>
    </dgm:pt>
    <dgm:pt modelId="{6C564A98-7F6B-4D89-96B4-291F803D584B}" type="pres">
      <dgm:prSet presAssocID="{50C8ACAC-E3AF-476C-B6BB-9AD1EFC8D8FD}" presName="node" presStyleLbl="node1" presStyleIdx="0" presStyleCnt="2" custScaleX="105210">
        <dgm:presLayoutVars>
          <dgm:bulletEnabled val="1"/>
        </dgm:presLayoutVars>
      </dgm:prSet>
      <dgm:spPr/>
    </dgm:pt>
    <dgm:pt modelId="{F67DE5C2-E010-4D4A-9704-0BF8855A8BAF}" type="pres">
      <dgm:prSet presAssocID="{4CC1EC62-2801-420A-A8B2-EF9ADDA87BE9}" presName="sibTrans" presStyleLbl="sibTrans2D1" presStyleIdx="0" presStyleCnt="1"/>
      <dgm:spPr/>
    </dgm:pt>
    <dgm:pt modelId="{5B980B1A-C8B8-46C9-A425-2B5B7ED33E7D}" type="pres">
      <dgm:prSet presAssocID="{4CC1EC62-2801-420A-A8B2-EF9ADDA87BE9}" presName="connectorText" presStyleLbl="sibTrans2D1" presStyleIdx="0" presStyleCnt="1"/>
      <dgm:spPr/>
    </dgm:pt>
    <dgm:pt modelId="{8ECC3895-951E-4B30-8F8A-CD2AD7C1C2D4}" type="pres">
      <dgm:prSet presAssocID="{3E3921DA-0B51-4F36-9621-5C2F1F02CD38}" presName="node" presStyleLbl="node1" presStyleIdx="1" presStyleCnt="2" custScaleX="105210">
        <dgm:presLayoutVars>
          <dgm:bulletEnabled val="1"/>
        </dgm:presLayoutVars>
      </dgm:prSet>
      <dgm:spPr/>
    </dgm:pt>
  </dgm:ptLst>
  <dgm:cxnLst>
    <dgm:cxn modelId="{F4CF491A-7BB4-4AA3-B670-E60A5551871B}" type="presOf" srcId="{50C8ACAC-E3AF-476C-B6BB-9AD1EFC8D8FD}" destId="{6C564A98-7F6B-4D89-96B4-291F803D584B}" srcOrd="0" destOrd="0" presId="urn:microsoft.com/office/officeart/2005/8/layout/process2"/>
    <dgm:cxn modelId="{46052834-EF31-4502-8B91-2E8A4D535EDF}" type="presOf" srcId="{4CC1EC62-2801-420A-A8B2-EF9ADDA87BE9}" destId="{F67DE5C2-E010-4D4A-9704-0BF8855A8BAF}" srcOrd="0" destOrd="0" presId="urn:microsoft.com/office/officeart/2005/8/layout/process2"/>
    <dgm:cxn modelId="{0E2C6775-AA73-42AE-B9FA-05F728259F45}" type="presOf" srcId="{3E3921DA-0B51-4F36-9621-5C2F1F02CD38}" destId="{8ECC3895-951E-4B30-8F8A-CD2AD7C1C2D4}" srcOrd="0" destOrd="0" presId="urn:microsoft.com/office/officeart/2005/8/layout/process2"/>
    <dgm:cxn modelId="{9A93938C-C853-4505-BDB0-2D62DA121F38}" type="presOf" srcId="{3971F683-3964-4B93-8D00-22B5578B4828}" destId="{6252A3AB-EEE5-4E68-92C8-4787AF43465C}" srcOrd="0" destOrd="0" presId="urn:microsoft.com/office/officeart/2005/8/layout/process2"/>
    <dgm:cxn modelId="{C075B59B-10EC-49E7-9A23-D5D3D946FF37}" srcId="{3971F683-3964-4B93-8D00-22B5578B4828}" destId="{50C8ACAC-E3AF-476C-B6BB-9AD1EFC8D8FD}" srcOrd="0" destOrd="0" parTransId="{5E740C93-CADC-4AEE-9A97-DF11F5ADDAE6}" sibTransId="{4CC1EC62-2801-420A-A8B2-EF9ADDA87BE9}"/>
    <dgm:cxn modelId="{A7437FB5-A3E5-4E16-9B7A-EA9593E0E1E0}" type="presOf" srcId="{4CC1EC62-2801-420A-A8B2-EF9ADDA87BE9}" destId="{5B980B1A-C8B8-46C9-A425-2B5B7ED33E7D}" srcOrd="1" destOrd="0" presId="urn:microsoft.com/office/officeart/2005/8/layout/process2"/>
    <dgm:cxn modelId="{5F0E79FB-004C-4DF4-8886-6C5CC1FA85F7}" srcId="{3971F683-3964-4B93-8D00-22B5578B4828}" destId="{3E3921DA-0B51-4F36-9621-5C2F1F02CD38}" srcOrd="1" destOrd="0" parTransId="{D502A8F6-4DCE-48FA-9248-7105356C002B}" sibTransId="{B1A33089-C155-4805-A5B5-3ED3ADC7D042}"/>
    <dgm:cxn modelId="{58924FA8-F42F-437B-9170-5AF80C075B20}" type="presParOf" srcId="{6252A3AB-EEE5-4E68-92C8-4787AF43465C}" destId="{6C564A98-7F6B-4D89-96B4-291F803D584B}" srcOrd="0" destOrd="0" presId="urn:microsoft.com/office/officeart/2005/8/layout/process2"/>
    <dgm:cxn modelId="{1CC44EF2-837F-45FD-A67C-7C9F826BA835}" type="presParOf" srcId="{6252A3AB-EEE5-4E68-92C8-4787AF43465C}" destId="{F67DE5C2-E010-4D4A-9704-0BF8855A8BAF}" srcOrd="1" destOrd="0" presId="urn:microsoft.com/office/officeart/2005/8/layout/process2"/>
    <dgm:cxn modelId="{40639586-90C5-467B-A115-3639AF6AED1B}" type="presParOf" srcId="{F67DE5C2-E010-4D4A-9704-0BF8855A8BAF}" destId="{5B980B1A-C8B8-46C9-A425-2B5B7ED33E7D}" srcOrd="0" destOrd="0" presId="urn:microsoft.com/office/officeart/2005/8/layout/process2"/>
    <dgm:cxn modelId="{45AA2652-C6D7-4BC5-A95F-140B4C3E884C}" type="presParOf" srcId="{6252A3AB-EEE5-4E68-92C8-4787AF43465C}" destId="{8ECC3895-951E-4B30-8F8A-CD2AD7C1C2D4}" srcOrd="2"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71F683-3964-4B93-8D00-22B5578B4828}"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50C8ACAC-E3AF-476C-B6BB-9AD1EFC8D8FD}">
      <dgm:prSet phldrT="[Text]" phldr="0"/>
      <dgm:spPr>
        <a:solidFill>
          <a:srgbClr val="00B0F0"/>
        </a:solidFill>
      </dgm:spPr>
      <dgm:t>
        <a:bodyPr/>
        <a:lstStyle/>
        <a:p>
          <a:r>
            <a:rPr lang="ro-RO" dirty="0"/>
            <a:t>Partner report (PP2)</a:t>
          </a:r>
          <a:endParaRPr lang="en-US" dirty="0"/>
        </a:p>
      </dgm:t>
    </dgm:pt>
    <dgm:pt modelId="{5E740C93-CADC-4AEE-9A97-DF11F5ADDAE6}" type="parTrans" cxnId="{C075B59B-10EC-49E7-9A23-D5D3D946FF37}">
      <dgm:prSet/>
      <dgm:spPr/>
      <dgm:t>
        <a:bodyPr/>
        <a:lstStyle/>
        <a:p>
          <a:endParaRPr lang="en-US"/>
        </a:p>
      </dgm:t>
    </dgm:pt>
    <dgm:pt modelId="{4CC1EC62-2801-420A-A8B2-EF9ADDA87BE9}" type="sibTrans" cxnId="{C075B59B-10EC-49E7-9A23-D5D3D946FF37}">
      <dgm:prSet/>
      <dgm:spPr>
        <a:solidFill>
          <a:srgbClr val="00B0F0"/>
        </a:solidFill>
      </dgm:spPr>
      <dgm:t>
        <a:bodyPr/>
        <a:lstStyle/>
        <a:p>
          <a:endParaRPr lang="en-US"/>
        </a:p>
      </dgm:t>
    </dgm:pt>
    <dgm:pt modelId="{3E3921DA-0B51-4F36-9621-5C2F1F02CD38}">
      <dgm:prSet phldrT="[Text]" phldr="0"/>
      <dgm:spPr>
        <a:solidFill>
          <a:srgbClr val="43BEB9"/>
        </a:solidFill>
      </dgm:spPr>
      <dgm:t>
        <a:bodyPr/>
        <a:lstStyle/>
        <a:p>
          <a:r>
            <a:rPr lang="ro-RO" dirty="0"/>
            <a:t>FLC</a:t>
          </a:r>
          <a:endParaRPr lang="en-US" dirty="0"/>
        </a:p>
      </dgm:t>
    </dgm:pt>
    <dgm:pt modelId="{D502A8F6-4DCE-48FA-9248-7105356C002B}" type="parTrans" cxnId="{5F0E79FB-004C-4DF4-8886-6C5CC1FA85F7}">
      <dgm:prSet/>
      <dgm:spPr/>
      <dgm:t>
        <a:bodyPr/>
        <a:lstStyle/>
        <a:p>
          <a:endParaRPr lang="en-US"/>
        </a:p>
      </dgm:t>
    </dgm:pt>
    <dgm:pt modelId="{B1A33089-C155-4805-A5B5-3ED3ADC7D042}" type="sibTrans" cxnId="{5F0E79FB-004C-4DF4-8886-6C5CC1FA85F7}">
      <dgm:prSet/>
      <dgm:spPr/>
      <dgm:t>
        <a:bodyPr/>
        <a:lstStyle/>
        <a:p>
          <a:endParaRPr lang="en-US"/>
        </a:p>
      </dgm:t>
    </dgm:pt>
    <dgm:pt modelId="{6252A3AB-EEE5-4E68-92C8-4787AF43465C}" type="pres">
      <dgm:prSet presAssocID="{3971F683-3964-4B93-8D00-22B5578B4828}" presName="linearFlow" presStyleCnt="0">
        <dgm:presLayoutVars>
          <dgm:resizeHandles val="exact"/>
        </dgm:presLayoutVars>
      </dgm:prSet>
      <dgm:spPr/>
    </dgm:pt>
    <dgm:pt modelId="{6C564A98-7F6B-4D89-96B4-291F803D584B}" type="pres">
      <dgm:prSet presAssocID="{50C8ACAC-E3AF-476C-B6BB-9AD1EFC8D8FD}" presName="node" presStyleLbl="node1" presStyleIdx="0" presStyleCnt="2" custScaleX="105210">
        <dgm:presLayoutVars>
          <dgm:bulletEnabled val="1"/>
        </dgm:presLayoutVars>
      </dgm:prSet>
      <dgm:spPr/>
    </dgm:pt>
    <dgm:pt modelId="{F67DE5C2-E010-4D4A-9704-0BF8855A8BAF}" type="pres">
      <dgm:prSet presAssocID="{4CC1EC62-2801-420A-A8B2-EF9ADDA87BE9}" presName="sibTrans" presStyleLbl="sibTrans2D1" presStyleIdx="0" presStyleCnt="1"/>
      <dgm:spPr/>
    </dgm:pt>
    <dgm:pt modelId="{5B980B1A-C8B8-46C9-A425-2B5B7ED33E7D}" type="pres">
      <dgm:prSet presAssocID="{4CC1EC62-2801-420A-A8B2-EF9ADDA87BE9}" presName="connectorText" presStyleLbl="sibTrans2D1" presStyleIdx="0" presStyleCnt="1"/>
      <dgm:spPr/>
    </dgm:pt>
    <dgm:pt modelId="{8ECC3895-951E-4B30-8F8A-CD2AD7C1C2D4}" type="pres">
      <dgm:prSet presAssocID="{3E3921DA-0B51-4F36-9621-5C2F1F02CD38}" presName="node" presStyleLbl="node1" presStyleIdx="1" presStyleCnt="2" custScaleX="105210">
        <dgm:presLayoutVars>
          <dgm:bulletEnabled val="1"/>
        </dgm:presLayoutVars>
      </dgm:prSet>
      <dgm:spPr/>
    </dgm:pt>
  </dgm:ptLst>
  <dgm:cxnLst>
    <dgm:cxn modelId="{F4CF491A-7BB4-4AA3-B670-E60A5551871B}" type="presOf" srcId="{50C8ACAC-E3AF-476C-B6BB-9AD1EFC8D8FD}" destId="{6C564A98-7F6B-4D89-96B4-291F803D584B}" srcOrd="0" destOrd="0" presId="urn:microsoft.com/office/officeart/2005/8/layout/process2"/>
    <dgm:cxn modelId="{46052834-EF31-4502-8B91-2E8A4D535EDF}" type="presOf" srcId="{4CC1EC62-2801-420A-A8B2-EF9ADDA87BE9}" destId="{F67DE5C2-E010-4D4A-9704-0BF8855A8BAF}" srcOrd="0" destOrd="0" presId="urn:microsoft.com/office/officeart/2005/8/layout/process2"/>
    <dgm:cxn modelId="{0E2C6775-AA73-42AE-B9FA-05F728259F45}" type="presOf" srcId="{3E3921DA-0B51-4F36-9621-5C2F1F02CD38}" destId="{8ECC3895-951E-4B30-8F8A-CD2AD7C1C2D4}" srcOrd="0" destOrd="0" presId="urn:microsoft.com/office/officeart/2005/8/layout/process2"/>
    <dgm:cxn modelId="{9A93938C-C853-4505-BDB0-2D62DA121F38}" type="presOf" srcId="{3971F683-3964-4B93-8D00-22B5578B4828}" destId="{6252A3AB-EEE5-4E68-92C8-4787AF43465C}" srcOrd="0" destOrd="0" presId="urn:microsoft.com/office/officeart/2005/8/layout/process2"/>
    <dgm:cxn modelId="{C075B59B-10EC-49E7-9A23-D5D3D946FF37}" srcId="{3971F683-3964-4B93-8D00-22B5578B4828}" destId="{50C8ACAC-E3AF-476C-B6BB-9AD1EFC8D8FD}" srcOrd="0" destOrd="0" parTransId="{5E740C93-CADC-4AEE-9A97-DF11F5ADDAE6}" sibTransId="{4CC1EC62-2801-420A-A8B2-EF9ADDA87BE9}"/>
    <dgm:cxn modelId="{A7437FB5-A3E5-4E16-9B7A-EA9593E0E1E0}" type="presOf" srcId="{4CC1EC62-2801-420A-A8B2-EF9ADDA87BE9}" destId="{5B980B1A-C8B8-46C9-A425-2B5B7ED33E7D}" srcOrd="1" destOrd="0" presId="urn:microsoft.com/office/officeart/2005/8/layout/process2"/>
    <dgm:cxn modelId="{5F0E79FB-004C-4DF4-8886-6C5CC1FA85F7}" srcId="{3971F683-3964-4B93-8D00-22B5578B4828}" destId="{3E3921DA-0B51-4F36-9621-5C2F1F02CD38}" srcOrd="1" destOrd="0" parTransId="{D502A8F6-4DCE-48FA-9248-7105356C002B}" sibTransId="{B1A33089-C155-4805-A5B5-3ED3ADC7D042}"/>
    <dgm:cxn modelId="{58924FA8-F42F-437B-9170-5AF80C075B20}" type="presParOf" srcId="{6252A3AB-EEE5-4E68-92C8-4787AF43465C}" destId="{6C564A98-7F6B-4D89-96B4-291F803D584B}" srcOrd="0" destOrd="0" presId="urn:microsoft.com/office/officeart/2005/8/layout/process2"/>
    <dgm:cxn modelId="{1CC44EF2-837F-45FD-A67C-7C9F826BA835}" type="presParOf" srcId="{6252A3AB-EEE5-4E68-92C8-4787AF43465C}" destId="{F67DE5C2-E010-4D4A-9704-0BF8855A8BAF}" srcOrd="1" destOrd="0" presId="urn:microsoft.com/office/officeart/2005/8/layout/process2"/>
    <dgm:cxn modelId="{40639586-90C5-467B-A115-3639AF6AED1B}" type="presParOf" srcId="{F67DE5C2-E010-4D4A-9704-0BF8855A8BAF}" destId="{5B980B1A-C8B8-46C9-A425-2B5B7ED33E7D}" srcOrd="0" destOrd="0" presId="urn:microsoft.com/office/officeart/2005/8/layout/process2"/>
    <dgm:cxn modelId="{45AA2652-C6D7-4BC5-A95F-140B4C3E884C}" type="presParOf" srcId="{6252A3AB-EEE5-4E68-92C8-4787AF43465C}" destId="{8ECC3895-951E-4B30-8F8A-CD2AD7C1C2D4}" srcOrd="2" destOrd="0" presId="urn:microsoft.com/office/officeart/2005/8/layout/process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64A98-7F6B-4D89-96B4-291F803D584B}">
      <dsp:nvSpPr>
        <dsp:cNvPr id="0" name=""/>
        <dsp:cNvSpPr/>
      </dsp:nvSpPr>
      <dsp:spPr>
        <a:xfrm>
          <a:off x="76445" y="1497"/>
          <a:ext cx="2022219" cy="55712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Partner report (LP)</a:t>
          </a:r>
          <a:endParaRPr lang="en-US" sz="1800" kern="1200" dirty="0"/>
        </a:p>
      </dsp:txBody>
      <dsp:txXfrm>
        <a:off x="92763" y="17815"/>
        <a:ext cx="1989583" cy="524488"/>
      </dsp:txXfrm>
    </dsp:sp>
    <dsp:sp modelId="{F67DE5C2-E010-4D4A-9704-0BF8855A8BAF}">
      <dsp:nvSpPr>
        <dsp:cNvPr id="0" name=""/>
        <dsp:cNvSpPr/>
      </dsp:nvSpPr>
      <dsp:spPr>
        <a:xfrm rot="5400000">
          <a:off x="983094" y="572550"/>
          <a:ext cx="208921" cy="25070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343" y="593442"/>
        <a:ext cx="150423" cy="146245"/>
      </dsp:txXfrm>
    </dsp:sp>
    <dsp:sp modelId="{8ECC3895-951E-4B30-8F8A-CD2AD7C1C2D4}">
      <dsp:nvSpPr>
        <dsp:cNvPr id="0" name=""/>
        <dsp:cNvSpPr/>
      </dsp:nvSpPr>
      <dsp:spPr>
        <a:xfrm>
          <a:off x="76445" y="837184"/>
          <a:ext cx="2022219" cy="557124"/>
        </a:xfrm>
        <a:prstGeom prst="roundRect">
          <a:avLst>
            <a:gd name="adj" fmla="val 1000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FLC</a:t>
          </a:r>
          <a:endParaRPr lang="en-US" sz="1800" kern="1200" dirty="0"/>
        </a:p>
      </dsp:txBody>
      <dsp:txXfrm>
        <a:off x="92763" y="853502"/>
        <a:ext cx="1989583" cy="524488"/>
      </dsp:txXfrm>
    </dsp:sp>
    <dsp:sp modelId="{ADACD80A-F835-467D-AB6E-A3671FC3DF30}">
      <dsp:nvSpPr>
        <dsp:cNvPr id="0" name=""/>
        <dsp:cNvSpPr/>
      </dsp:nvSpPr>
      <dsp:spPr>
        <a:xfrm rot="5400000">
          <a:off x="983094" y="1408236"/>
          <a:ext cx="208921" cy="250705"/>
        </a:xfrm>
        <a:prstGeom prst="rightArrow">
          <a:avLst>
            <a:gd name="adj1" fmla="val 60000"/>
            <a:gd name="adj2" fmla="val 50000"/>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343" y="1429128"/>
        <a:ext cx="150423" cy="146245"/>
      </dsp:txXfrm>
    </dsp:sp>
    <dsp:sp modelId="{DBE78B81-4C93-4EB8-B381-BD1405F573FF}">
      <dsp:nvSpPr>
        <dsp:cNvPr id="0" name=""/>
        <dsp:cNvSpPr/>
      </dsp:nvSpPr>
      <dsp:spPr>
        <a:xfrm>
          <a:off x="76445" y="1672870"/>
          <a:ext cx="2022219" cy="557124"/>
        </a:xfrm>
        <a:prstGeom prst="roundRect">
          <a:avLst>
            <a:gd name="adj" fmla="val 1000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Project report</a:t>
          </a:r>
          <a:endParaRPr lang="en-US" sz="1800" kern="1200" dirty="0"/>
        </a:p>
      </dsp:txBody>
      <dsp:txXfrm>
        <a:off x="92763" y="1689188"/>
        <a:ext cx="1989583" cy="524488"/>
      </dsp:txXfrm>
    </dsp:sp>
    <dsp:sp modelId="{A845531E-35ED-4D69-AD7B-CBB57757D74C}">
      <dsp:nvSpPr>
        <dsp:cNvPr id="0" name=""/>
        <dsp:cNvSpPr/>
      </dsp:nvSpPr>
      <dsp:spPr>
        <a:xfrm rot="5400000">
          <a:off x="983094" y="2243922"/>
          <a:ext cx="208921" cy="250705"/>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343" y="2264814"/>
        <a:ext cx="150423" cy="146245"/>
      </dsp:txXfrm>
    </dsp:sp>
    <dsp:sp modelId="{0DF861E4-2AD1-4FA5-812A-1708E59C577F}">
      <dsp:nvSpPr>
        <dsp:cNvPr id="0" name=""/>
        <dsp:cNvSpPr/>
      </dsp:nvSpPr>
      <dsp:spPr>
        <a:xfrm>
          <a:off x="76445" y="2508557"/>
          <a:ext cx="2022219" cy="557124"/>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Joint Secretariat</a:t>
          </a:r>
          <a:endParaRPr lang="en-US" sz="1800" kern="1200" dirty="0"/>
        </a:p>
      </dsp:txBody>
      <dsp:txXfrm>
        <a:off x="92763" y="2524875"/>
        <a:ext cx="1989583" cy="5244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64A98-7F6B-4D89-96B4-291F803D584B}">
      <dsp:nvSpPr>
        <dsp:cNvPr id="0" name=""/>
        <dsp:cNvSpPr/>
      </dsp:nvSpPr>
      <dsp:spPr>
        <a:xfrm>
          <a:off x="0" y="170"/>
          <a:ext cx="2175111" cy="557810"/>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Partner report (PP3)</a:t>
          </a:r>
          <a:endParaRPr lang="en-US" sz="1800" kern="1200" dirty="0"/>
        </a:p>
      </dsp:txBody>
      <dsp:txXfrm>
        <a:off x="16338" y="16508"/>
        <a:ext cx="2142435" cy="525134"/>
      </dsp:txXfrm>
    </dsp:sp>
    <dsp:sp modelId="{F67DE5C2-E010-4D4A-9704-0BF8855A8BAF}">
      <dsp:nvSpPr>
        <dsp:cNvPr id="0" name=""/>
        <dsp:cNvSpPr/>
      </dsp:nvSpPr>
      <dsp:spPr>
        <a:xfrm rot="5400000">
          <a:off x="982966" y="571926"/>
          <a:ext cx="209178" cy="251014"/>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252" y="592844"/>
        <a:ext cx="150608" cy="146425"/>
      </dsp:txXfrm>
    </dsp:sp>
    <dsp:sp modelId="{8ECC3895-951E-4B30-8F8A-CD2AD7C1C2D4}">
      <dsp:nvSpPr>
        <dsp:cNvPr id="0" name=""/>
        <dsp:cNvSpPr/>
      </dsp:nvSpPr>
      <dsp:spPr>
        <a:xfrm>
          <a:off x="0" y="836886"/>
          <a:ext cx="2175111" cy="557810"/>
        </a:xfrm>
        <a:prstGeom prst="roundRect">
          <a:avLst>
            <a:gd name="adj" fmla="val 10000"/>
          </a:avLst>
        </a:prstGeom>
        <a:solidFill>
          <a:srgbClr val="43BEB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FLC</a:t>
          </a:r>
          <a:endParaRPr lang="en-US" sz="1800" kern="1200" dirty="0"/>
        </a:p>
      </dsp:txBody>
      <dsp:txXfrm>
        <a:off x="16338" y="853224"/>
        <a:ext cx="2142435" cy="5251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64A98-7F6B-4D89-96B4-291F803D584B}">
      <dsp:nvSpPr>
        <dsp:cNvPr id="0" name=""/>
        <dsp:cNvSpPr/>
      </dsp:nvSpPr>
      <dsp:spPr>
        <a:xfrm>
          <a:off x="0" y="170"/>
          <a:ext cx="2175111" cy="55781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Partner report (PP2)</a:t>
          </a:r>
          <a:endParaRPr lang="en-US" sz="1800" kern="1200" dirty="0"/>
        </a:p>
      </dsp:txBody>
      <dsp:txXfrm>
        <a:off x="16338" y="16508"/>
        <a:ext cx="2142435" cy="525134"/>
      </dsp:txXfrm>
    </dsp:sp>
    <dsp:sp modelId="{F67DE5C2-E010-4D4A-9704-0BF8855A8BAF}">
      <dsp:nvSpPr>
        <dsp:cNvPr id="0" name=""/>
        <dsp:cNvSpPr/>
      </dsp:nvSpPr>
      <dsp:spPr>
        <a:xfrm rot="5400000">
          <a:off x="982966" y="571926"/>
          <a:ext cx="209178" cy="251014"/>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012252" y="592844"/>
        <a:ext cx="150608" cy="146425"/>
      </dsp:txXfrm>
    </dsp:sp>
    <dsp:sp modelId="{8ECC3895-951E-4B30-8F8A-CD2AD7C1C2D4}">
      <dsp:nvSpPr>
        <dsp:cNvPr id="0" name=""/>
        <dsp:cNvSpPr/>
      </dsp:nvSpPr>
      <dsp:spPr>
        <a:xfrm>
          <a:off x="0" y="836886"/>
          <a:ext cx="2175111" cy="557810"/>
        </a:xfrm>
        <a:prstGeom prst="roundRect">
          <a:avLst>
            <a:gd name="adj" fmla="val 10000"/>
          </a:avLst>
        </a:prstGeom>
        <a:solidFill>
          <a:srgbClr val="43BEB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kern="1200" dirty="0"/>
            <a:t>FLC</a:t>
          </a:r>
          <a:endParaRPr lang="en-US" sz="1800" kern="1200" dirty="0"/>
        </a:p>
      </dsp:txBody>
      <dsp:txXfrm>
        <a:off x="16338" y="853224"/>
        <a:ext cx="2142435" cy="52513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9BDF31-5090-43C4-AAE4-DFAFA5777BD2}" type="datetimeFigureOut">
              <a:rPr lang="ro-RO" smtClean="0"/>
              <a:t>11.06.2026</a:t>
            </a:fld>
            <a:endParaRPr lang="ro-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0576DB-2E52-4A82-B4F9-23E8D7A1D6A9}" type="slidenum">
              <a:rPr lang="ro-RO" smtClean="0"/>
              <a:t>‹#›</a:t>
            </a:fld>
            <a:endParaRPr lang="ro-RO"/>
          </a:p>
        </p:txBody>
      </p:sp>
    </p:spTree>
    <p:extLst>
      <p:ext uri="{BB962C8B-B14F-4D97-AF65-F5344CB8AC3E}">
        <p14:creationId xmlns:p14="http://schemas.microsoft.com/office/powerpoint/2010/main" val="4188695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6" name="Date Placeholder 5"/>
          <p:cNvSpPr>
            <a:spLocks noGrp="1"/>
          </p:cNvSpPr>
          <p:nvPr>
            <p:ph type="dt" idx="10"/>
          </p:nvPr>
        </p:nvSpPr>
        <p:spPr/>
        <p:txBody>
          <a:bodyPr/>
          <a:lstStyle/>
          <a:p>
            <a:fld id="{9112E088-0246-4483-8CC8-5405C54CBE06}" type="datetime1">
              <a:rPr lang="ro-RO" smtClean="0"/>
              <a:t>11.06.2026</a:t>
            </a:fld>
            <a:endParaRPr lang="en-GB"/>
          </a:p>
        </p:txBody>
      </p:sp>
    </p:spTree>
    <p:extLst>
      <p:ext uri="{BB962C8B-B14F-4D97-AF65-F5344CB8AC3E}">
        <p14:creationId xmlns:p14="http://schemas.microsoft.com/office/powerpoint/2010/main" val="1740502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o-R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o-RO"/>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1230406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A003E04B-7731-4A1D-8D5A-5A0397976248}" type="slidenum">
              <a:rPr lang="ro-RO" smtClean="0"/>
              <a:t>‹#›</a:t>
            </a:fld>
            <a:endParaRPr lang="ro-RO"/>
          </a:p>
        </p:txBody>
      </p:sp>
      <p:sp>
        <p:nvSpPr>
          <p:cNvPr id="8" name="Rectangle 7">
            <a:extLst>
              <a:ext uri="{FF2B5EF4-FFF2-40B4-BE49-F238E27FC236}">
                <a16:creationId xmlns:a16="http://schemas.microsoft.com/office/drawing/2014/main" id="{025D34A6-1777-9D1B-322B-12484424B45E}"/>
              </a:ext>
            </a:extLst>
          </p:cNvPr>
          <p:cNvSpPr/>
          <p:nvPr userDrawn="1"/>
        </p:nvSpPr>
        <p:spPr>
          <a:xfrm>
            <a:off x="9408368" y="1"/>
            <a:ext cx="2772000" cy="45720"/>
          </a:xfrm>
          <a:prstGeom prst="rect">
            <a:avLst/>
          </a:prstGeom>
          <a:solidFill>
            <a:srgbClr val="9FAEE5"/>
          </a:solidFill>
          <a:ln>
            <a:solidFill>
              <a:srgbClr val="9FAE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B5FEEA-D171-F0A9-C263-2724C1B8DD6B}"/>
              </a:ext>
            </a:extLst>
          </p:cNvPr>
          <p:cNvSpPr/>
          <p:nvPr userDrawn="1"/>
        </p:nvSpPr>
        <p:spPr>
          <a:xfrm>
            <a:off x="12680" y="6813376"/>
            <a:ext cx="12168000" cy="45719"/>
          </a:xfrm>
          <a:prstGeom prst="rect">
            <a:avLst/>
          </a:prstGeom>
          <a:solidFill>
            <a:srgbClr val="003399"/>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5276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o-R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2787503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1746300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ro-R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646487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4021307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2178610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o-R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3250600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o-R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1010078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264605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ro-R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E7C815-E1D7-4982-8783-A0C6B8AA3F1F}" type="datetimeFigureOut">
              <a:rPr lang="ro-RO" smtClean="0"/>
              <a:t>11.06.2026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A003E04B-7731-4A1D-8D5A-5A0397976248}" type="slidenum">
              <a:rPr lang="ro-RO" smtClean="0"/>
              <a:t>‹#›</a:t>
            </a:fld>
            <a:endParaRPr lang="ro-RO"/>
          </a:p>
        </p:txBody>
      </p:sp>
    </p:spTree>
    <p:extLst>
      <p:ext uri="{BB962C8B-B14F-4D97-AF65-F5344CB8AC3E}">
        <p14:creationId xmlns:p14="http://schemas.microsoft.com/office/powerpoint/2010/main" val="3688519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ro-RO"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03E04B-7731-4A1D-8D5A-5A0397976248}" type="slidenum">
              <a:rPr lang="ro-RO" smtClean="0"/>
              <a:t>‹#›</a:t>
            </a:fld>
            <a:endParaRPr lang="ro-RO"/>
          </a:p>
        </p:txBody>
      </p:sp>
      <p:sp>
        <p:nvSpPr>
          <p:cNvPr id="9" name="Rectangle 8">
            <a:extLst>
              <a:ext uri="{FF2B5EF4-FFF2-40B4-BE49-F238E27FC236}">
                <a16:creationId xmlns:a16="http://schemas.microsoft.com/office/drawing/2014/main" id="{64040208-617D-6C0B-F086-9C3B10E4111A}"/>
              </a:ext>
            </a:extLst>
          </p:cNvPr>
          <p:cNvSpPr/>
          <p:nvPr userDrawn="1"/>
        </p:nvSpPr>
        <p:spPr>
          <a:xfrm>
            <a:off x="12680" y="6813376"/>
            <a:ext cx="12168000" cy="45719"/>
          </a:xfrm>
          <a:prstGeom prst="rect">
            <a:avLst/>
          </a:prstGeom>
          <a:solidFill>
            <a:srgbClr val="003399"/>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08112C1-5402-6B23-AC38-E5FEC3E3E750}"/>
              </a:ext>
            </a:extLst>
          </p:cNvPr>
          <p:cNvSpPr/>
          <p:nvPr userDrawn="1"/>
        </p:nvSpPr>
        <p:spPr>
          <a:xfrm>
            <a:off x="9408368" y="1"/>
            <a:ext cx="2772000" cy="45720"/>
          </a:xfrm>
          <a:prstGeom prst="rect">
            <a:avLst/>
          </a:prstGeom>
          <a:solidFill>
            <a:srgbClr val="9FAEE5"/>
          </a:solidFill>
          <a:ln>
            <a:solidFill>
              <a:srgbClr val="9FAE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E2EBA85-B907-D84F-1746-0B023C12BB58}"/>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8271" y="118346"/>
            <a:ext cx="3217497" cy="966943"/>
          </a:xfrm>
          <a:prstGeom prst="rect">
            <a:avLst/>
          </a:prstGeom>
        </p:spPr>
      </p:pic>
    </p:spTree>
    <p:extLst>
      <p:ext uri="{BB962C8B-B14F-4D97-AF65-F5344CB8AC3E}">
        <p14:creationId xmlns:p14="http://schemas.microsoft.com/office/powerpoint/2010/main" val="1469710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mailto:ipacbc@brct-timisoara.r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www.romania-serbia.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E3692F-636C-262B-434A-0F95157C26B3}"/>
              </a:ext>
            </a:extLst>
          </p:cNvPr>
          <p:cNvSpPr/>
          <p:nvPr/>
        </p:nvSpPr>
        <p:spPr>
          <a:xfrm>
            <a:off x="0" y="6593983"/>
            <a:ext cx="12192000" cy="264017"/>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Training Session</a:t>
            </a:r>
            <a:r>
              <a:rPr lang="ro-RO"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June</a:t>
            </a:r>
            <a:r>
              <a:rPr lang="en-GB"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202</a:t>
            </a:r>
            <a:r>
              <a:rPr lang="ro-RO"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6</a:t>
            </a:r>
          </a:p>
        </p:txBody>
      </p:sp>
      <p:sp>
        <p:nvSpPr>
          <p:cNvPr id="6" name="Subtitle 17">
            <a:extLst>
              <a:ext uri="{FF2B5EF4-FFF2-40B4-BE49-F238E27FC236}">
                <a16:creationId xmlns:a16="http://schemas.microsoft.com/office/drawing/2014/main" id="{3A85194F-CDB8-B4C9-E30D-CD5854B090BA}"/>
              </a:ext>
            </a:extLst>
          </p:cNvPr>
          <p:cNvSpPr txBox="1">
            <a:spLocks/>
          </p:cNvSpPr>
          <p:nvPr/>
        </p:nvSpPr>
        <p:spPr>
          <a:xfrm>
            <a:off x="217595" y="2131528"/>
            <a:ext cx="5519936" cy="390493"/>
          </a:xfrm>
          <a:prstGeom prst="rect">
            <a:avLst/>
          </a:prstGeom>
          <a:noFill/>
          <a:ln>
            <a:noFill/>
          </a:ln>
        </p:spPr>
        <p:txBody>
          <a:bodyPr vert="horz" lIns="91440" tIns="45720" rIns="91440" bIns="45720" rtlCol="0" anchor="ctr">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10000"/>
              </a:lnSpc>
            </a:pPr>
            <a:r>
              <a:rPr lang="it-IT" sz="1600" b="1" dirty="0">
                <a:solidFill>
                  <a:srgbClr val="9FAEE5"/>
                </a:solidFill>
              </a:rPr>
              <a:t>INTERREG IPA ROMANIA</a:t>
            </a:r>
            <a:r>
              <a:rPr lang="ro-RO" sz="1600" b="1" dirty="0">
                <a:solidFill>
                  <a:srgbClr val="9FAEE5"/>
                </a:solidFill>
              </a:rPr>
              <a:t>-</a:t>
            </a:r>
            <a:r>
              <a:rPr lang="it-IT" sz="1600" b="1" dirty="0">
                <a:solidFill>
                  <a:srgbClr val="9FAEE5"/>
                </a:solidFill>
              </a:rPr>
              <a:t>SERBIA</a:t>
            </a:r>
            <a:r>
              <a:rPr lang="ro-RO" sz="1600" b="1" dirty="0">
                <a:solidFill>
                  <a:srgbClr val="9FAEE5"/>
                </a:solidFill>
              </a:rPr>
              <a:t> PROGRAMME</a:t>
            </a:r>
          </a:p>
        </p:txBody>
      </p:sp>
      <p:sp>
        <p:nvSpPr>
          <p:cNvPr id="8" name="TextBox 7">
            <a:extLst>
              <a:ext uri="{FF2B5EF4-FFF2-40B4-BE49-F238E27FC236}">
                <a16:creationId xmlns:a16="http://schemas.microsoft.com/office/drawing/2014/main" id="{3D934B04-E719-BE0A-D3E3-BA9D835B9956}"/>
              </a:ext>
            </a:extLst>
          </p:cNvPr>
          <p:cNvSpPr txBox="1"/>
          <p:nvPr/>
        </p:nvSpPr>
        <p:spPr>
          <a:xfrm>
            <a:off x="217595" y="2522021"/>
            <a:ext cx="9001000" cy="1508105"/>
          </a:xfrm>
          <a:prstGeom prst="rect">
            <a:avLst/>
          </a:prstGeom>
          <a:noFill/>
        </p:spPr>
        <p:txBody>
          <a:bodyPr wrap="square">
            <a:spAutoFit/>
          </a:bodyPr>
          <a:lstStyle/>
          <a:p>
            <a:r>
              <a:rPr lang="ro-RO" sz="46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Basic rules: </a:t>
            </a:r>
          </a:p>
          <a:p>
            <a:r>
              <a:rPr lang="en-US" sz="46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Reporting in </a:t>
            </a:r>
            <a:r>
              <a:rPr lang="en-US" sz="4600" b="1" dirty="0" err="1">
                <a:solidFill>
                  <a:srgbClr val="003399"/>
                </a:solidFill>
                <a:latin typeface="Open Sans" panose="020B0606030504020204" pitchFamily="34" charset="0"/>
                <a:ea typeface="Open Sans" panose="020B0606030504020204" pitchFamily="34" charset="0"/>
                <a:cs typeface="Open Sans" panose="020B0606030504020204" pitchFamily="34" charset="0"/>
              </a:rPr>
              <a:t>Jems</a:t>
            </a:r>
            <a:endParaRPr lang="en-GB" sz="46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435B541B-B114-5BF0-B8AA-EFA4DBF79437}"/>
              </a:ext>
            </a:extLst>
          </p:cNvPr>
          <p:cNvSpPr txBox="1"/>
          <p:nvPr/>
        </p:nvSpPr>
        <p:spPr>
          <a:xfrm>
            <a:off x="217595" y="4097453"/>
            <a:ext cx="10297144" cy="646331"/>
          </a:xfrm>
          <a:prstGeom prst="rect">
            <a:avLst/>
          </a:prstGeom>
          <a:noFill/>
        </p:spPr>
        <p:txBody>
          <a:bodyPr wrap="square" rtlCol="0">
            <a:spAutoFit/>
          </a:bodyPr>
          <a:lstStyle/>
          <a:p>
            <a:r>
              <a:rPr lang="ro-RO"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Guidelines to help project partners understand </a:t>
            </a:r>
            <a:endPar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the project reporting step in </a:t>
            </a:r>
            <a:r>
              <a:rPr lang="en-US" i="1" dirty="0" err="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Jems</a:t>
            </a:r>
            <a:r>
              <a:rPr lang="ro-RO"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t>
            </a:r>
            <a:endPar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4485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1AF2344-013D-0365-FFF0-A11FCCF0C8A8}"/>
              </a:ext>
            </a:extLst>
          </p:cNvPr>
          <p:cNvGrpSpPr/>
          <p:nvPr/>
        </p:nvGrpSpPr>
        <p:grpSpPr>
          <a:xfrm>
            <a:off x="2736011" y="3359066"/>
            <a:ext cx="6719978" cy="3067179"/>
            <a:chOff x="1619021" y="3996996"/>
            <a:chExt cx="5960787" cy="2193838"/>
          </a:xfrm>
        </p:grpSpPr>
        <p:graphicFrame>
          <p:nvGraphicFramePr>
            <p:cNvPr id="5" name="Diagram 4">
              <a:extLst>
                <a:ext uri="{FF2B5EF4-FFF2-40B4-BE49-F238E27FC236}">
                  <a16:creationId xmlns:a16="http://schemas.microsoft.com/office/drawing/2014/main" id="{5B8E480E-A5A8-1DC5-FDBA-7E9E70207B6C}"/>
                </a:ext>
              </a:extLst>
            </p:cNvPr>
            <p:cNvGraphicFramePr/>
            <p:nvPr>
              <p:extLst>
                <p:ext uri="{D42A27DB-BD31-4B8C-83A1-F6EECF244321}">
                  <p14:modId xmlns:p14="http://schemas.microsoft.com/office/powerpoint/2010/main" val="3749172290"/>
                </p:ext>
              </p:extLst>
            </p:nvPr>
          </p:nvGraphicFramePr>
          <p:xfrm>
            <a:off x="3634726" y="3996996"/>
            <a:ext cx="1929377" cy="2193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a:extLst>
                <a:ext uri="{FF2B5EF4-FFF2-40B4-BE49-F238E27FC236}">
                  <a16:creationId xmlns:a16="http://schemas.microsoft.com/office/drawing/2014/main" id="{FD0F683C-6845-6842-6854-F6DDBCD2980C}"/>
                </a:ext>
              </a:extLst>
            </p:cNvPr>
            <p:cNvGraphicFramePr/>
            <p:nvPr>
              <p:extLst>
                <p:ext uri="{D42A27DB-BD31-4B8C-83A1-F6EECF244321}">
                  <p14:modId xmlns:p14="http://schemas.microsoft.com/office/powerpoint/2010/main" val="3872778610"/>
                </p:ext>
              </p:extLst>
            </p:nvPr>
          </p:nvGraphicFramePr>
          <p:xfrm>
            <a:off x="5650431" y="3996998"/>
            <a:ext cx="1929377" cy="9976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Diagram 6">
              <a:extLst>
                <a:ext uri="{FF2B5EF4-FFF2-40B4-BE49-F238E27FC236}">
                  <a16:creationId xmlns:a16="http://schemas.microsoft.com/office/drawing/2014/main" id="{438FDE69-3422-928D-AA1F-88A04DADD13C}"/>
                </a:ext>
              </a:extLst>
            </p:cNvPr>
            <p:cNvGraphicFramePr/>
            <p:nvPr>
              <p:extLst>
                <p:ext uri="{D42A27DB-BD31-4B8C-83A1-F6EECF244321}">
                  <p14:modId xmlns:p14="http://schemas.microsoft.com/office/powerpoint/2010/main" val="649866462"/>
                </p:ext>
              </p:extLst>
            </p:nvPr>
          </p:nvGraphicFramePr>
          <p:xfrm>
            <a:off x="1619021" y="3996996"/>
            <a:ext cx="1929377" cy="99769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8" name="Arrow: Right 7">
              <a:extLst>
                <a:ext uri="{FF2B5EF4-FFF2-40B4-BE49-F238E27FC236}">
                  <a16:creationId xmlns:a16="http://schemas.microsoft.com/office/drawing/2014/main" id="{CE0A0EB9-4B36-A215-61E2-F09573D194E4}"/>
                </a:ext>
              </a:extLst>
            </p:cNvPr>
            <p:cNvSpPr/>
            <p:nvPr/>
          </p:nvSpPr>
          <p:spPr>
            <a:xfrm rot="1075642">
              <a:off x="2966783" y="5216107"/>
              <a:ext cx="534838" cy="1940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6871B524-AD08-0F1C-2475-4B36C075B6A0}"/>
                </a:ext>
              </a:extLst>
            </p:cNvPr>
            <p:cNvSpPr/>
            <p:nvPr/>
          </p:nvSpPr>
          <p:spPr>
            <a:xfrm rot="9592276">
              <a:off x="5697383" y="5207610"/>
              <a:ext cx="534838" cy="194077"/>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0C37FD4C-F1B7-2544-1014-029C75E2714A}"/>
              </a:ext>
            </a:extLst>
          </p:cNvPr>
          <p:cNvSpPr/>
          <p:nvPr/>
        </p:nvSpPr>
        <p:spPr>
          <a:xfrm>
            <a:off x="180753" y="1823276"/>
            <a:ext cx="11578856" cy="1323439"/>
          </a:xfrm>
          <a:prstGeom prst="rect">
            <a:avLst/>
          </a:prstGeom>
        </p:spPr>
        <p:txBody>
          <a:bodyPr wrap="square">
            <a:spAutoFit/>
          </a:bodyPr>
          <a:lstStyle/>
          <a:p>
            <a:pPr algn="just"/>
            <a:r>
              <a:rPr lang="en-US"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Step  1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Each</a:t>
            </a:r>
            <a:r>
              <a:rPr lang="ro-RO"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partner has to fill in and submit his own report in </a:t>
            </a:r>
            <a:r>
              <a:rPr lang="en-U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Jems</a:t>
            </a:r>
            <a:r>
              <a:rPr lang="ro-RO"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to the </a:t>
            </a:r>
            <a:r>
              <a:rPr lang="ro-RO"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Control Unit (FLC)</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algn="just"/>
            <a:r>
              <a:rPr lang="en-US"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Step 2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ro-RO"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Control Unit (FLC)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will verify the reports and certify the expenditures in the system;</a:t>
            </a:r>
          </a:p>
          <a:p>
            <a:pPr algn="just"/>
            <a:r>
              <a:rPr lang="en-US" sz="2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Step 3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The</a:t>
            </a:r>
            <a:r>
              <a:rPr lang="ro-RO"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Lead Partner (LP) will prepare a consolidated project report, include the </a:t>
            </a:r>
            <a:r>
              <a:rPr lang="ro-RO"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Control (FLC)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certificates of the partners and submit it to </a:t>
            </a:r>
            <a:r>
              <a:rPr lang="ro-RO"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a:t>
            </a:r>
            <a:r>
              <a:rPr lang="en-U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Joint Secretariat (JS).</a:t>
            </a:r>
          </a:p>
        </p:txBody>
      </p:sp>
      <p:sp>
        <p:nvSpPr>
          <p:cNvPr id="11" name="Rectangle 10">
            <a:extLst>
              <a:ext uri="{FF2B5EF4-FFF2-40B4-BE49-F238E27FC236}">
                <a16:creationId xmlns:a16="http://schemas.microsoft.com/office/drawing/2014/main" id="{6DAEDF8E-CA81-2791-541F-E5E68BC55013}"/>
              </a:ext>
            </a:extLst>
          </p:cNvPr>
          <p:cNvSpPr/>
          <p:nvPr/>
        </p:nvSpPr>
        <p:spPr>
          <a:xfrm>
            <a:off x="6499070" y="57416"/>
            <a:ext cx="5718807" cy="461665"/>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Reporting process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33161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5814" y="1875124"/>
            <a:ext cx="11338752" cy="3785652"/>
          </a:xfrm>
          <a:prstGeom prst="rect">
            <a:avLst/>
          </a:prstGeom>
          <a:noFill/>
        </p:spPr>
        <p:txBody>
          <a:bodyPr wrap="square" rtlCol="0">
            <a:spAutoFit/>
          </a:bodyPr>
          <a:lstStyle/>
          <a:p>
            <a:pPr marL="457200" indent="-457200" algn="just">
              <a:buFont typeface="Arial" pitchFamily="34" charset="0"/>
              <a:buChar char="•"/>
            </a:pPr>
            <a:r>
              <a:rPr lang="en-US" sz="3000" b="1"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Project reports </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are created by the </a:t>
            </a:r>
            <a:r>
              <a:rPr lang="en-US" sz="300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Lead Partner</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based</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on </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partner reports previously verified </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and </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certified</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by FLC;</a:t>
            </a:r>
          </a:p>
          <a:p>
            <a:pPr marL="457200" indent="-457200" algn="just">
              <a:buFont typeface="Arial" pitchFamily="34" charset="0"/>
              <a:buChar char="•"/>
            </a:pP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The LP will have to include the </a:t>
            </a:r>
            <a:r>
              <a:rPr lang="en-US" sz="3000" b="1"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FLC certificates </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of </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all the reporting partners </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(including the one issued for its own organization);</a:t>
            </a:r>
          </a:p>
          <a:p>
            <a:pPr marL="457200" indent="-457200" algn="just">
              <a:buFont typeface="Arial" pitchFamily="34" charset="0"/>
              <a:buChar char="•"/>
            </a:pP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Project reports </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can only be created </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by the </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Lead Partner of a project</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starting from the moment the project status is changed to </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3000" b="1"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contracted</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 name="Rectangle 1">
            <a:extLst>
              <a:ext uri="{FF2B5EF4-FFF2-40B4-BE49-F238E27FC236}">
                <a16:creationId xmlns:a16="http://schemas.microsoft.com/office/drawing/2014/main" id="{D124BBB1-55D8-192B-8E9A-9BE56ED4CFED}"/>
              </a:ext>
            </a:extLst>
          </p:cNvPr>
          <p:cNvSpPr/>
          <p:nvPr/>
        </p:nvSpPr>
        <p:spPr>
          <a:xfrm>
            <a:off x="6456174" y="61428"/>
            <a:ext cx="5717730"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Reporting</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in Jems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81476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20240318-15271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6447" y="1164446"/>
            <a:ext cx="11915553" cy="56863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68496" y="1400243"/>
            <a:ext cx="7606545" cy="1200329"/>
          </a:xfrm>
          <a:prstGeom prst="rect">
            <a:avLst/>
          </a:prstGeom>
          <a:solidFill>
            <a:schemeClr val="accent1">
              <a:lumMod val="20000"/>
              <a:lumOff val="80000"/>
            </a:schemeClr>
          </a:solidFill>
        </p:spPr>
        <p:txBody>
          <a:bodyPr wrap="square" rtlCol="0">
            <a:spAutoFit/>
          </a:bodyPr>
          <a:lstStyle/>
          <a:p>
            <a:r>
              <a:rPr lang="ro-RO" sz="2400" b="1" dirty="0">
                <a:latin typeface="Open Sans" panose="020B0606030504020204" pitchFamily="34" charset="0"/>
                <a:ea typeface="Open Sans" panose="020B0606030504020204" pitchFamily="34" charset="0"/>
                <a:cs typeface="Open Sans" panose="020B0606030504020204" pitchFamily="34" charset="0"/>
              </a:rPr>
              <a:t>T</a:t>
            </a:r>
            <a:r>
              <a:rPr lang="en-US" sz="2400" b="1" dirty="0">
                <a:latin typeface="Open Sans" panose="020B0606030504020204" pitchFamily="34" charset="0"/>
                <a:ea typeface="Open Sans" panose="020B0606030504020204" pitchFamily="34" charset="0"/>
                <a:cs typeface="Open Sans" panose="020B0606030504020204" pitchFamily="34" charset="0"/>
              </a:rPr>
              <a:t>he project reporting </a:t>
            </a:r>
            <a:r>
              <a:rPr 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deadlines</a:t>
            </a:r>
            <a:r>
              <a:rPr lang="en-US" sz="2400" b="1" dirty="0">
                <a:latin typeface="Open Sans" panose="020B0606030504020204" pitchFamily="34" charset="0"/>
                <a:ea typeface="Open Sans" panose="020B0606030504020204" pitchFamily="34" charset="0"/>
                <a:cs typeface="Open Sans" panose="020B0606030504020204" pitchFamily="34" charset="0"/>
              </a:rPr>
              <a:t> are set in the section </a:t>
            </a:r>
            <a:r>
              <a:rPr 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Contracting/</a:t>
            </a:r>
            <a:r>
              <a:rPr lang="ro-RO"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t>
            </a:r>
            <a:r>
              <a:rPr 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reporting schedule </a:t>
            </a:r>
            <a:r>
              <a:rPr lang="en-US" sz="2400" b="1" dirty="0">
                <a:latin typeface="Open Sans" panose="020B0606030504020204" pitchFamily="34" charset="0"/>
                <a:ea typeface="Open Sans" panose="020B0606030504020204" pitchFamily="34" charset="0"/>
                <a:cs typeface="Open Sans" panose="020B0606030504020204" pitchFamily="34" charset="0"/>
              </a:rPr>
              <a:t>by the JS</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en-US" sz="2400" b="1" dirty="0">
                <a:latin typeface="Open Sans" panose="020B0606030504020204" pitchFamily="34" charset="0"/>
                <a:ea typeface="Open Sans" panose="020B0606030504020204" pitchFamily="34" charset="0"/>
                <a:cs typeface="Open Sans" panose="020B0606030504020204" pitchFamily="34" charset="0"/>
              </a:rPr>
              <a:t>for each project</a:t>
            </a:r>
            <a:r>
              <a:rPr lang="ro-RO" sz="2400" b="1" dirty="0">
                <a:latin typeface="Open Sans" panose="020B0606030504020204" pitchFamily="34" charset="0"/>
                <a:ea typeface="Open Sans" panose="020B0606030504020204" pitchFamily="34" charset="0"/>
                <a:cs typeface="Open Sans" panose="020B0606030504020204" pitchFamily="34" charset="0"/>
              </a:rPr>
              <a:t>.</a:t>
            </a:r>
            <a:endParaRPr lang="en-US" sz="2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2C5063CA-7027-3EF2-0571-14B0FC9B858A}"/>
              </a:ext>
            </a:extLst>
          </p:cNvPr>
          <p:cNvSpPr/>
          <p:nvPr/>
        </p:nvSpPr>
        <p:spPr>
          <a:xfrm>
            <a:off x="6449682" y="57247"/>
            <a:ext cx="5717730"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Reporting </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Schedule</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64300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2651" y="1350342"/>
            <a:ext cx="11521615" cy="830997"/>
          </a:xfrm>
          <a:prstGeom prst="rect">
            <a:avLst/>
          </a:prstGeom>
          <a:solidFill>
            <a:schemeClr val="accent1">
              <a:lumMod val="20000"/>
              <a:lumOff val="80000"/>
            </a:schemeClr>
          </a:solidFill>
        </p:spPr>
        <p:txBody>
          <a:bodyPr wrap="square" rtlCol="0">
            <a:spAutoFit/>
          </a:bodyPr>
          <a:lstStyle/>
          <a:p>
            <a:pPr algn="just"/>
            <a:r>
              <a:rPr lang="en-US" sz="2400" dirty="0">
                <a:latin typeface="Open Sans" panose="020B0606030504020204" pitchFamily="34" charset="0"/>
                <a:ea typeface="Open Sans" panose="020B0606030504020204" pitchFamily="34" charset="0"/>
                <a:cs typeface="Open Sans" panose="020B0606030504020204" pitchFamily="34" charset="0"/>
              </a:rPr>
              <a:t>When a user has the </a:t>
            </a:r>
            <a:r>
              <a:rPr lang="en-US" sz="2400" b="1" dirty="0">
                <a:latin typeface="Open Sans" panose="020B0606030504020204" pitchFamily="34" charset="0"/>
                <a:ea typeface="Open Sans" panose="020B0606030504020204" pitchFamily="34" charset="0"/>
                <a:cs typeface="Open Sans" panose="020B0606030504020204" pitchFamily="34" charset="0"/>
              </a:rPr>
              <a:t>edit rights </a:t>
            </a:r>
            <a:r>
              <a:rPr lang="en-US" sz="2400" dirty="0">
                <a:latin typeface="Open Sans" panose="020B0606030504020204" pitchFamily="34" charset="0"/>
                <a:ea typeface="Open Sans" panose="020B0606030504020204" pitchFamily="34" charset="0"/>
                <a:cs typeface="Open Sans" panose="020B0606030504020204" pitchFamily="34" charset="0"/>
              </a:rPr>
              <a:t>as </a:t>
            </a:r>
            <a:r>
              <a:rPr lang="en-US" sz="2400" b="1" dirty="0">
                <a:latin typeface="Open Sans" panose="020B0606030504020204" pitchFamily="34" charset="0"/>
                <a:ea typeface="Open Sans" panose="020B0606030504020204" pitchFamily="34" charset="0"/>
                <a:cs typeface="Open Sans" panose="020B0606030504020204" pitchFamily="34" charset="0"/>
              </a:rPr>
              <a:t>Application Form users/Project managers </a:t>
            </a:r>
            <a:r>
              <a:rPr lang="en-US" sz="2400" dirty="0">
                <a:latin typeface="Open Sans" panose="020B0606030504020204" pitchFamily="34" charset="0"/>
                <a:ea typeface="Open Sans" panose="020B0606030504020204" pitchFamily="34" charset="0"/>
                <a:cs typeface="Open Sans" panose="020B0606030504020204" pitchFamily="34" charset="0"/>
              </a:rPr>
              <a:t>within the project privileges overview, the </a:t>
            </a:r>
            <a:r>
              <a:rPr lang="en-US" sz="2400" b="1" dirty="0">
                <a:latin typeface="Open Sans" panose="020B0606030504020204" pitchFamily="34" charset="0"/>
                <a:ea typeface="Open Sans" panose="020B0606030504020204" pitchFamily="34" charset="0"/>
                <a:cs typeface="Open Sans" panose="020B0606030504020204" pitchFamily="34" charset="0"/>
              </a:rPr>
              <a:t>user can create project reports</a:t>
            </a:r>
            <a:r>
              <a:rPr lang="en-US" sz="24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026" name="Picture 2" descr="https://jems.scrollhelp.site/__attachments/2484404251/image-20230828-123421.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41" y="2556429"/>
            <a:ext cx="11556125" cy="37805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BDE2389-A758-0E0E-AC8C-554A2499EEAD}"/>
              </a:ext>
            </a:extLst>
          </p:cNvPr>
          <p:cNvSpPr/>
          <p:nvPr/>
        </p:nvSpPr>
        <p:spPr>
          <a:xfrm>
            <a:off x="6449684" y="57247"/>
            <a:ext cx="5717730"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Creation of </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reports</a:t>
            </a:r>
          </a:p>
        </p:txBody>
      </p:sp>
    </p:spTree>
    <p:extLst>
      <p:ext uri="{BB962C8B-B14F-4D97-AF65-F5344CB8AC3E}">
        <p14:creationId xmlns:p14="http://schemas.microsoft.com/office/powerpoint/2010/main" val="3543227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5181" y="1142738"/>
            <a:ext cx="11558549" cy="830997"/>
          </a:xfrm>
          <a:prstGeom prst="rect">
            <a:avLst/>
          </a:prstGeom>
          <a:solidFill>
            <a:schemeClr val="accent1">
              <a:lumMod val="20000"/>
              <a:lumOff val="80000"/>
            </a:schemeClr>
          </a:solidFill>
        </p:spPr>
        <p:txBody>
          <a:bodyPr wrap="square" rtlCol="0">
            <a:spAutoFit/>
          </a:bodyPr>
          <a:lstStyle/>
          <a:p>
            <a:pPr algn="just"/>
            <a:r>
              <a:rPr lang="en-US" sz="2400" dirty="0">
                <a:latin typeface="Open Sans" panose="020B0606030504020204" pitchFamily="34" charset="0"/>
                <a:ea typeface="Open Sans" panose="020B0606030504020204" pitchFamily="34" charset="0"/>
                <a:cs typeface="Open Sans" panose="020B0606030504020204" pitchFamily="34" charset="0"/>
              </a:rPr>
              <a:t>When the </a:t>
            </a:r>
            <a:r>
              <a:rPr lang="en-US" sz="2400" b="1" dirty="0">
                <a:latin typeface="Open Sans" panose="020B0606030504020204" pitchFamily="34" charset="0"/>
                <a:ea typeface="Open Sans" panose="020B0606030504020204" pitchFamily="34" charset="0"/>
                <a:cs typeface="Open Sans" panose="020B0606030504020204" pitchFamily="34" charset="0"/>
              </a:rPr>
              <a:t>“+Add Project Report” </a:t>
            </a:r>
            <a:r>
              <a:rPr lang="en-US" sz="2400" dirty="0">
                <a:latin typeface="Open Sans" panose="020B0606030504020204" pitchFamily="34" charset="0"/>
                <a:ea typeface="Open Sans" panose="020B0606030504020204" pitchFamily="34" charset="0"/>
                <a:cs typeface="Open Sans" panose="020B0606030504020204" pitchFamily="34" charset="0"/>
              </a:rPr>
              <a:t>button is clicked, you land on the </a:t>
            </a:r>
            <a:r>
              <a:rPr lang="en-US" sz="2400" b="1" dirty="0">
                <a:latin typeface="Open Sans" panose="020B0606030504020204" pitchFamily="34" charset="0"/>
                <a:ea typeface="Open Sans" panose="020B0606030504020204" pitchFamily="34" charset="0"/>
                <a:cs typeface="Open Sans" panose="020B0606030504020204" pitchFamily="34" charset="0"/>
              </a:rPr>
              <a:t>“Create project report”</a:t>
            </a:r>
            <a:r>
              <a:rPr lang="en-US" sz="2400" dirty="0">
                <a:latin typeface="Open Sans" panose="020B0606030504020204" pitchFamily="34" charset="0"/>
                <a:ea typeface="Open Sans" panose="020B0606030504020204" pitchFamily="34" charset="0"/>
                <a:cs typeface="Open Sans" panose="020B0606030504020204" pitchFamily="34" charset="0"/>
              </a:rPr>
              <a:t> form. </a:t>
            </a:r>
          </a:p>
        </p:txBody>
      </p:sp>
      <p:pic>
        <p:nvPicPr>
          <p:cNvPr id="3074" name="Picture 2" descr="image-20240318-1545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181" y="2061774"/>
            <a:ext cx="11558549" cy="479622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E0ECC0E-C009-85B4-45AE-244731A16FAE}"/>
              </a:ext>
            </a:extLst>
          </p:cNvPr>
          <p:cNvSpPr/>
          <p:nvPr/>
        </p:nvSpPr>
        <p:spPr>
          <a:xfrm>
            <a:off x="6449684" y="57247"/>
            <a:ext cx="5717730"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Creation of </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reports</a:t>
            </a:r>
          </a:p>
        </p:txBody>
      </p:sp>
    </p:spTree>
    <p:extLst>
      <p:ext uri="{BB962C8B-B14F-4D97-AF65-F5344CB8AC3E}">
        <p14:creationId xmlns:p14="http://schemas.microsoft.com/office/powerpoint/2010/main" val="3691336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634" y="1733049"/>
            <a:ext cx="11658600" cy="4401205"/>
          </a:xfrm>
          <a:prstGeom prst="rect">
            <a:avLst/>
          </a:prstGeom>
        </p:spPr>
        <p:txBody>
          <a:bodyPr wrap="square">
            <a:spAutoFit/>
          </a:bodyPr>
          <a:lstStyle/>
          <a:p>
            <a:pPr algn="just"/>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Application form data in the Project report</a:t>
            </a:r>
          </a:p>
          <a:p>
            <a:pPr algn="just"/>
            <a:r>
              <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Important to note is that the data from the last approved application form version is taken into the project report in the moment of its creation. Ongoing modifications will have no impact on the data in existing reports.</a:t>
            </a:r>
          </a:p>
          <a:p>
            <a:pPr algn="just"/>
            <a:endPar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r>
              <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Once the Project report is created you will land on the first tab called Project report identification. </a:t>
            </a:r>
          </a:p>
          <a:p>
            <a:pPr algn="just"/>
            <a:r>
              <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The tab includes textboxes to describe the Highlights of main achievements and Partner problems and deviations. In addition, the tab includes the following overview tables as described below:</a:t>
            </a:r>
          </a:p>
          <a:p>
            <a:pPr algn="just"/>
            <a:endParaRPr lang="en-US" sz="20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Overview of Project outputs and result overview</a:t>
            </a:r>
          </a:p>
          <a:p>
            <a:pPr algn="just"/>
            <a:r>
              <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There is an overview of Output and result indicators which they are shown in one table in this section. Values are cumulative. Whenever a report is submitted and a new report is created the values from the previously submitted report are added to the previously reported column.</a:t>
            </a:r>
          </a:p>
        </p:txBody>
      </p:sp>
      <p:sp>
        <p:nvSpPr>
          <p:cNvPr id="5" name="Rectangle 4">
            <a:extLst>
              <a:ext uri="{FF2B5EF4-FFF2-40B4-BE49-F238E27FC236}">
                <a16:creationId xmlns:a16="http://schemas.microsoft.com/office/drawing/2014/main" id="{A84A3F36-00AE-AC62-3303-A3BD9132600C}"/>
              </a:ext>
            </a:extLst>
          </p:cNvPr>
          <p:cNvSpPr/>
          <p:nvPr/>
        </p:nvSpPr>
        <p:spPr>
          <a:xfrm>
            <a:off x="5912507" y="48616"/>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identification</a:t>
            </a:r>
          </a:p>
        </p:txBody>
      </p:sp>
    </p:spTree>
    <p:extLst>
      <p:ext uri="{BB962C8B-B14F-4D97-AF65-F5344CB8AC3E}">
        <p14:creationId xmlns:p14="http://schemas.microsoft.com/office/powerpoint/2010/main" val="3700943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799" y="1384588"/>
            <a:ext cx="11658600" cy="2246769"/>
          </a:xfrm>
          <a:prstGeom prst="rect">
            <a:avLst/>
          </a:prstGeom>
        </p:spPr>
        <p:txBody>
          <a:bodyPr wrap="square">
            <a:spAutoFit/>
          </a:bodyPr>
          <a:lstStyle/>
          <a:p>
            <a:pPr algn="just"/>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Partner spending profile (in Euro)</a:t>
            </a:r>
          </a:p>
          <a:p>
            <a:pPr algn="just"/>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Another table is the spending profile (in Euro). This table corresponds to the certificates included in the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List of certificates</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tab. The table shows by default all partners in the project. In case a partner has multiple certificates included in one Project report, the data from the last certificate and forecast is displayed here (providing the most accurate cumulative values and forecast).</a:t>
            </a:r>
          </a:p>
          <a:p>
            <a:pPr algn="just"/>
            <a:endParaRPr lang="en-US" sz="20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Target Groups</a:t>
            </a:r>
          </a:p>
        </p:txBody>
      </p:sp>
      <p:pic>
        <p:nvPicPr>
          <p:cNvPr id="4098" name="Picture 2" descr="https://jems.scrollhelp.site/__attachments/2484633638/image-20230627-145433.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8" y="3700578"/>
            <a:ext cx="6753951" cy="31088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892506" y="4097232"/>
            <a:ext cx="4994694" cy="1015663"/>
          </a:xfrm>
          <a:prstGeom prst="rect">
            <a:avLst/>
          </a:prstGeom>
        </p:spPr>
        <p:txBody>
          <a:bodyPr wrap="square">
            <a:spAutoFit/>
          </a:bodyPr>
          <a:lstStyle/>
          <a:p>
            <a:r>
              <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Here, project managers are requested to describe the target group involvement during the indicated reporting period.</a:t>
            </a:r>
          </a:p>
        </p:txBody>
      </p:sp>
      <p:sp>
        <p:nvSpPr>
          <p:cNvPr id="5" name="Rectangle 4">
            <a:extLst>
              <a:ext uri="{FF2B5EF4-FFF2-40B4-BE49-F238E27FC236}">
                <a16:creationId xmlns:a16="http://schemas.microsoft.com/office/drawing/2014/main" id="{19140D88-99E2-7E0E-8BCD-0EBF4508F4E2}"/>
              </a:ext>
            </a:extLst>
          </p:cNvPr>
          <p:cNvSpPr/>
          <p:nvPr/>
        </p:nvSpPr>
        <p:spPr>
          <a:xfrm>
            <a:off x="5912507" y="48616"/>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identification</a:t>
            </a:r>
          </a:p>
        </p:txBody>
      </p:sp>
    </p:spTree>
    <p:extLst>
      <p:ext uri="{BB962C8B-B14F-4D97-AF65-F5344CB8AC3E}">
        <p14:creationId xmlns:p14="http://schemas.microsoft.com/office/powerpoint/2010/main" val="551820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799" y="1943576"/>
            <a:ext cx="11658600" cy="4647426"/>
          </a:xfrm>
          <a:prstGeom prst="rect">
            <a:avLst/>
          </a:prstGeom>
        </p:spPr>
        <p:txBody>
          <a:bodyPr wrap="square">
            <a:spAutoFit/>
          </a:bodyPr>
          <a:lstStyle/>
          <a:p>
            <a:pPr algn="just"/>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In this section you shall describe the progress on work packages including the project specific objective and communication objective, the planned investments, activities, deliverables and outputs.</a:t>
            </a:r>
          </a:p>
          <a:p>
            <a:pPr algn="just"/>
            <a:endPar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Structure of the Work package reporting</a:t>
            </a:r>
          </a:p>
          <a:p>
            <a:pPr algn="just"/>
            <a:r>
              <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At the top of each Work package form, there is a </a:t>
            </a:r>
            <a:r>
              <a:rPr lang="en-US" sz="2000" b="0" i="0" dirty="0" err="1">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tickbox</a:t>
            </a:r>
            <a:r>
              <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to confirm whether “This work package is completed.”</a:t>
            </a:r>
          </a:p>
          <a:p>
            <a:pPr algn="just"/>
            <a:endPar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endPar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r>
              <a:rPr lang="en-US" sz="2000"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The progress made on the Project specific objective and the Communication objective is to be described and there is a field to select the Status of the objectives. You can select, if the objectives have been “Fully achieved”, “Partly achieved” or “Not achieved”. Further, there is a textbox to describe the overall progress in the work package.</a:t>
            </a:r>
          </a:p>
          <a:p>
            <a:pPr algn="just"/>
            <a:endParaRPr lang="en-US"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endParaRPr lang="en-US" b="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51D36153-C07F-BE44-288A-9C4BCCC2CDB0}"/>
              </a:ext>
            </a:extLst>
          </p:cNvPr>
          <p:cNvSpPr/>
          <p:nvPr/>
        </p:nvSpPr>
        <p:spPr>
          <a:xfrm>
            <a:off x="5912502" y="48621"/>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Work plan progress</a:t>
            </a:r>
          </a:p>
        </p:txBody>
      </p:sp>
    </p:spTree>
    <p:extLst>
      <p:ext uri="{BB962C8B-B14F-4D97-AF65-F5344CB8AC3E}">
        <p14:creationId xmlns:p14="http://schemas.microsoft.com/office/powerpoint/2010/main" val="3780688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799" y="1403789"/>
            <a:ext cx="11658600" cy="1200329"/>
          </a:xfrm>
          <a:prstGeom prst="rect">
            <a:avLst/>
          </a:prstGeom>
        </p:spPr>
        <p:txBody>
          <a:bodyPr wrap="square">
            <a:spAutoFit/>
          </a:bodyPr>
          <a:lstStyle/>
          <a:p>
            <a:pPr algn="just"/>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For each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Investment</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Activity</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Deliverable</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and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Output</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there is a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separate section </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with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text fields </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to describe the progress in the reporting period. </a:t>
            </a:r>
            <a:endParaRPr lang="ro-RO"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endParaRPr lang="ro-RO"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Similar as for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objectives</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for each activity there is a field to define the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Status</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t>
            </a:r>
          </a:p>
        </p:txBody>
      </p:sp>
      <p:pic>
        <p:nvPicPr>
          <p:cNvPr id="6146" name="Picture 2" descr="image-20240402-1426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702" y="2594415"/>
            <a:ext cx="8623005" cy="42320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8F52F17-226D-8BB9-7CD3-466161AC2387}"/>
              </a:ext>
            </a:extLst>
          </p:cNvPr>
          <p:cNvSpPr/>
          <p:nvPr/>
        </p:nvSpPr>
        <p:spPr>
          <a:xfrm>
            <a:off x="5912502" y="48621"/>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Work plan progress</a:t>
            </a:r>
          </a:p>
        </p:txBody>
      </p:sp>
    </p:spTree>
    <p:extLst>
      <p:ext uri="{BB962C8B-B14F-4D97-AF65-F5344CB8AC3E}">
        <p14:creationId xmlns:p14="http://schemas.microsoft.com/office/powerpoint/2010/main" val="2163737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jems.scrollhelp.site/__attachments/2484076579/image-20230628-123510.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050" y="1329070"/>
            <a:ext cx="10497504" cy="53595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C1FD72F-1975-D169-C810-3DD46E9C4078}"/>
              </a:ext>
            </a:extLst>
          </p:cNvPr>
          <p:cNvSpPr/>
          <p:nvPr/>
        </p:nvSpPr>
        <p:spPr>
          <a:xfrm>
            <a:off x="5912502" y="48621"/>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Work plan progress</a:t>
            </a:r>
          </a:p>
        </p:txBody>
      </p:sp>
    </p:spTree>
    <p:extLst>
      <p:ext uri="{BB962C8B-B14F-4D97-AF65-F5344CB8AC3E}">
        <p14:creationId xmlns:p14="http://schemas.microsoft.com/office/powerpoint/2010/main" val="49236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4168" y="1393161"/>
            <a:ext cx="11658600" cy="1323439"/>
          </a:xfrm>
          <a:prstGeom prst="rect">
            <a:avLst/>
          </a:prstGeom>
        </p:spPr>
        <p:txBody>
          <a:bodyPr wrap="square">
            <a:spAutoFit/>
          </a:bodyPr>
          <a:lstStyle/>
          <a:p>
            <a:pPr algn="just"/>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For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Deliverables</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and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Outputs</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there is also a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number field </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available to fill-in how much was achieved in this reporting period. In this field, you can fill in a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positive</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or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negative</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number</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Negative numbers </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could be used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to correct achievements wrongfully reported in previous Project reports.</a:t>
            </a:r>
          </a:p>
        </p:txBody>
      </p:sp>
      <p:pic>
        <p:nvPicPr>
          <p:cNvPr id="9218" name="Picture 2" descr="https://jems.scrollhelp.site/__attachments/2484076579/image-20230628-124037.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566" y="2668094"/>
            <a:ext cx="7728162" cy="416864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974C775-4776-ED66-6D15-5409E2C015A0}"/>
              </a:ext>
            </a:extLst>
          </p:cNvPr>
          <p:cNvSpPr/>
          <p:nvPr/>
        </p:nvSpPr>
        <p:spPr>
          <a:xfrm>
            <a:off x="5912502" y="48621"/>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Work plan progress</a:t>
            </a:r>
          </a:p>
        </p:txBody>
      </p:sp>
    </p:spTree>
    <p:extLst>
      <p:ext uri="{BB962C8B-B14F-4D97-AF65-F5344CB8AC3E}">
        <p14:creationId xmlns:p14="http://schemas.microsoft.com/office/powerpoint/2010/main" val="843422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2964" y="1950189"/>
            <a:ext cx="8906072" cy="4370427"/>
          </a:xfrm>
          <a:prstGeom prst="rect">
            <a:avLst/>
          </a:prstGeom>
        </p:spPr>
        <p:txBody>
          <a:bodyPr wrap="square">
            <a:spAutoFit/>
          </a:bodyPr>
          <a:lstStyle/>
          <a:p>
            <a:pPr algn="just"/>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Deliverables</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and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Outputs</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are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cumulative</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meaning that if a report is submitted and another report created the values from the previous report are added to the cumulative values. The cumulative value achieved is calculated as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the sum of all previous Project reports </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with the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status</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submitted</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t>
            </a:r>
          </a:p>
          <a:p>
            <a:pPr algn="just"/>
            <a:endPar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You can also upload an attachment per item which will show up in the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Project report annexes</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t>
            </a:r>
          </a:p>
          <a:p>
            <a:pPr algn="just"/>
            <a:endParaRPr lang="en-US" sz="20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In case multiple files should be uploaded per item, </a:t>
            </a:r>
            <a:r>
              <a:rPr lang="en-US"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it is recommended to upload a </a:t>
            </a:r>
            <a:r>
              <a:rPr lang="ro-RO"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a:t>
            </a:r>
            <a:r>
              <a:rPr lang="en-US"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zip or </a:t>
            </a:r>
            <a:r>
              <a:rPr lang="ro-RO"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a:t>
            </a:r>
            <a:r>
              <a:rPr lang="en-US" sz="2000" b="1" dirty="0" err="1">
                <a:solidFill>
                  <a:srgbClr val="000C34"/>
                </a:solidFill>
                <a:latin typeface="Open Sans" panose="020B0606030504020204" pitchFamily="34" charset="0"/>
                <a:ea typeface="Open Sans" panose="020B0606030504020204" pitchFamily="34" charset="0"/>
                <a:cs typeface="Open Sans" panose="020B0606030504020204" pitchFamily="34" charset="0"/>
              </a:rPr>
              <a:t>rar</a:t>
            </a:r>
            <a:r>
              <a:rPr lang="en-US"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 file.</a:t>
            </a:r>
          </a:p>
          <a:p>
            <a:pPr algn="just"/>
            <a:endParaRPr lang="en-US" sz="2000" b="1"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2000" b="1"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AB89ADC8-151D-80D9-38A9-C49C9374C12C}"/>
              </a:ext>
            </a:extLst>
          </p:cNvPr>
          <p:cNvSpPr/>
          <p:nvPr/>
        </p:nvSpPr>
        <p:spPr>
          <a:xfrm>
            <a:off x="5912502" y="48621"/>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Work plan progress</a:t>
            </a:r>
          </a:p>
        </p:txBody>
      </p:sp>
    </p:spTree>
    <p:extLst>
      <p:ext uri="{BB962C8B-B14F-4D97-AF65-F5344CB8AC3E}">
        <p14:creationId xmlns:p14="http://schemas.microsoft.com/office/powerpoint/2010/main" val="699364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1" y="1350335"/>
            <a:ext cx="5550534" cy="5078313"/>
          </a:xfrm>
          <a:prstGeom prst="rect">
            <a:avLst/>
          </a:prstGeom>
        </p:spPr>
        <p:txBody>
          <a:bodyPr wrap="square">
            <a:spAutoFit/>
          </a:bodyPr>
          <a:lstStyle/>
          <a:p>
            <a:pPr algn="just"/>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Project results</a:t>
            </a:r>
            <a:endParaRPr lang="ro-RO"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endPar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You shall describe the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progress on planned results</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by inserting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how much was achieved </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in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this reporting period</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t>
            </a:r>
          </a:p>
          <a:p>
            <a:pPr marL="285750" indent="-285750" algn="just">
              <a:buFont typeface="Arial" panose="020B0604020202020204" pitchFamily="34" charset="0"/>
              <a:buChar char="•"/>
            </a:pPr>
            <a:endPar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Results</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are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cumulative</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meaning that if a report is submitted and another report created the values from the previous report are added to the cumulative values. </a:t>
            </a:r>
          </a:p>
          <a:p>
            <a:pPr marL="285750" indent="-285750" algn="just">
              <a:buFont typeface="Arial" panose="020B0604020202020204" pitchFamily="34" charset="0"/>
              <a:buChar char="•"/>
            </a:pPr>
            <a:endPar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The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cumulative value achieved </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is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calculated</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as the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sum of all the figures reported</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in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all Project reports</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with the status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submitted</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t>
            </a:r>
          </a:p>
          <a:p>
            <a:pPr marL="285750" indent="-285750" algn="just">
              <a:buFont typeface="Arial" panose="020B0604020202020204" pitchFamily="34" charset="0"/>
              <a:buChar char="•"/>
            </a:pPr>
            <a:endPar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You can also </a:t>
            </a:r>
            <a:r>
              <a:rPr lang="en-US" b="1" dirty="0">
                <a:solidFill>
                  <a:srgbClr val="000C34"/>
                </a:solidFill>
                <a:latin typeface="Open Sans" panose="020B0606030504020204" pitchFamily="34" charset="0"/>
                <a:ea typeface="Open Sans" panose="020B0606030504020204" pitchFamily="34" charset="0"/>
                <a:cs typeface="Open Sans" panose="020B0606030504020204" pitchFamily="34" charset="0"/>
              </a:rPr>
              <a:t>upload</a:t>
            </a:r>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 an </a:t>
            </a:r>
            <a:r>
              <a:rPr lang="en-US" b="1" dirty="0">
                <a:solidFill>
                  <a:srgbClr val="000C34"/>
                </a:solidFill>
                <a:latin typeface="Open Sans" panose="020B0606030504020204" pitchFamily="34" charset="0"/>
                <a:ea typeface="Open Sans" panose="020B0606030504020204" pitchFamily="34" charset="0"/>
                <a:cs typeface="Open Sans" panose="020B0606030504020204" pitchFamily="34" charset="0"/>
              </a:rPr>
              <a:t>attachment</a:t>
            </a:r>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 per </a:t>
            </a:r>
            <a:r>
              <a:rPr lang="en-US" b="1" dirty="0">
                <a:solidFill>
                  <a:srgbClr val="000C34"/>
                </a:solidFill>
                <a:latin typeface="Open Sans" panose="020B0606030504020204" pitchFamily="34" charset="0"/>
                <a:ea typeface="Open Sans" panose="020B0606030504020204" pitchFamily="34" charset="0"/>
                <a:cs typeface="Open Sans" panose="020B0606030504020204" pitchFamily="34" charset="0"/>
              </a:rPr>
              <a:t>item</a:t>
            </a:r>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 which will show up again in the </a:t>
            </a:r>
            <a:r>
              <a:rPr lang="en-US" b="1" dirty="0">
                <a:solidFill>
                  <a:srgbClr val="000C34"/>
                </a:solidFill>
                <a:latin typeface="Open Sans" panose="020B0606030504020204" pitchFamily="34" charset="0"/>
                <a:ea typeface="Open Sans" panose="020B0606030504020204" pitchFamily="34" charset="0"/>
                <a:cs typeface="Open Sans" panose="020B0606030504020204" pitchFamily="34" charset="0"/>
              </a:rPr>
              <a:t>Project report annexes</a:t>
            </a:r>
            <a:r>
              <a:rPr lang="en-US" dirty="0">
                <a:solidFill>
                  <a:srgbClr val="000C34"/>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11266" name="Picture 2" descr="https://jems.scrollhelp.site/__attachments/2484633714/image-20230628-085438.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3895" y="1717121"/>
            <a:ext cx="6428105" cy="39072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C17FE0B-6C85-53B6-5AFC-56494D8AA5C6}"/>
              </a:ext>
            </a:extLst>
          </p:cNvPr>
          <p:cNvSpPr/>
          <p:nvPr/>
        </p:nvSpPr>
        <p:spPr>
          <a:xfrm>
            <a:off x="5929757" y="57247"/>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results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&amp; Horizontal principles</a:t>
            </a:r>
          </a:p>
        </p:txBody>
      </p:sp>
    </p:spTree>
    <p:extLst>
      <p:ext uri="{BB962C8B-B14F-4D97-AF65-F5344CB8AC3E}">
        <p14:creationId xmlns:p14="http://schemas.microsoft.com/office/powerpoint/2010/main" val="1987803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916" y="1363497"/>
            <a:ext cx="11579814" cy="2215991"/>
          </a:xfrm>
          <a:prstGeom prst="rect">
            <a:avLst/>
          </a:prstGeom>
        </p:spPr>
        <p:txBody>
          <a:bodyPr wrap="square">
            <a:spAutoFit/>
          </a:bodyPr>
          <a:lstStyle/>
          <a:p>
            <a:pPr algn="just"/>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Horizontal principles</a:t>
            </a:r>
          </a:p>
          <a:p>
            <a:pPr algn="just"/>
            <a:r>
              <a:rPr lang="en-US"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For Horizontal principles there is a table to report on the contribution for each of the three cooperation criteria. The Type of contribution is pre-defined from the latest approved application form and cannot be changed. There is a text field to describe the contribution made in the respective reporting period.</a:t>
            </a:r>
          </a:p>
          <a:p>
            <a:pPr algn="just"/>
            <a:endParaRPr lang="en-US" sz="2000" b="1"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10242" name="Picture 2" descr="https://jems.scrollhelp.site/__attachments/2484633714/image-20230628-085306.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51" y="3113670"/>
            <a:ext cx="11707480" cy="36753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7B133F3-6AA2-AF0E-23D7-1A4A2A976380}"/>
              </a:ext>
            </a:extLst>
          </p:cNvPr>
          <p:cNvSpPr/>
          <p:nvPr/>
        </p:nvSpPr>
        <p:spPr>
          <a:xfrm>
            <a:off x="5929757" y="57247"/>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results</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&amp; Horizontal principles</a:t>
            </a:r>
          </a:p>
        </p:txBody>
      </p:sp>
    </p:spTree>
    <p:extLst>
      <p:ext uri="{BB962C8B-B14F-4D97-AF65-F5344CB8AC3E}">
        <p14:creationId xmlns:p14="http://schemas.microsoft.com/office/powerpoint/2010/main" val="1578835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015" y="2074625"/>
            <a:ext cx="4529473" cy="3139321"/>
          </a:xfrm>
          <a:prstGeom prst="rect">
            <a:avLst/>
          </a:prstGeom>
        </p:spPr>
        <p:txBody>
          <a:bodyPr wrap="square">
            <a:spAutoFit/>
          </a:bodyPr>
          <a:lstStyle/>
          <a:p>
            <a:pPr algn="just"/>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In this tab, all partner certificates of the project are listed. A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certificate</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can </a:t>
            </a:r>
            <a:r>
              <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only be included in one project report</a:t>
            </a:r>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Once ticked, the certificate is unavailable in other project reports.</a:t>
            </a:r>
          </a:p>
          <a:p>
            <a:pPr algn="just"/>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t>
            </a:r>
          </a:p>
          <a:p>
            <a:pPr algn="just"/>
            <a:r>
              <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Upon creation of a new project report, all available partner certificates, which are not yet included in any other project report, are included in the newly created project report. </a:t>
            </a:r>
            <a:endParaRPr lang="en-US"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13314" name="Picture 2" descr="https://jems.scrollhelp.site/__attachments/2484404357/image-20230626-102102.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0196" y="1714380"/>
            <a:ext cx="7443223" cy="44737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74D8231-C416-0E76-5C0A-1FCC2A01C979}"/>
              </a:ext>
            </a:extLst>
          </p:cNvPr>
          <p:cNvSpPr/>
          <p:nvPr/>
        </p:nvSpPr>
        <p:spPr>
          <a:xfrm>
            <a:off x="5714093" y="57252"/>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List of partner certificates</a:t>
            </a:r>
          </a:p>
        </p:txBody>
      </p:sp>
    </p:spTree>
    <p:extLst>
      <p:ext uri="{BB962C8B-B14F-4D97-AF65-F5344CB8AC3E}">
        <p14:creationId xmlns:p14="http://schemas.microsoft.com/office/powerpoint/2010/main" val="1653601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8674" y="1839719"/>
            <a:ext cx="5331521" cy="3754874"/>
          </a:xfrm>
          <a:prstGeom prst="rect">
            <a:avLst/>
          </a:prstGeom>
        </p:spPr>
        <p:txBody>
          <a:bodyPr wrap="square">
            <a:spAutoFit/>
          </a:bodyPr>
          <a:lstStyle/>
          <a:p>
            <a:pPr algn="just"/>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The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second list </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shows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certificates already included</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in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other project reports </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in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grey</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color.</a:t>
            </a:r>
          </a:p>
          <a:p>
            <a:pPr algn="just"/>
            <a:endPar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It is also indicated in which Project Report the certificate is included. </a:t>
            </a:r>
          </a:p>
          <a:p>
            <a:pPr algn="just"/>
            <a:endParaRPr lang="en-US" sz="20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Useful to know is that the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Project report number</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in the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partner overview</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is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clickable</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which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navigates</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you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directly</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to the concerned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Project report</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t>
            </a:r>
          </a:p>
          <a:p>
            <a:pPr algn="just"/>
            <a:endParaRPr lang="en-US"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14338" name="Picture 2" descr="image-20241113-09482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0230" y="841736"/>
            <a:ext cx="6377678" cy="59590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AFD9F87-8CB2-77DF-E1CD-8A35DB7919B5}"/>
              </a:ext>
            </a:extLst>
          </p:cNvPr>
          <p:cNvSpPr/>
          <p:nvPr/>
        </p:nvSpPr>
        <p:spPr>
          <a:xfrm>
            <a:off x="5714093" y="57252"/>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List of partner certificates</a:t>
            </a:r>
          </a:p>
        </p:txBody>
      </p:sp>
    </p:spTree>
    <p:extLst>
      <p:ext uri="{BB962C8B-B14F-4D97-AF65-F5344CB8AC3E}">
        <p14:creationId xmlns:p14="http://schemas.microsoft.com/office/powerpoint/2010/main" val="4139611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714381"/>
            <a:ext cx="10988040" cy="400110"/>
          </a:xfrm>
          <a:prstGeom prst="rect">
            <a:avLst/>
          </a:prstGeom>
        </p:spPr>
        <p:txBody>
          <a:bodyPr wrap="square">
            <a:spAutoFit/>
          </a:bodyPr>
          <a:lstStyle/>
          <a:p>
            <a:pPr algn="just"/>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Similar as to </a:t>
            </a:r>
            <a:r>
              <a:rPr lang="ro-RO"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a:t>
            </a:r>
            <a:r>
              <a:rPr lang="en-US" sz="2000" i="0" dirty="0" err="1">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artner</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reports, this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section</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shows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all files uploaded</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in the </a:t>
            </a:r>
            <a:r>
              <a:rPr lang="en-US" sz="2000" b="1"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Project report</a:t>
            </a:r>
            <a:r>
              <a:rPr lang="en-US" sz="2000" i="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t>
            </a:r>
            <a:endParaRPr lang="en-US" sz="20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5362" name="Picture 2" descr="https://jems.scrollhelp.site/__attachments/2484535306/image-20230628-072329.png?inst-v=5863e723-f97f-4662-9c34-fc8be836ba9d"/>
          <p:cNvPicPr>
            <a:picLocks noChangeAspect="1" noChangeArrowheads="1"/>
          </p:cNvPicPr>
          <p:nvPr/>
        </p:nvPicPr>
        <p:blipFill rotWithShape="1">
          <a:blip r:embed="rId2">
            <a:extLst>
              <a:ext uri="{28A0092B-C50C-407E-A947-70E740481C1C}">
                <a14:useLocalDpi xmlns:a14="http://schemas.microsoft.com/office/drawing/2010/main" val="0"/>
              </a:ext>
            </a:extLst>
          </a:blip>
          <a:srcRect r="2220"/>
          <a:stretch>
            <a:fillRect/>
          </a:stretch>
        </p:blipFill>
        <p:spPr bwMode="auto">
          <a:xfrm>
            <a:off x="176832" y="2401001"/>
            <a:ext cx="11987201" cy="401043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B89DB7A-CABB-8728-5C54-B94EDDD82855}"/>
              </a:ext>
            </a:extLst>
          </p:cNvPr>
          <p:cNvSpPr/>
          <p:nvPr/>
        </p:nvSpPr>
        <p:spPr>
          <a:xfrm>
            <a:off x="5928465" y="0"/>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t>
            </a: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Annexes</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61286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3916" y="1714381"/>
            <a:ext cx="11470404" cy="4893647"/>
          </a:xfrm>
          <a:prstGeom prst="rect">
            <a:avLst/>
          </a:prstGeom>
        </p:spPr>
        <p:txBody>
          <a:bodyPr wrap="square">
            <a:spAutoFit/>
          </a:bodyPr>
          <a:lstStyle/>
          <a:p>
            <a:pPr algn="just"/>
            <a:r>
              <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You have the possibility to </a:t>
            </a:r>
            <a:r>
              <a:rPr lang="en-GB" sz="2400" b="1"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upload</a:t>
            </a:r>
            <a:r>
              <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t>
            </a:r>
            <a:r>
              <a:rPr lang="en-GB" sz="2400" b="1"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additional</a:t>
            </a:r>
            <a:r>
              <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a:t>
            </a:r>
            <a:r>
              <a:rPr lang="en-GB" sz="2400" b="1"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files</a:t>
            </a:r>
            <a:r>
              <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 linked to the </a:t>
            </a:r>
            <a:r>
              <a:rPr lang="en-GB" sz="2400" b="1"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Project report </a:t>
            </a:r>
            <a:r>
              <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here (by clicking the Upload file button).</a:t>
            </a:r>
          </a:p>
          <a:p>
            <a:pPr algn="just"/>
            <a:endParaRPr lang="en-GB" sz="2400" b="1" noProof="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400" b="1" noProof="0" dirty="0">
                <a:solidFill>
                  <a:srgbClr val="000C34"/>
                </a:solidFill>
                <a:latin typeface="Open Sans" panose="020B0606030504020204" pitchFamily="34" charset="0"/>
                <a:ea typeface="Open Sans" panose="020B0606030504020204" pitchFamily="34" charset="0"/>
                <a:cs typeface="Open Sans" panose="020B0606030504020204" pitchFamily="34" charset="0"/>
              </a:rPr>
              <a:t>One of the file which is mandatory to be uploaded here is Decision of Ap</a:t>
            </a:r>
            <a:r>
              <a:rPr lang="ro-RO" sz="2400" b="1" noProof="0" dirty="0">
                <a:solidFill>
                  <a:srgbClr val="000C34"/>
                </a:solidFill>
                <a:latin typeface="Open Sans" panose="020B0606030504020204" pitchFamily="34" charset="0"/>
                <a:ea typeface="Open Sans" panose="020B0606030504020204" pitchFamily="34" charset="0"/>
                <a:cs typeface="Open Sans" panose="020B0606030504020204" pitchFamily="34" charset="0"/>
              </a:rPr>
              <a:t>p</a:t>
            </a:r>
            <a:r>
              <a:rPr lang="en-GB" sz="2400" b="1" noProof="0" dirty="0" err="1">
                <a:solidFill>
                  <a:srgbClr val="000C34"/>
                </a:solidFill>
                <a:latin typeface="Open Sans" panose="020B0606030504020204" pitchFamily="34" charset="0"/>
                <a:ea typeface="Open Sans" panose="020B0606030504020204" pitchFamily="34" charset="0"/>
                <a:cs typeface="Open Sans" panose="020B0606030504020204" pitchFamily="34" charset="0"/>
              </a:rPr>
              <a:t>roval</a:t>
            </a:r>
            <a:r>
              <a:rPr lang="en-GB" sz="2400" b="1" noProof="0" dirty="0">
                <a:solidFill>
                  <a:srgbClr val="000C34"/>
                </a:solidFill>
                <a:latin typeface="Open Sans" panose="020B0606030504020204" pitchFamily="34" charset="0"/>
                <a:ea typeface="Open Sans" panose="020B0606030504020204" pitchFamily="34" charset="0"/>
                <a:cs typeface="Open Sans" panose="020B0606030504020204" pitchFamily="34" charset="0"/>
              </a:rPr>
              <a:t> of the Project Report issued by the  Joint Steering Committee of the project.</a:t>
            </a:r>
            <a:endParaRPr lang="en-GB" sz="2400" b="1"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endPar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r>
              <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Since it is not always possible to add descriptions to files in the dedicated sections (due to the chip style upload), users with edit right are also allowed to add descriptions to all files in this section.</a:t>
            </a:r>
          </a:p>
          <a:p>
            <a:pPr algn="just"/>
            <a:endPar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endParaRPr>
          </a:p>
          <a:p>
            <a:pPr algn="just"/>
            <a:r>
              <a:rPr lang="en-GB" sz="2400" i="0" noProof="0" dirty="0">
                <a:solidFill>
                  <a:srgbClr val="000C34"/>
                </a:solidFill>
                <a:effectLst/>
                <a:latin typeface="Open Sans" panose="020B0606030504020204" pitchFamily="34" charset="0"/>
                <a:ea typeface="Open Sans" panose="020B0606030504020204" pitchFamily="34" charset="0"/>
                <a:cs typeface="Open Sans" panose="020B0606030504020204" pitchFamily="34" charset="0"/>
              </a:rPr>
              <a:t>Files uploaded in this section can be deleted here, other files can only be deleted in the section where they were uploaded.</a:t>
            </a:r>
            <a:endParaRPr lang="en-GB" sz="2400" noProof="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CA04C3BC-FB8F-C2A9-D790-EE6E8467ABC7}"/>
              </a:ext>
            </a:extLst>
          </p:cNvPr>
          <p:cNvSpPr/>
          <p:nvPr/>
        </p:nvSpPr>
        <p:spPr>
          <a:xfrm>
            <a:off x="5928465" y="0"/>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t>
            </a:r>
            <a:r>
              <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Annexes</a:t>
            </a:r>
            <a:endPar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45123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6447" y="1867548"/>
            <a:ext cx="11537283" cy="830997"/>
          </a:xfrm>
          <a:prstGeom prst="rect">
            <a:avLst/>
          </a:prstGeom>
        </p:spPr>
        <p:txBody>
          <a:bodyPr wrap="square">
            <a:spAutoFit/>
          </a:bodyPr>
          <a:lstStyle/>
          <a:p>
            <a:pPr algn="just"/>
            <a:r>
              <a:rPr lang="en-US" sz="2400" b="1" i="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The project report financial overview section comes with 6 different financial overview tables.</a:t>
            </a:r>
          </a:p>
        </p:txBody>
      </p:sp>
      <p:sp>
        <p:nvSpPr>
          <p:cNvPr id="5" name="Rectangle 4"/>
          <p:cNvSpPr/>
          <p:nvPr/>
        </p:nvSpPr>
        <p:spPr>
          <a:xfrm>
            <a:off x="276447" y="3010079"/>
            <a:ext cx="11537282" cy="1938992"/>
          </a:xfrm>
          <a:prstGeom prst="rect">
            <a:avLst/>
          </a:prstGeom>
        </p:spPr>
        <p:txBody>
          <a:bodyPr wrap="square">
            <a:spAutoFit/>
          </a:bodyPr>
          <a:lstStyle/>
          <a:p>
            <a:pPr algn="just"/>
            <a:r>
              <a:rPr lang="en-US" sz="2400" b="1" i="0" dirty="0">
                <a:effectLst/>
                <a:latin typeface="Open Sans" panose="020B0606030504020204" pitchFamily="34" charset="0"/>
                <a:ea typeface="Open Sans" panose="020B0606030504020204" pitchFamily="34" charset="0"/>
                <a:cs typeface="Open Sans" panose="020B0606030504020204" pitchFamily="34" charset="0"/>
              </a:rPr>
              <a:t>General purpose</a:t>
            </a:r>
          </a:p>
          <a:p>
            <a:pPr algn="just"/>
            <a:r>
              <a:rPr lang="en-US" sz="2400" i="0" dirty="0">
                <a:effectLst/>
                <a:latin typeface="Open Sans" panose="020B0606030504020204" pitchFamily="34" charset="0"/>
                <a:ea typeface="Open Sans" panose="020B0606030504020204" pitchFamily="34" charset="0"/>
                <a:cs typeface="Open Sans" panose="020B0606030504020204" pitchFamily="34" charset="0"/>
              </a:rPr>
              <a:t>The financial overview tables show how the project is proceeding in terms of spending. The amounts included in the tables represent the aggregation of data from all project reports submitted by the date when the current project report was created.</a:t>
            </a:r>
          </a:p>
        </p:txBody>
      </p:sp>
      <p:sp>
        <p:nvSpPr>
          <p:cNvPr id="6" name="Rectangle 5">
            <a:extLst>
              <a:ext uri="{FF2B5EF4-FFF2-40B4-BE49-F238E27FC236}">
                <a16:creationId xmlns:a16="http://schemas.microsoft.com/office/drawing/2014/main" id="{27BD8578-0F58-8CBC-F369-4DECC04D87AB}"/>
              </a:ext>
            </a:extLst>
          </p:cNvPr>
          <p:cNvSpPr/>
          <p:nvPr/>
        </p:nvSpPr>
        <p:spPr>
          <a:xfrm>
            <a:off x="5928465" y="0"/>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Financial overview</a:t>
            </a:r>
          </a:p>
        </p:txBody>
      </p:sp>
    </p:spTree>
    <p:extLst>
      <p:ext uri="{BB962C8B-B14F-4D97-AF65-F5344CB8AC3E}">
        <p14:creationId xmlns:p14="http://schemas.microsoft.com/office/powerpoint/2010/main" val="3359617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549" y="1714381"/>
            <a:ext cx="11214197" cy="2308324"/>
          </a:xfrm>
          <a:prstGeom prst="rect">
            <a:avLst/>
          </a:prstGeom>
        </p:spPr>
        <p:txBody>
          <a:bodyPr wrap="square">
            <a:spAutoFit/>
          </a:bodyPr>
          <a:lstStyle/>
          <a:p>
            <a:pPr algn="just"/>
            <a:r>
              <a:rPr lang="en-US" sz="2400" b="1" i="0" dirty="0">
                <a:effectLst/>
                <a:latin typeface="Open Sans" panose="020B0606030504020204" pitchFamily="34" charset="0"/>
                <a:ea typeface="Open Sans" panose="020B0606030504020204" pitchFamily="34" charset="0"/>
                <a:cs typeface="Open Sans" panose="020B0606030504020204" pitchFamily="34" charset="0"/>
              </a:rPr>
              <a:t>Project Expenditure - summary (in Euro)</a:t>
            </a:r>
          </a:p>
          <a:p>
            <a:pPr algn="just"/>
            <a:r>
              <a:rPr lang="en-US" sz="2400" i="0" dirty="0">
                <a:effectLst/>
                <a:latin typeface="Open Sans" panose="020B0606030504020204" pitchFamily="34" charset="0"/>
                <a:ea typeface="Open Sans" panose="020B0606030504020204" pitchFamily="34" charset="0"/>
                <a:cs typeface="Open Sans" panose="020B0606030504020204" pitchFamily="34" charset="0"/>
              </a:rPr>
              <a:t>This section shows the project budget - approved in application form, previously reported, current report, previously validated, previously paid - divided per fund and contribution type (public/private/automatic public) - at the moment of creation of current partner report, and also shows some calculations using figures from the table.</a:t>
            </a:r>
          </a:p>
        </p:txBody>
      </p:sp>
      <p:pic>
        <p:nvPicPr>
          <p:cNvPr id="16386" name="Picture 2" descr="https://jems.scrollhelp.site/__attachments/2483880055/image-20230828-130040.png?inst-v=5863e723-f97f-4662-9c34-fc8be836ba9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359349"/>
            <a:ext cx="12212693" cy="15768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65056E8-C1AC-2823-B12D-3A7F5F946487}"/>
              </a:ext>
            </a:extLst>
          </p:cNvPr>
          <p:cNvSpPr/>
          <p:nvPr/>
        </p:nvSpPr>
        <p:spPr>
          <a:xfrm>
            <a:off x="5928465" y="0"/>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Financial overview</a:t>
            </a:r>
          </a:p>
        </p:txBody>
      </p:sp>
    </p:spTree>
    <p:extLst>
      <p:ext uri="{BB962C8B-B14F-4D97-AF65-F5344CB8AC3E}">
        <p14:creationId xmlns:p14="http://schemas.microsoft.com/office/powerpoint/2010/main" val="3677803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3556" y="1714381"/>
            <a:ext cx="11560174" cy="1569660"/>
          </a:xfrm>
          <a:prstGeom prst="rect">
            <a:avLst/>
          </a:prstGeom>
        </p:spPr>
        <p:txBody>
          <a:bodyPr wrap="square">
            <a:spAutoFit/>
          </a:bodyPr>
          <a:lstStyle/>
          <a:p>
            <a:pPr algn="just"/>
            <a:r>
              <a:rPr lang="en-US" sz="2400" b="1" i="0" dirty="0">
                <a:effectLst/>
                <a:latin typeface="Open Sans" panose="020B0606030504020204" pitchFamily="34" charset="0"/>
                <a:ea typeface="Open Sans" panose="020B0606030504020204" pitchFamily="34" charset="0"/>
                <a:cs typeface="Open Sans" panose="020B0606030504020204" pitchFamily="34" charset="0"/>
              </a:rPr>
              <a:t>Project Expenditure - breakdown per cost category (in Euro)</a:t>
            </a:r>
          </a:p>
          <a:p>
            <a:pPr algn="just"/>
            <a:r>
              <a:rPr lang="en-US" sz="2400" i="0" dirty="0">
                <a:effectLst/>
                <a:latin typeface="Open Sans" panose="020B0606030504020204" pitchFamily="34" charset="0"/>
                <a:ea typeface="Open Sans" panose="020B0606030504020204" pitchFamily="34" charset="0"/>
                <a:cs typeface="Open Sans" panose="020B0606030504020204" pitchFamily="34" charset="0"/>
              </a:rPr>
              <a:t>This table shows the project budget - approved in application form, previously reported and current report - split per cost category. The table behaves quite similar as the other tables with similar columns.</a:t>
            </a:r>
          </a:p>
        </p:txBody>
      </p:sp>
      <p:pic>
        <p:nvPicPr>
          <p:cNvPr id="19458" name="Picture 2" descr="https://jems.scrollhelp.site/__attachments/2483880055/image-20230628-073059.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65" y="3880885"/>
            <a:ext cx="12163737" cy="26049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DBBCB92-893D-3D5F-1305-8D47BAB1036E}"/>
              </a:ext>
            </a:extLst>
          </p:cNvPr>
          <p:cNvSpPr/>
          <p:nvPr/>
        </p:nvSpPr>
        <p:spPr>
          <a:xfrm>
            <a:off x="5928465" y="0"/>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Financial overview</a:t>
            </a:r>
          </a:p>
        </p:txBody>
      </p:sp>
    </p:spTree>
    <p:extLst>
      <p:ext uri="{BB962C8B-B14F-4D97-AF65-F5344CB8AC3E}">
        <p14:creationId xmlns:p14="http://schemas.microsoft.com/office/powerpoint/2010/main" val="456878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3284" y="1882021"/>
            <a:ext cx="11448822" cy="1938992"/>
          </a:xfrm>
          <a:prstGeom prst="rect">
            <a:avLst/>
          </a:prstGeom>
        </p:spPr>
        <p:txBody>
          <a:bodyPr wrap="square">
            <a:spAutoFit/>
          </a:bodyPr>
          <a:lstStyle/>
          <a:p>
            <a:pPr algn="just"/>
            <a:r>
              <a:rPr lang="en-US" sz="2400" b="1" i="0" dirty="0">
                <a:effectLst/>
                <a:latin typeface="Open Sans" panose="020B0606030504020204" pitchFamily="34" charset="0"/>
                <a:ea typeface="Open Sans" panose="020B0606030504020204" pitchFamily="34" charset="0"/>
                <a:cs typeface="Open Sans" panose="020B0606030504020204" pitchFamily="34" charset="0"/>
              </a:rPr>
              <a:t>Project Expenditure - breakdown per investment (in Euro)</a:t>
            </a:r>
          </a:p>
          <a:p>
            <a:pPr algn="just"/>
            <a:r>
              <a:rPr lang="en-US" sz="2400" i="0" dirty="0">
                <a:effectLst/>
                <a:latin typeface="Open Sans" panose="020B0606030504020204" pitchFamily="34" charset="0"/>
                <a:ea typeface="Open Sans" panose="020B0606030504020204" pitchFamily="34" charset="0"/>
                <a:cs typeface="Open Sans" panose="020B0606030504020204" pitchFamily="34" charset="0"/>
              </a:rPr>
              <a:t>In this overview table all cost items linked to an investment are summed up.</a:t>
            </a:r>
          </a:p>
          <a:p>
            <a:pPr algn="just"/>
            <a:r>
              <a:rPr lang="en-US" sz="2400" i="0" dirty="0">
                <a:effectLst/>
                <a:latin typeface="Open Sans" panose="020B0606030504020204" pitchFamily="34" charset="0"/>
                <a:ea typeface="Open Sans" panose="020B0606030504020204" pitchFamily="34" charset="0"/>
                <a:cs typeface="Open Sans" panose="020B0606030504020204" pitchFamily="34" charset="0"/>
              </a:rPr>
              <a:t>- No Simplified cost items are added up to this table, as they are automatically calculated in previous table. Only real costs linked to the investment in the List of expenditure are displayed in this overview table.</a:t>
            </a:r>
          </a:p>
        </p:txBody>
      </p:sp>
      <p:pic>
        <p:nvPicPr>
          <p:cNvPr id="20482" name="Picture 2" descr="https://jems.scrollhelp.site/__attachments/2483880055/image-20230628-073120.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100" y="4329942"/>
            <a:ext cx="11980753" cy="197030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C03B9D9-014A-6152-A52A-D7F71310F1C8}"/>
              </a:ext>
            </a:extLst>
          </p:cNvPr>
          <p:cNvSpPr/>
          <p:nvPr/>
        </p:nvSpPr>
        <p:spPr>
          <a:xfrm>
            <a:off x="5928465" y="0"/>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Financial overview</a:t>
            </a:r>
          </a:p>
        </p:txBody>
      </p:sp>
    </p:spTree>
    <p:extLst>
      <p:ext uri="{BB962C8B-B14F-4D97-AF65-F5344CB8AC3E}">
        <p14:creationId xmlns:p14="http://schemas.microsoft.com/office/powerpoint/2010/main" val="3822136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549" y="2415420"/>
            <a:ext cx="11151505" cy="2677656"/>
          </a:xfrm>
          <a:prstGeom prst="rect">
            <a:avLst/>
          </a:prstGeom>
        </p:spPr>
        <p:txBody>
          <a:bodyPr wrap="square">
            <a:spAutoFit/>
          </a:bodyPr>
          <a:lstStyle/>
          <a:p>
            <a:pPr algn="just"/>
            <a:r>
              <a:rPr lang="en-US" sz="2400" b="1" i="0" dirty="0">
                <a:effectLst/>
                <a:latin typeface="Open Sans" panose="020B0606030504020204" pitchFamily="34" charset="0"/>
                <a:ea typeface="Open Sans" panose="020B0606030504020204" pitchFamily="34" charset="0"/>
                <a:cs typeface="Open Sans" panose="020B0606030504020204" pitchFamily="34" charset="0"/>
              </a:rPr>
              <a:t>Project Expenditure - breakdown per Lump sum (in Euro)</a:t>
            </a:r>
          </a:p>
          <a:p>
            <a:pPr algn="just"/>
            <a:endParaRPr lang="en-US" sz="2400" i="0" dirty="0">
              <a:effectLst/>
              <a:latin typeface="Open Sans" panose="020B0606030504020204" pitchFamily="34" charset="0"/>
              <a:ea typeface="Open Sans" panose="020B0606030504020204" pitchFamily="34" charset="0"/>
              <a:cs typeface="Open Sans" panose="020B0606030504020204" pitchFamily="34" charset="0"/>
            </a:endParaRPr>
          </a:p>
          <a:p>
            <a:pPr algn="just"/>
            <a:r>
              <a:rPr lang="en-US" sz="2400" i="0" dirty="0">
                <a:effectLst/>
                <a:latin typeface="Open Sans" panose="020B0606030504020204" pitchFamily="34" charset="0"/>
                <a:ea typeface="Open Sans" panose="020B0606030504020204" pitchFamily="34" charset="0"/>
                <a:cs typeface="Open Sans" panose="020B0606030504020204" pitchFamily="34" charset="0"/>
              </a:rPr>
              <a:t>In our </a:t>
            </a:r>
            <a:r>
              <a:rPr lang="en-US" sz="2400" i="0" dirty="0" err="1">
                <a:effectLst/>
                <a:latin typeface="Open Sans" panose="020B0606030504020204" pitchFamily="34" charset="0"/>
                <a:ea typeface="Open Sans" panose="020B0606030504020204" pitchFamily="34" charset="0"/>
                <a:cs typeface="Open Sans" panose="020B0606030504020204" pitchFamily="34" charset="0"/>
              </a:rPr>
              <a:t>Programme</a:t>
            </a:r>
            <a:r>
              <a:rPr lang="ro-RO" sz="2400" i="0" dirty="0">
                <a:effectLst/>
                <a:latin typeface="Open Sans" panose="020B0606030504020204" pitchFamily="34" charset="0"/>
                <a:ea typeface="Open Sans" panose="020B0606030504020204" pitchFamily="34" charset="0"/>
                <a:cs typeface="Open Sans" panose="020B0606030504020204" pitchFamily="34" charset="0"/>
              </a:rPr>
              <a:t>,</a:t>
            </a:r>
            <a:r>
              <a:rPr lang="en-US" sz="2400" i="0" dirty="0">
                <a:effectLst/>
                <a:latin typeface="Open Sans" panose="020B0606030504020204" pitchFamily="34" charset="0"/>
                <a:ea typeface="Open Sans" panose="020B0606030504020204" pitchFamily="34" charset="0"/>
                <a:cs typeface="Open Sans" panose="020B0606030504020204" pitchFamily="34" charset="0"/>
              </a:rPr>
              <a:t>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Lump sums </a:t>
            </a:r>
            <a:r>
              <a:rPr lang="en-US" sz="2400" i="0" dirty="0">
                <a:effectLst/>
                <a:latin typeface="Open Sans" panose="020B0606030504020204" pitchFamily="34" charset="0"/>
                <a:ea typeface="Open Sans" panose="020B0606030504020204" pitchFamily="34" charset="0"/>
                <a:cs typeface="Open Sans" panose="020B0606030504020204" pitchFamily="34" charset="0"/>
              </a:rPr>
              <a:t>consist of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Project preparation costs </a:t>
            </a:r>
            <a:r>
              <a:rPr lang="en-US" sz="2400" i="0" dirty="0">
                <a:effectLst/>
                <a:latin typeface="Open Sans" panose="020B0606030504020204" pitchFamily="34" charset="0"/>
                <a:ea typeface="Open Sans" panose="020B0606030504020204" pitchFamily="34" charset="0"/>
                <a:cs typeface="Open Sans" panose="020B0606030504020204" pitchFamily="34" charset="0"/>
              </a:rPr>
              <a:t>and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Project closure cost</a:t>
            </a:r>
            <a:r>
              <a:rPr lang="en-US" sz="2400" i="0" dirty="0">
                <a:effectLst/>
                <a:latin typeface="Open Sans" panose="020B0606030504020204" pitchFamily="34" charset="0"/>
                <a:ea typeface="Open Sans" panose="020B0606030504020204" pitchFamily="34" charset="0"/>
                <a:cs typeface="Open Sans" panose="020B0606030504020204" pitchFamily="34" charset="0"/>
              </a:rPr>
              <a:t>.</a:t>
            </a:r>
          </a:p>
          <a:p>
            <a:pPr algn="just"/>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In this overview table</a:t>
            </a:r>
            <a:r>
              <a:rPr lang="ro-RO" sz="2400" dirty="0">
                <a:latin typeface="Open Sans" panose="020B0606030504020204" pitchFamily="34" charset="0"/>
                <a:ea typeface="Open Sans" panose="020B0606030504020204" pitchFamily="34" charset="0"/>
                <a:cs typeface="Open Sans" panose="020B0606030504020204" pitchFamily="34" charset="0"/>
              </a:rPr>
              <a:t>,</a:t>
            </a:r>
            <a:r>
              <a:rPr lang="en-US" sz="2400" dirty="0">
                <a:latin typeface="Open Sans" panose="020B0606030504020204" pitchFamily="34" charset="0"/>
                <a:ea typeface="Open Sans" panose="020B0606030504020204" pitchFamily="34" charset="0"/>
                <a:cs typeface="Open Sans" panose="020B0606030504020204" pitchFamily="34" charset="0"/>
              </a:rPr>
              <a:t> Lump sums are presented.</a:t>
            </a:r>
            <a:endParaRPr lang="en-US" sz="2400" i="0" dirty="0">
              <a:effectLst/>
              <a:latin typeface="Open Sans" panose="020B0606030504020204" pitchFamily="34" charset="0"/>
              <a:ea typeface="Open Sans" panose="020B0606030504020204" pitchFamily="34" charset="0"/>
              <a:cs typeface="Open Sans" panose="020B0606030504020204" pitchFamily="34" charset="0"/>
            </a:endParaRPr>
          </a:p>
          <a:p>
            <a:pPr algn="just"/>
            <a:endParaRPr lang="en-US" sz="2400" i="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B20492FC-B6D2-B1ED-02BB-41C04D9FDCE0}"/>
              </a:ext>
            </a:extLst>
          </p:cNvPr>
          <p:cNvSpPr/>
          <p:nvPr/>
        </p:nvSpPr>
        <p:spPr>
          <a:xfrm>
            <a:off x="5928465" y="0"/>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Financial overview</a:t>
            </a:r>
          </a:p>
        </p:txBody>
      </p:sp>
    </p:spTree>
    <p:extLst>
      <p:ext uri="{BB962C8B-B14F-4D97-AF65-F5344CB8AC3E}">
        <p14:creationId xmlns:p14="http://schemas.microsoft.com/office/powerpoint/2010/main" val="40544364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549" y="1714381"/>
            <a:ext cx="11493795" cy="1938992"/>
          </a:xfrm>
          <a:prstGeom prst="rect">
            <a:avLst/>
          </a:prstGeom>
        </p:spPr>
        <p:txBody>
          <a:bodyPr wrap="square">
            <a:spAutoFit/>
          </a:bodyPr>
          <a:lstStyle/>
          <a:p>
            <a:pPr algn="just"/>
            <a:r>
              <a:rPr lang="en-US" sz="2400" b="1" i="0" dirty="0">
                <a:effectLst/>
                <a:latin typeface="Open Sans" panose="020B0606030504020204" pitchFamily="34" charset="0"/>
                <a:ea typeface="Open Sans" panose="020B0606030504020204" pitchFamily="34" charset="0"/>
                <a:cs typeface="Open Sans" panose="020B0606030504020204" pitchFamily="34" charset="0"/>
              </a:rPr>
              <a:t>Project expenditure - overview per partner/per cost category - Current report</a:t>
            </a:r>
            <a:endParaRPr lang="en-US" sz="2400" i="0" dirty="0">
              <a:effectLst/>
              <a:latin typeface="Open Sans" panose="020B0606030504020204" pitchFamily="34" charset="0"/>
              <a:ea typeface="Open Sans" panose="020B0606030504020204" pitchFamily="34" charset="0"/>
              <a:cs typeface="Open Sans" panose="020B0606030504020204" pitchFamily="34" charset="0"/>
            </a:endParaRPr>
          </a:p>
          <a:p>
            <a:pPr algn="just"/>
            <a:endParaRPr lang="en-US" sz="2400" i="0" dirty="0">
              <a:effectLst/>
              <a:latin typeface="Open Sans" panose="020B0606030504020204" pitchFamily="34" charset="0"/>
              <a:ea typeface="Open Sans" panose="020B0606030504020204" pitchFamily="34" charset="0"/>
              <a:cs typeface="Open Sans" panose="020B0606030504020204" pitchFamily="34" charset="0"/>
            </a:endParaRPr>
          </a:p>
          <a:p>
            <a:pPr algn="just"/>
            <a:r>
              <a:rPr lang="en-US" sz="2400" i="0" dirty="0">
                <a:effectLst/>
                <a:latin typeface="Open Sans" panose="020B0606030504020204" pitchFamily="34" charset="0"/>
                <a:ea typeface="Open Sans" panose="020B0606030504020204" pitchFamily="34" charset="0"/>
                <a:cs typeface="Open Sans" panose="020B0606030504020204" pitchFamily="34" charset="0"/>
              </a:rPr>
              <a:t>This table shows the values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per partner per cost </a:t>
            </a:r>
            <a:r>
              <a:rPr lang="en-US" sz="2400" i="0" dirty="0">
                <a:effectLst/>
                <a:latin typeface="Open Sans" panose="020B0606030504020204" pitchFamily="34" charset="0"/>
                <a:ea typeface="Open Sans" panose="020B0606030504020204" pitchFamily="34" charset="0"/>
                <a:cs typeface="Open Sans" panose="020B0606030504020204" pitchFamily="34" charset="0"/>
              </a:rPr>
              <a:t>category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only</a:t>
            </a:r>
            <a:r>
              <a:rPr lang="en-US" sz="2400" i="0" dirty="0">
                <a:effectLst/>
                <a:latin typeface="Open Sans" panose="020B0606030504020204" pitchFamily="34" charset="0"/>
                <a:ea typeface="Open Sans" panose="020B0606030504020204" pitchFamily="34" charset="0"/>
                <a:cs typeface="Open Sans" panose="020B0606030504020204" pitchFamily="34" charset="0"/>
              </a:rPr>
              <a:t> from the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Current report</a:t>
            </a:r>
            <a:r>
              <a:rPr lang="en-US" sz="2400" i="0" dirty="0">
                <a:effectLst/>
                <a:latin typeface="Open Sans" panose="020B0606030504020204" pitchFamily="34" charset="0"/>
                <a:ea typeface="Open Sans" panose="020B0606030504020204" pitchFamily="34" charset="0"/>
                <a:cs typeface="Open Sans" panose="020B0606030504020204" pitchFamily="34" charset="0"/>
              </a:rPr>
              <a:t>. </a:t>
            </a:r>
          </a:p>
        </p:txBody>
      </p:sp>
      <p:pic>
        <p:nvPicPr>
          <p:cNvPr id="22530" name="Picture 2" descr="https://jems.scrollhelp.site/__attachments/2483880055/image-20230628-073214.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93" y="3976577"/>
            <a:ext cx="12123845" cy="15629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16B8F27-835D-44CA-E377-FD00CAC2A8FA}"/>
              </a:ext>
            </a:extLst>
          </p:cNvPr>
          <p:cNvSpPr/>
          <p:nvPr/>
        </p:nvSpPr>
        <p:spPr>
          <a:xfrm>
            <a:off x="5928465" y="0"/>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Financial overview</a:t>
            </a:r>
          </a:p>
        </p:txBody>
      </p:sp>
    </p:spTree>
    <p:extLst>
      <p:ext uri="{BB962C8B-B14F-4D97-AF65-F5344CB8AC3E}">
        <p14:creationId xmlns:p14="http://schemas.microsoft.com/office/powerpoint/2010/main" val="1008548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6447" y="1768811"/>
            <a:ext cx="11537283" cy="2308324"/>
          </a:xfrm>
          <a:prstGeom prst="rect">
            <a:avLst/>
          </a:prstGeom>
        </p:spPr>
        <p:txBody>
          <a:bodyPr wrap="square">
            <a:spAutoFit/>
          </a:bodyPr>
          <a:lstStyle/>
          <a:p>
            <a:pPr algn="just"/>
            <a:r>
              <a:rPr lang="en-US" sz="2400" b="1" i="0" dirty="0">
                <a:effectLst/>
                <a:latin typeface="Open Sans" panose="020B0606030504020204" pitchFamily="34" charset="0"/>
                <a:ea typeface="Open Sans" panose="020B0606030504020204" pitchFamily="34" charset="0"/>
                <a:cs typeface="Open Sans" panose="020B0606030504020204" pitchFamily="34" charset="0"/>
              </a:rPr>
              <a:t>Project expenditure - Summary of deducted items by control - Current report</a:t>
            </a:r>
          </a:p>
          <a:p>
            <a:pPr algn="just"/>
            <a:endParaRPr lang="en-US" sz="2400" i="0" dirty="0">
              <a:effectLst/>
              <a:latin typeface="Open Sans" panose="020B0606030504020204" pitchFamily="34" charset="0"/>
              <a:ea typeface="Open Sans" panose="020B0606030504020204" pitchFamily="34" charset="0"/>
              <a:cs typeface="Open Sans" panose="020B0606030504020204" pitchFamily="34" charset="0"/>
            </a:endParaRPr>
          </a:p>
          <a:p>
            <a:pPr algn="just"/>
            <a:r>
              <a:rPr lang="en-US" sz="2400" i="0" dirty="0">
                <a:effectLst/>
                <a:latin typeface="Open Sans" panose="020B0606030504020204" pitchFamily="34" charset="0"/>
                <a:ea typeface="Open Sans" panose="020B0606030504020204" pitchFamily="34" charset="0"/>
                <a:cs typeface="Open Sans" panose="020B0606030504020204" pitchFamily="34" charset="0"/>
              </a:rPr>
              <a:t>This table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sums up all deductions </a:t>
            </a:r>
            <a:r>
              <a:rPr lang="en-US" sz="2400" i="0" dirty="0">
                <a:effectLst/>
                <a:latin typeface="Open Sans" panose="020B0606030504020204" pitchFamily="34" charset="0"/>
                <a:ea typeface="Open Sans" panose="020B0606030504020204" pitchFamily="34" charset="0"/>
                <a:cs typeface="Open Sans" panose="020B0606030504020204" pitchFamily="34" charset="0"/>
              </a:rPr>
              <a:t>carried out by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control</a:t>
            </a:r>
            <a:r>
              <a:rPr lang="en-US" sz="2400" i="0" dirty="0">
                <a:effectLst/>
                <a:latin typeface="Open Sans" panose="020B0606030504020204" pitchFamily="34" charset="0"/>
                <a:ea typeface="Open Sans" panose="020B0606030504020204" pitchFamily="34" charset="0"/>
                <a:cs typeface="Open Sans" panose="020B0606030504020204" pitchFamily="34" charset="0"/>
              </a:rPr>
              <a:t> per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partner</a:t>
            </a:r>
            <a:r>
              <a:rPr lang="en-US" sz="2400" i="0" dirty="0">
                <a:effectLst/>
                <a:latin typeface="Open Sans" panose="020B0606030504020204" pitchFamily="34" charset="0"/>
                <a:ea typeface="Open Sans" panose="020B0606030504020204" pitchFamily="34" charset="0"/>
                <a:cs typeface="Open Sans" panose="020B0606030504020204" pitchFamily="34" charset="0"/>
              </a:rPr>
              <a:t> and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type of error</a:t>
            </a:r>
            <a:r>
              <a:rPr lang="en-US" sz="2400" i="0" dirty="0">
                <a:effectLst/>
                <a:latin typeface="Open Sans" panose="020B0606030504020204" pitchFamily="34" charset="0"/>
                <a:ea typeface="Open Sans" panose="020B0606030504020204" pitchFamily="34" charset="0"/>
                <a:cs typeface="Open Sans" panose="020B0606030504020204" pitchFamily="34" charset="0"/>
              </a:rPr>
              <a:t>. These values are </a:t>
            </a:r>
            <a:r>
              <a:rPr lang="en-US" sz="2400" b="1" i="0" dirty="0">
                <a:effectLst/>
                <a:latin typeface="Open Sans" panose="020B0606030504020204" pitchFamily="34" charset="0"/>
                <a:ea typeface="Open Sans" panose="020B0606030504020204" pitchFamily="34" charset="0"/>
                <a:cs typeface="Open Sans" panose="020B0606030504020204" pitchFamily="34" charset="0"/>
              </a:rPr>
              <a:t>not cumulative </a:t>
            </a:r>
            <a:r>
              <a:rPr lang="en-US" sz="2400" i="0" dirty="0">
                <a:effectLst/>
                <a:latin typeface="Open Sans" panose="020B0606030504020204" pitchFamily="34" charset="0"/>
                <a:ea typeface="Open Sans" panose="020B0606030504020204" pitchFamily="34" charset="0"/>
                <a:cs typeface="Open Sans" panose="020B0606030504020204" pitchFamily="34" charset="0"/>
              </a:rPr>
              <a:t>but only related to the certificates included in this report.</a:t>
            </a:r>
          </a:p>
        </p:txBody>
      </p:sp>
      <p:pic>
        <p:nvPicPr>
          <p:cNvPr id="23554" name="Picture 2" descr="https://jems.scrollhelp.site/__attachments/2483880055/image-20230628-073251.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17" y="4458134"/>
            <a:ext cx="12157583" cy="16231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144C0A3-8072-3DC7-85D1-7DA77820B0DE}"/>
              </a:ext>
            </a:extLst>
          </p:cNvPr>
          <p:cNvSpPr/>
          <p:nvPr/>
        </p:nvSpPr>
        <p:spPr>
          <a:xfrm>
            <a:off x="5928465" y="57242"/>
            <a:ext cx="6263535"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a:t>
            </a: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Financial overview</a:t>
            </a:r>
          </a:p>
        </p:txBody>
      </p:sp>
    </p:spTree>
    <p:extLst>
      <p:ext uri="{BB962C8B-B14F-4D97-AF65-F5344CB8AC3E}">
        <p14:creationId xmlns:p14="http://schemas.microsoft.com/office/powerpoint/2010/main" val="3780448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38881" y="840965"/>
            <a:ext cx="5771431" cy="584775"/>
          </a:xfrm>
          <a:prstGeom prst="rect">
            <a:avLst/>
          </a:prstGeom>
        </p:spPr>
        <p:txBody>
          <a:bodyPr wrap="square">
            <a:spAutoFit/>
          </a:bodyPr>
          <a:lstStyle/>
          <a:p>
            <a:pPr marL="0" lvl="2" algn="ctr" eaLnBrk="0" fontAlgn="base" hangingPunct="0">
              <a:spcBef>
                <a:spcPct val="0"/>
              </a:spcBef>
              <a:spcAft>
                <a:spcPct val="0"/>
              </a:spcAft>
              <a:defRPr/>
            </a:pPr>
            <a:r>
              <a:rPr lang="en-US" sz="3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 Export</a:t>
            </a:r>
          </a:p>
        </p:txBody>
      </p:sp>
      <p:sp>
        <p:nvSpPr>
          <p:cNvPr id="4" name="TextBox 3"/>
          <p:cNvSpPr txBox="1"/>
          <p:nvPr/>
        </p:nvSpPr>
        <p:spPr>
          <a:xfrm>
            <a:off x="2103115" y="1390866"/>
            <a:ext cx="8442961" cy="430887"/>
          </a:xfrm>
          <a:prstGeom prst="rect">
            <a:avLst/>
          </a:prstGeom>
          <a:noFill/>
        </p:spPr>
        <p:txBody>
          <a:bodyPr wrap="square" rtlCol="0">
            <a:spAutoFit/>
          </a:bodyPr>
          <a:lstStyle/>
          <a:p>
            <a:pPr algn="just"/>
            <a:r>
              <a:rPr lang="en-US"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In this section you can export </a:t>
            </a:r>
            <a:r>
              <a:rPr lang="ro-RO"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the </a:t>
            </a:r>
            <a:r>
              <a:rPr lang="en-US"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Project report in PDF format.</a:t>
            </a:r>
          </a:p>
        </p:txBody>
      </p:sp>
      <p:sp>
        <p:nvSpPr>
          <p:cNvPr id="6" name="Rectangle 5"/>
          <p:cNvSpPr/>
          <p:nvPr/>
        </p:nvSpPr>
        <p:spPr>
          <a:xfrm>
            <a:off x="748492" y="2063878"/>
            <a:ext cx="10695015" cy="584775"/>
          </a:xfrm>
          <a:prstGeom prst="rect">
            <a:avLst/>
          </a:prstGeom>
        </p:spPr>
        <p:txBody>
          <a:bodyPr wrap="square">
            <a:spAutoFit/>
          </a:bodyPr>
          <a:lstStyle/>
          <a:p>
            <a:pPr marL="0" lvl="2" algn="ctr" eaLnBrk="0" fontAlgn="base" hangingPunct="0">
              <a:spcBef>
                <a:spcPct val="0"/>
              </a:spcBef>
              <a:spcAft>
                <a:spcPct val="0"/>
              </a:spcAft>
              <a:defRPr/>
            </a:pPr>
            <a:r>
              <a:rPr lang="en-US" sz="32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Project report - Submit</a:t>
            </a:r>
          </a:p>
        </p:txBody>
      </p:sp>
      <p:sp>
        <p:nvSpPr>
          <p:cNvPr id="8" name="TextBox 7"/>
          <p:cNvSpPr txBox="1"/>
          <p:nvPr/>
        </p:nvSpPr>
        <p:spPr>
          <a:xfrm>
            <a:off x="194006" y="2715051"/>
            <a:ext cx="11565600" cy="769441"/>
          </a:xfrm>
          <a:prstGeom prst="rect">
            <a:avLst/>
          </a:prstGeom>
          <a:noFill/>
        </p:spPr>
        <p:txBody>
          <a:bodyPr wrap="square" rtlCol="0">
            <a:spAutoFit/>
          </a:bodyPr>
          <a:lstStyle/>
          <a:p>
            <a:pPr algn="just"/>
            <a:r>
              <a:rPr lang="en-US" sz="2200" dirty="0">
                <a:solidFill>
                  <a:srgbClr val="000C34"/>
                </a:solidFill>
                <a:latin typeface="Open Sans" panose="020B0606030504020204" pitchFamily="34" charset="0"/>
                <a:ea typeface="Open Sans" panose="020B0606030504020204" pitchFamily="34" charset="0"/>
                <a:cs typeface="Open Sans" panose="020B0606030504020204" pitchFamily="34" charset="0"/>
              </a:rPr>
              <a:t>In this section the project report can be submitted. After submission, the project report is frozen and the MA/JS verification can be started.</a:t>
            </a:r>
          </a:p>
        </p:txBody>
      </p:sp>
      <p:pic>
        <p:nvPicPr>
          <p:cNvPr id="24578" name="Picture 2" descr="https://jems.scrollhelp.site/__attachments/2485125174/image-20230628-073503.png?inst-v=5863e723-f97f-4662-9c34-fc8be836ba9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36" y="3732028"/>
            <a:ext cx="11893554" cy="3019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876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17CB46-F33B-0E7E-9124-2B79DF58718B}"/>
              </a:ext>
            </a:extLst>
          </p:cNvPr>
          <p:cNvSpPr txBox="1"/>
          <p:nvPr/>
        </p:nvSpPr>
        <p:spPr>
          <a:xfrm>
            <a:off x="244549" y="1233378"/>
            <a:ext cx="11569181" cy="2062103"/>
          </a:xfrm>
          <a:prstGeom prst="rect">
            <a:avLst/>
          </a:prstGeom>
          <a:noFill/>
        </p:spPr>
        <p:txBody>
          <a:bodyPr wrap="square" rtlCol="0">
            <a:spAutoFit/>
          </a:bodyPr>
          <a:lstStyle/>
          <a:p>
            <a:pPr algn="just"/>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A </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general warning </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is given to partners that they are </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reminded</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 to make sure that the </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contracting section is up to date</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 </a:t>
            </a:r>
          </a:p>
          <a:p>
            <a:pPr algn="just"/>
            <a:endParaRPr lang="en-GB" sz="14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This is to make sure that the </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bank details </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and </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other information </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in the contracting section and the dedicated partner pages </a:t>
            </a:r>
            <a:r>
              <a:rPr lang="en-GB" sz="2000" b="1" dirty="0">
                <a:solidFill>
                  <a:srgbClr val="000C34"/>
                </a:solidFill>
                <a:latin typeface="Open Sans" panose="020B0606030504020204" pitchFamily="34" charset="0"/>
                <a:ea typeface="Open Sans" panose="020B0606030504020204" pitchFamily="34" charset="0"/>
                <a:cs typeface="Open Sans" panose="020B0606030504020204" pitchFamily="34" charset="0"/>
              </a:rPr>
              <a:t>stay up to date</a:t>
            </a:r>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 </a:t>
            </a:r>
          </a:p>
          <a:p>
            <a:pPr algn="just"/>
            <a:endParaRPr lang="en-GB" sz="1400" dirty="0">
              <a:solidFill>
                <a:srgbClr val="000C34"/>
              </a:solidFill>
              <a:latin typeface="Open Sans" panose="020B0606030504020204" pitchFamily="34" charset="0"/>
              <a:ea typeface="Open Sans" panose="020B0606030504020204" pitchFamily="34" charset="0"/>
              <a:cs typeface="Open Sans" panose="020B0606030504020204" pitchFamily="34" charset="0"/>
            </a:endParaRPr>
          </a:p>
          <a:p>
            <a:pPr algn="just"/>
            <a:r>
              <a:rPr lang="en-GB" sz="2000" dirty="0">
                <a:solidFill>
                  <a:srgbClr val="000C34"/>
                </a:solidFill>
                <a:latin typeface="Open Sans" panose="020B0606030504020204" pitchFamily="34" charset="0"/>
                <a:ea typeface="Open Sans" panose="020B0606030504020204" pitchFamily="34" charset="0"/>
                <a:cs typeface="Open Sans" panose="020B0606030504020204" pitchFamily="34" charset="0"/>
              </a:rPr>
              <a:t>Once submitted, the status of the report changes.</a:t>
            </a:r>
          </a:p>
        </p:txBody>
      </p:sp>
      <p:pic>
        <p:nvPicPr>
          <p:cNvPr id="12290" name="Picture 2">
            <a:extLst>
              <a:ext uri="{FF2B5EF4-FFF2-40B4-BE49-F238E27FC236}">
                <a16:creationId xmlns:a16="http://schemas.microsoft.com/office/drawing/2014/main" id="{2CA6F3F8-B05D-5C18-A757-259B3A3A10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7759"/>
          <a:stretch>
            <a:fillRect/>
          </a:stretch>
        </p:blipFill>
        <p:spPr bwMode="auto">
          <a:xfrm>
            <a:off x="1999488" y="3437017"/>
            <a:ext cx="8193024" cy="33778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096EEA3-7BF3-D4D2-DAD1-7FE418A7244F}"/>
              </a:ext>
            </a:extLst>
          </p:cNvPr>
          <p:cNvSpPr/>
          <p:nvPr/>
        </p:nvSpPr>
        <p:spPr>
          <a:xfrm>
            <a:off x="8142044" y="57246"/>
            <a:ext cx="4049956" cy="830997"/>
          </a:xfrm>
          <a:prstGeom prst="rect">
            <a:avLst/>
          </a:prstGeom>
        </p:spPr>
        <p:txBody>
          <a:bodyPr wrap="square">
            <a:spAutoFit/>
          </a:bodyPr>
          <a:lstStyle/>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Additional </a:t>
            </a:r>
            <a:endParaRPr lang="en-US"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a:p>
            <a:pPr lvl="0" algn="r" eaLnBrk="0" fontAlgn="base" hangingPunct="0">
              <a:spcBef>
                <a:spcPct val="0"/>
              </a:spcBef>
              <a:spcAft>
                <a:spcPct val="0"/>
              </a:spcAft>
              <a:defRPr/>
            </a:pPr>
            <a:r>
              <a:rPr lang="ro-RO" altLang="en-US"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information</a:t>
            </a:r>
          </a:p>
        </p:txBody>
      </p:sp>
    </p:spTree>
    <p:extLst>
      <p:ext uri="{BB962C8B-B14F-4D97-AF65-F5344CB8AC3E}">
        <p14:creationId xmlns:p14="http://schemas.microsoft.com/office/powerpoint/2010/main" val="2327547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983906346"/>
              </p:ext>
            </p:extLst>
          </p:nvPr>
        </p:nvGraphicFramePr>
        <p:xfrm>
          <a:off x="3209885" y="1511578"/>
          <a:ext cx="5772229" cy="4388574"/>
        </p:xfrm>
        <a:graphic>
          <a:graphicData uri="http://schemas.openxmlformats.org/drawingml/2006/table">
            <a:tbl>
              <a:tblPr firstRow="1" bandRow="1">
                <a:tableStyleId>{5C22544A-7EE6-4342-B048-85BDC9FD1C3A}</a:tableStyleId>
              </a:tblPr>
              <a:tblGrid>
                <a:gridCol w="5772229">
                  <a:extLst>
                    <a:ext uri="{9D8B030D-6E8A-4147-A177-3AD203B41FA5}">
                      <a16:colId xmlns:a16="http://schemas.microsoft.com/office/drawing/2014/main" val="20000"/>
                    </a:ext>
                  </a:extLst>
                </a:gridCol>
              </a:tblGrid>
              <a:tr h="768000">
                <a:tc>
                  <a:txBody>
                    <a:bodyPr/>
                    <a:lstStyle/>
                    <a:p>
                      <a:pPr algn="ctr"/>
                      <a:r>
                        <a:rPr lang="en-US" sz="240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Contact details</a:t>
                      </a:r>
                    </a:p>
                  </a:txBody>
                  <a:tcPr marL="68580" marR="68580" anchor="ctr">
                    <a:solidFill>
                      <a:srgbClr val="9FAEE5"/>
                    </a:solidFill>
                  </a:tcPr>
                </a:tc>
                <a:extLst>
                  <a:ext uri="{0D108BD9-81ED-4DB2-BD59-A6C34878D82A}">
                    <a16:rowId xmlns:a16="http://schemas.microsoft.com/office/drawing/2014/main" val="10000"/>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Te</a:t>
                      </a:r>
                      <a:r>
                        <a:rPr lang="ro-RO"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a:t>
                      </a:r>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r>
                        <a:rPr lang="en-US" sz="1800" b="1" baseline="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r>
                        <a:rPr lang="en-US" sz="1800"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+40 356.426.360</a:t>
                      </a:r>
                      <a:endParaRPr lang="en-US" sz="18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0001"/>
                  </a:ext>
                </a:extLst>
              </a:tr>
              <a:tr h="54857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Fax: </a:t>
                      </a:r>
                      <a:r>
                        <a:rPr lang="en-US" sz="1800"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+40 356.426.361</a:t>
                      </a:r>
                      <a:endParaRPr lang="en-US" sz="18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0002"/>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E-mail: </a:t>
                      </a:r>
                      <a:r>
                        <a:rPr lang="ro-RO" sz="1800" b="0" dirty="0" err="1">
                          <a:solidFill>
                            <a:srgbClr val="003399"/>
                          </a:solidFill>
                          <a:effectLst/>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ipacbc</a:t>
                      </a:r>
                      <a:r>
                        <a:rPr lang="en-US" sz="1800" b="0" baseline="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@brct-timisoara.ro</a:t>
                      </a:r>
                      <a:r>
                        <a:rPr lang="ro-RO" sz="1800" b="0" baseline="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800" b="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0003"/>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Website: </a:t>
                      </a:r>
                      <a:r>
                        <a:rPr lang="en-US" sz="1800" dirty="0">
                          <a:solidFill>
                            <a:srgbClr val="003399"/>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www.romania-serbia.net</a:t>
                      </a:r>
                      <a:r>
                        <a:rPr lang="en-US" sz="1800" dirty="0">
                          <a:solidFill>
                            <a:srgbClr val="003399"/>
                          </a:solidFill>
                          <a:latin typeface="Open Sans" panose="020B0606030504020204" pitchFamily="34" charset="0"/>
                          <a:ea typeface="Open Sans" panose="020B0606030504020204" pitchFamily="34" charset="0"/>
                          <a:cs typeface="Open Sans" panose="020B0606030504020204" pitchFamily="34" charset="0"/>
                        </a:rPr>
                        <a:t> </a:t>
                      </a:r>
                    </a:p>
                  </a:txBody>
                  <a:tcPr marL="68580" marR="68580" anchor="ctr"/>
                </a:tc>
                <a:extLst>
                  <a:ext uri="{0D108BD9-81ED-4DB2-BD59-A6C34878D82A}">
                    <a16:rowId xmlns:a16="http://schemas.microsoft.com/office/drawing/2014/main" val="10004"/>
                  </a:ext>
                </a:extLst>
              </a:tr>
              <a:tr h="1426286">
                <a:tc>
                  <a:txBody>
                    <a:bodyPr/>
                    <a:lstStyle/>
                    <a:p>
                      <a:pPr algn="just"/>
                      <a:r>
                        <a:rPr lang="en-US" sz="1800" b="1" baseline="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Joint Secretariat: </a:t>
                      </a:r>
                    </a:p>
                    <a:p>
                      <a:pPr algn="just"/>
                      <a:r>
                        <a:rPr lang="ro-RO" sz="1800" i="0" baseline="0" dirty="0">
                          <a:latin typeface="Open Sans" panose="020B0606030504020204" pitchFamily="34" charset="0"/>
                          <a:ea typeface="Open Sans" panose="020B0606030504020204" pitchFamily="34" charset="0"/>
                          <a:cs typeface="Open Sans" panose="020B0606030504020204" pitchFamily="34" charset="0"/>
                        </a:rPr>
                        <a:t>BRCT Timişoara</a:t>
                      </a:r>
                      <a:endParaRPr lang="en-US" sz="1800" i="0" baseline="0" dirty="0">
                        <a:latin typeface="Open Sans" panose="020B0606030504020204" pitchFamily="34" charset="0"/>
                        <a:ea typeface="Open Sans" panose="020B0606030504020204" pitchFamily="34" charset="0"/>
                        <a:cs typeface="Open Sans" panose="020B0606030504020204" pitchFamily="34" charset="0"/>
                      </a:endParaRPr>
                    </a:p>
                    <a:p>
                      <a:pPr algn="just"/>
                      <a:r>
                        <a:rPr lang="en-US" sz="1800" i="0" baseline="0" dirty="0">
                          <a:latin typeface="Open Sans" panose="020B0606030504020204" pitchFamily="34" charset="0"/>
                          <a:ea typeface="Open Sans" panose="020B0606030504020204" pitchFamily="34" charset="0"/>
                          <a:cs typeface="Open Sans" panose="020B0606030504020204" pitchFamily="34" charset="0"/>
                        </a:rPr>
                        <a:t>Str. Proclamaţia de la Timisoara n</a:t>
                      </a:r>
                      <a:r>
                        <a:rPr lang="ro-RO" sz="1800" i="0" baseline="0" dirty="0">
                          <a:latin typeface="Open Sans" panose="020B0606030504020204" pitchFamily="34" charset="0"/>
                          <a:ea typeface="Open Sans" panose="020B0606030504020204" pitchFamily="34" charset="0"/>
                          <a:cs typeface="Open Sans" panose="020B0606030504020204" pitchFamily="34" charset="0"/>
                        </a:rPr>
                        <a:t>r.</a:t>
                      </a:r>
                      <a:r>
                        <a:rPr lang="en-US" sz="1800" i="0" baseline="0" dirty="0">
                          <a:latin typeface="Open Sans" panose="020B0606030504020204" pitchFamily="34" charset="0"/>
                          <a:ea typeface="Open Sans" panose="020B0606030504020204" pitchFamily="34" charset="0"/>
                          <a:cs typeface="Open Sans" panose="020B0606030504020204" pitchFamily="34" charset="0"/>
                        </a:rPr>
                        <a:t> 5, </a:t>
                      </a:r>
                    </a:p>
                    <a:p>
                      <a:pPr algn="just"/>
                      <a:r>
                        <a:rPr lang="en-US" sz="1800" i="0" baseline="0" dirty="0">
                          <a:latin typeface="Open Sans" panose="020B0606030504020204" pitchFamily="34" charset="0"/>
                          <a:ea typeface="Open Sans" panose="020B0606030504020204" pitchFamily="34" charset="0"/>
                          <a:cs typeface="Open Sans" panose="020B0606030504020204" pitchFamily="34" charset="0"/>
                        </a:rPr>
                        <a:t>300054, </a:t>
                      </a:r>
                      <a:r>
                        <a:rPr lang="en-US" sz="1800" i="0" baseline="0" dirty="0" err="1">
                          <a:latin typeface="Open Sans" panose="020B0606030504020204" pitchFamily="34" charset="0"/>
                          <a:ea typeface="Open Sans" panose="020B0606030504020204" pitchFamily="34" charset="0"/>
                          <a:cs typeface="Open Sans" panose="020B0606030504020204" pitchFamily="34" charset="0"/>
                        </a:rPr>
                        <a:t>Timi</a:t>
                      </a:r>
                      <a:r>
                        <a:rPr lang="ro-RO" sz="1800" i="0" baseline="0" dirty="0">
                          <a:latin typeface="Open Sans" panose="020B0606030504020204" pitchFamily="34" charset="0"/>
                          <a:ea typeface="Open Sans" panose="020B0606030504020204" pitchFamily="34" charset="0"/>
                          <a:cs typeface="Open Sans" panose="020B0606030504020204" pitchFamily="34" charset="0"/>
                        </a:rPr>
                        <a:t>ș</a:t>
                      </a:r>
                      <a:r>
                        <a:rPr lang="en-US" sz="1800" i="0" baseline="0" dirty="0" err="1">
                          <a:latin typeface="Open Sans" panose="020B0606030504020204" pitchFamily="34" charset="0"/>
                          <a:ea typeface="Open Sans" panose="020B0606030504020204" pitchFamily="34" charset="0"/>
                          <a:cs typeface="Open Sans" panose="020B0606030504020204" pitchFamily="34" charset="0"/>
                        </a:rPr>
                        <a:t>oara</a:t>
                      </a:r>
                      <a:r>
                        <a:rPr lang="en-US" sz="1800" i="0" baseline="0" dirty="0">
                          <a:latin typeface="Open Sans" panose="020B0606030504020204" pitchFamily="34" charset="0"/>
                          <a:ea typeface="Open Sans" panose="020B0606030504020204" pitchFamily="34" charset="0"/>
                          <a:cs typeface="Open Sans" panose="020B0606030504020204" pitchFamily="34" charset="0"/>
                        </a:rPr>
                        <a:t>, Romania</a:t>
                      </a:r>
                      <a:endParaRPr lang="en-US" sz="1800" i="0" dirty="0">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0005"/>
                  </a:ext>
                </a:extLst>
              </a:tr>
            </a:tbl>
          </a:graphicData>
        </a:graphic>
      </p:graphicFrame>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6259" y="4946811"/>
            <a:ext cx="782300" cy="781967"/>
          </a:xfrm>
          <a:prstGeom prst="rect">
            <a:avLst/>
          </a:prstGeom>
        </p:spPr>
      </p:pic>
      <p:sp>
        <p:nvSpPr>
          <p:cNvPr id="9" name="TextBox 8">
            <a:extLst>
              <a:ext uri="{FF2B5EF4-FFF2-40B4-BE49-F238E27FC236}">
                <a16:creationId xmlns:a16="http://schemas.microsoft.com/office/drawing/2014/main" id="{8B42DA32-6E5E-FE34-6E73-D7F93A07A4EF}"/>
              </a:ext>
            </a:extLst>
          </p:cNvPr>
          <p:cNvSpPr txBox="1"/>
          <p:nvPr/>
        </p:nvSpPr>
        <p:spPr>
          <a:xfrm>
            <a:off x="9448800" y="56080"/>
            <a:ext cx="2743200" cy="830997"/>
          </a:xfrm>
          <a:prstGeom prst="rect">
            <a:avLst/>
          </a:prstGeom>
          <a:noFill/>
        </p:spPr>
        <p:txBody>
          <a:bodyPr wrap="square" rtlCol="0">
            <a:spAutoFit/>
          </a:bodyPr>
          <a:lstStyle/>
          <a:p>
            <a:pPr algn="r"/>
            <a:r>
              <a:rPr lang="en-GB"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Thank you for your attention</a:t>
            </a:r>
          </a:p>
        </p:txBody>
      </p:sp>
    </p:spTree>
    <p:extLst>
      <p:ext uri="{BB962C8B-B14F-4D97-AF65-F5344CB8AC3E}">
        <p14:creationId xmlns:p14="http://schemas.microsoft.com/office/powerpoint/2010/main" val="38480276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TotalTime>
  <Words>1878</Words>
  <Application>Microsoft Office PowerPoint</Application>
  <PresentationFormat>Widescreen</PresentationFormat>
  <Paragraphs>172</Paragraphs>
  <Slides>29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Murgu</dc:creator>
  <cp:lastModifiedBy>Carmen-Dana, Stojanovic</cp:lastModifiedBy>
  <cp:revision>23</cp:revision>
  <dcterms:created xsi:type="dcterms:W3CDTF">2025-01-29T11:25:04Z</dcterms:created>
  <dcterms:modified xsi:type="dcterms:W3CDTF">2026-06-11T14:11:27Z</dcterms:modified>
</cp:coreProperties>
</file>