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27" r:id="rId3"/>
    <p:sldId id="331" r:id="rId4"/>
    <p:sldId id="329" r:id="rId5"/>
    <p:sldId id="315" r:id="rId6"/>
    <p:sldId id="332" r:id="rId7"/>
    <p:sldId id="321" r:id="rId8"/>
    <p:sldId id="336" r:id="rId9"/>
    <p:sldId id="335" r:id="rId10"/>
    <p:sldId id="340" r:id="rId11"/>
    <p:sldId id="334" r:id="rId12"/>
    <p:sldId id="338" r:id="rId13"/>
    <p:sldId id="339" r:id="rId14"/>
    <p:sldId id="347" r:id="rId15"/>
    <p:sldId id="341" r:id="rId16"/>
    <p:sldId id="342" r:id="rId17"/>
    <p:sldId id="343" r:id="rId18"/>
    <p:sldId id="345" r:id="rId19"/>
    <p:sldId id="337" r:id="rId20"/>
    <p:sldId id="333" r:id="rId21"/>
    <p:sldId id="346" r:id="rId22"/>
    <p:sldId id="344" r:id="rId2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 Bardos" initials="DB" lastIdx="1" clrIdx="0">
    <p:extLst>
      <p:ext uri="{19B8F6BF-5375-455C-9EA6-DF929625EA0E}">
        <p15:presenceInfo xmlns:p15="http://schemas.microsoft.com/office/powerpoint/2012/main" userId="24574bc53b4a816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9FAEE5"/>
    <a:srgbClr val="0E6EB6"/>
    <a:srgbClr val="C6D9F1"/>
    <a:srgbClr val="9ACA3C"/>
    <a:srgbClr val="F2F2F2"/>
    <a:srgbClr val="FFFFFF"/>
    <a:srgbClr val="FFCC00"/>
    <a:srgbClr val="DA5C57"/>
    <a:srgbClr val="034B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96" autoAdjust="0"/>
  </p:normalViewPr>
  <p:slideViewPr>
    <p:cSldViewPr>
      <p:cViewPr varScale="1">
        <p:scale>
          <a:sx n="90" d="100"/>
          <a:sy n="90" d="100"/>
        </p:scale>
        <p:origin x="3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288" y="48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3CAF33-9A99-4672-B102-C1433873B3A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o-RO"/>
        </a:p>
      </dgm:t>
    </dgm:pt>
    <dgm:pt modelId="{DE182FED-69E9-4838-A423-2B5C7C3E59EE}">
      <dgm:prSet custT="1"/>
      <dgm:spPr/>
      <dgm:t>
        <a:bodyPr/>
        <a:lstStyle/>
        <a:p>
          <a:pPr rtl="0"/>
          <a:r>
            <a:rPr lang="vi-VN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Programul </a:t>
          </a:r>
          <a:r>
            <a:rPr lang="en-U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Interreg </a:t>
          </a:r>
          <a:r>
            <a:rPr lang="vi-VN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IPA România-Serbia</a:t>
          </a:r>
          <a:endParaRPr lang="ro-RO" sz="2200" b="1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0643FD1-C8FB-43F4-B554-B7768E642280}" type="parTrans" cxnId="{9BFE2D86-20EE-4151-9CD0-F71FC766A805}">
      <dgm:prSet/>
      <dgm:spPr/>
      <dgm:t>
        <a:bodyPr/>
        <a:lstStyle/>
        <a:p>
          <a:endParaRPr lang="ro-RO"/>
        </a:p>
      </dgm:t>
    </dgm:pt>
    <dgm:pt modelId="{3A17E753-D0D3-4BF5-837F-0E9CB2B30B2C}" type="sibTrans" cxnId="{9BFE2D86-20EE-4151-9CD0-F71FC766A805}">
      <dgm:prSet/>
      <dgm:spPr/>
      <dgm:t>
        <a:bodyPr/>
        <a:lstStyle/>
        <a:p>
          <a:endParaRPr lang="ro-RO"/>
        </a:p>
      </dgm:t>
    </dgm:pt>
    <dgm:pt modelId="{AC1FF817-75CD-4282-A8C7-4175945286EE}">
      <dgm:prSet custT="1"/>
      <dgm:spPr/>
      <dgm:t>
        <a:bodyPr/>
        <a:lstStyle/>
        <a:p>
          <a:pPr rtl="0"/>
          <a:r>
            <a:rPr lang="en-U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Inter</a:t>
          </a:r>
          <a:r>
            <a:rPr lang="ro-RO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</a:t>
          </a:r>
          <a:r>
            <a:rPr lang="en-US" sz="2200" b="1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eg</a:t>
          </a:r>
          <a:r>
            <a:rPr lang="en-U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vi-VN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IPA </a:t>
          </a:r>
          <a:r>
            <a:rPr lang="ro-RO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</a:t>
          </a:r>
          <a:r>
            <a:rPr lang="vi-VN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rogram Rumuni</a:t>
          </a:r>
          <a:r>
            <a:rPr lang="sr-Cyrl-R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ј</a:t>
          </a:r>
          <a:r>
            <a:rPr lang="vi-VN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a-Srbi</a:t>
          </a:r>
          <a:r>
            <a:rPr lang="sr-Cyrl-R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ј</a:t>
          </a:r>
          <a:r>
            <a:rPr lang="vi-VN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</a:t>
          </a:r>
          <a:endParaRPr lang="ro-RO" sz="2200" b="1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330B6FE0-1779-4882-822B-FC12F6814D35}" type="parTrans" cxnId="{CD086F37-1B3B-4501-A214-CE04F6287DDE}">
      <dgm:prSet/>
      <dgm:spPr/>
      <dgm:t>
        <a:bodyPr/>
        <a:lstStyle/>
        <a:p>
          <a:endParaRPr lang="ro-RO"/>
        </a:p>
      </dgm:t>
    </dgm:pt>
    <dgm:pt modelId="{8DDC42CE-DD84-414C-85CD-8F0C04F53219}" type="sibTrans" cxnId="{CD086F37-1B3B-4501-A214-CE04F6287DDE}">
      <dgm:prSet/>
      <dgm:spPr/>
      <dgm:t>
        <a:bodyPr/>
        <a:lstStyle/>
        <a:p>
          <a:endParaRPr lang="ro-RO"/>
        </a:p>
      </dgm:t>
    </dgm:pt>
    <dgm:pt modelId="{04312A3D-642C-48C9-96C2-5DEF52C3D76C}">
      <dgm:prSet custT="1"/>
      <dgm:spPr/>
      <dgm:t>
        <a:bodyPr/>
        <a:lstStyle/>
        <a:p>
          <a:pPr rtl="0"/>
          <a:r>
            <a:rPr lang="sr-Cyrl-R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Интеррег</a:t>
          </a:r>
          <a:r>
            <a:rPr lang="en-GB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sr-Cyrl-R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ИПА </a:t>
          </a:r>
          <a:r>
            <a:rPr lang="en-GB" sz="2200" b="1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програм</a:t>
          </a:r>
          <a:r>
            <a:rPr lang="en-GB" sz="2200" dirty="0"/>
            <a:t> </a:t>
          </a:r>
          <a:r>
            <a:rPr lang="sr-Cyrl-R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Румунија-Србија</a:t>
          </a:r>
          <a:r>
            <a:rPr lang="en-US" sz="2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 </a:t>
          </a:r>
          <a:endParaRPr lang="ro-RO" sz="2200" b="1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23DDD8B-985D-4BE6-BFCB-8AF0E062DE6A}" type="parTrans" cxnId="{A80AEA43-3AF8-4C44-A804-EF6DA4BD5FF7}">
      <dgm:prSet/>
      <dgm:spPr/>
      <dgm:t>
        <a:bodyPr/>
        <a:lstStyle/>
        <a:p>
          <a:endParaRPr lang="ro-RO"/>
        </a:p>
      </dgm:t>
    </dgm:pt>
    <dgm:pt modelId="{0D855434-B2AE-4368-8176-281BA9AD1119}" type="sibTrans" cxnId="{A80AEA43-3AF8-4C44-A804-EF6DA4BD5FF7}">
      <dgm:prSet/>
      <dgm:spPr/>
      <dgm:t>
        <a:bodyPr/>
        <a:lstStyle/>
        <a:p>
          <a:endParaRPr lang="ro-RO"/>
        </a:p>
      </dgm:t>
    </dgm:pt>
    <dgm:pt modelId="{9285904C-74DE-41FD-B66C-5BA0A145D3AB}" type="pres">
      <dgm:prSet presAssocID="{5D3CAF33-9A99-4672-B102-C1433873B3A4}" presName="linear" presStyleCnt="0">
        <dgm:presLayoutVars>
          <dgm:animLvl val="lvl"/>
          <dgm:resizeHandles val="exact"/>
        </dgm:presLayoutVars>
      </dgm:prSet>
      <dgm:spPr/>
    </dgm:pt>
    <dgm:pt modelId="{6DA08F98-AFEF-4E6D-93A4-53AE4C5F8B9A}" type="pres">
      <dgm:prSet presAssocID="{DE182FED-69E9-4838-A423-2B5C7C3E59EE}" presName="parentText" presStyleLbl="node1" presStyleIdx="0" presStyleCnt="3" custLinFactY="-2202" custLinFactNeighborY="-100000">
        <dgm:presLayoutVars>
          <dgm:chMax val="0"/>
          <dgm:bulletEnabled val="1"/>
        </dgm:presLayoutVars>
      </dgm:prSet>
      <dgm:spPr/>
    </dgm:pt>
    <dgm:pt modelId="{F20485F3-DF5A-483F-8CD6-CF3CE0295D2B}" type="pres">
      <dgm:prSet presAssocID="{3A17E753-D0D3-4BF5-837F-0E9CB2B30B2C}" presName="spacer" presStyleCnt="0"/>
      <dgm:spPr/>
    </dgm:pt>
    <dgm:pt modelId="{63B5D0A5-3142-4488-908A-9A3D63CCCC43}" type="pres">
      <dgm:prSet presAssocID="{AC1FF817-75CD-4282-A8C7-4175945286E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01E7D40-A1CA-41E0-B0CC-7E3A82BDAB56}" type="pres">
      <dgm:prSet presAssocID="{8DDC42CE-DD84-414C-85CD-8F0C04F53219}" presName="spacer" presStyleCnt="0"/>
      <dgm:spPr/>
    </dgm:pt>
    <dgm:pt modelId="{27A3743A-7E99-47D1-AD13-AE706A6E463B}" type="pres">
      <dgm:prSet presAssocID="{04312A3D-642C-48C9-96C2-5DEF52C3D76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9F2B21D-DC3A-478D-93D9-1B9088FA70A0}" type="presOf" srcId="{04312A3D-642C-48C9-96C2-5DEF52C3D76C}" destId="{27A3743A-7E99-47D1-AD13-AE706A6E463B}" srcOrd="0" destOrd="0" presId="urn:microsoft.com/office/officeart/2005/8/layout/vList2"/>
    <dgm:cxn modelId="{205B882A-BB11-456F-8599-9F0B2F3B4EA1}" type="presOf" srcId="{AC1FF817-75CD-4282-A8C7-4175945286EE}" destId="{63B5D0A5-3142-4488-908A-9A3D63CCCC43}" srcOrd="0" destOrd="0" presId="urn:microsoft.com/office/officeart/2005/8/layout/vList2"/>
    <dgm:cxn modelId="{CD086F37-1B3B-4501-A214-CE04F6287DDE}" srcId="{5D3CAF33-9A99-4672-B102-C1433873B3A4}" destId="{AC1FF817-75CD-4282-A8C7-4175945286EE}" srcOrd="1" destOrd="0" parTransId="{330B6FE0-1779-4882-822B-FC12F6814D35}" sibTransId="{8DDC42CE-DD84-414C-85CD-8F0C04F53219}"/>
    <dgm:cxn modelId="{A80AEA43-3AF8-4C44-A804-EF6DA4BD5FF7}" srcId="{5D3CAF33-9A99-4672-B102-C1433873B3A4}" destId="{04312A3D-642C-48C9-96C2-5DEF52C3D76C}" srcOrd="2" destOrd="0" parTransId="{823DDD8B-985D-4BE6-BFCB-8AF0E062DE6A}" sibTransId="{0D855434-B2AE-4368-8176-281BA9AD1119}"/>
    <dgm:cxn modelId="{A7A17A71-B43C-4210-B078-3EA6726DC640}" type="presOf" srcId="{5D3CAF33-9A99-4672-B102-C1433873B3A4}" destId="{9285904C-74DE-41FD-B66C-5BA0A145D3AB}" srcOrd="0" destOrd="0" presId="urn:microsoft.com/office/officeart/2005/8/layout/vList2"/>
    <dgm:cxn modelId="{9BFE2D86-20EE-4151-9CD0-F71FC766A805}" srcId="{5D3CAF33-9A99-4672-B102-C1433873B3A4}" destId="{DE182FED-69E9-4838-A423-2B5C7C3E59EE}" srcOrd="0" destOrd="0" parTransId="{F0643FD1-C8FB-43F4-B554-B7768E642280}" sibTransId="{3A17E753-D0D3-4BF5-837F-0E9CB2B30B2C}"/>
    <dgm:cxn modelId="{D027998A-67CA-4035-9F53-BC52C2E5130B}" type="presOf" srcId="{DE182FED-69E9-4838-A423-2B5C7C3E59EE}" destId="{6DA08F98-AFEF-4E6D-93A4-53AE4C5F8B9A}" srcOrd="0" destOrd="0" presId="urn:microsoft.com/office/officeart/2005/8/layout/vList2"/>
    <dgm:cxn modelId="{B44CBB65-75A8-4A0B-ACE0-BE604F319E74}" type="presParOf" srcId="{9285904C-74DE-41FD-B66C-5BA0A145D3AB}" destId="{6DA08F98-AFEF-4E6D-93A4-53AE4C5F8B9A}" srcOrd="0" destOrd="0" presId="urn:microsoft.com/office/officeart/2005/8/layout/vList2"/>
    <dgm:cxn modelId="{05243D7B-FF01-496D-8C73-55F16262B801}" type="presParOf" srcId="{9285904C-74DE-41FD-B66C-5BA0A145D3AB}" destId="{F20485F3-DF5A-483F-8CD6-CF3CE0295D2B}" srcOrd="1" destOrd="0" presId="urn:microsoft.com/office/officeart/2005/8/layout/vList2"/>
    <dgm:cxn modelId="{C2D67B09-7359-45FD-A80C-08D3AB2E7535}" type="presParOf" srcId="{9285904C-74DE-41FD-B66C-5BA0A145D3AB}" destId="{63B5D0A5-3142-4488-908A-9A3D63CCCC43}" srcOrd="2" destOrd="0" presId="urn:microsoft.com/office/officeart/2005/8/layout/vList2"/>
    <dgm:cxn modelId="{576662DC-7F93-41E7-BE00-6CEAA904D350}" type="presParOf" srcId="{9285904C-74DE-41FD-B66C-5BA0A145D3AB}" destId="{301E7D40-A1CA-41E0-B0CC-7E3A82BDAB56}" srcOrd="3" destOrd="0" presId="urn:microsoft.com/office/officeart/2005/8/layout/vList2"/>
    <dgm:cxn modelId="{2711ABC4-43F3-474A-B8CB-B78597370586}" type="presParOf" srcId="{9285904C-74DE-41FD-B66C-5BA0A145D3AB}" destId="{27A3743A-7E99-47D1-AD13-AE706A6E463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08F98-AFEF-4E6D-93A4-53AE4C5F8B9A}">
      <dsp:nvSpPr>
        <dsp:cNvPr id="0" name=""/>
        <dsp:cNvSpPr/>
      </dsp:nvSpPr>
      <dsp:spPr>
        <a:xfrm>
          <a:off x="0" y="0"/>
          <a:ext cx="8642309" cy="57563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Programul </a:t>
          </a:r>
          <a:r>
            <a:rPr lang="en-U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Interreg </a:t>
          </a:r>
          <a:r>
            <a:rPr lang="vi-VN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IPA România-Serbia</a:t>
          </a:r>
          <a:endParaRPr lang="ro-RO" sz="2200" b="1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28100" y="28100"/>
        <a:ext cx="8586109" cy="519439"/>
      </dsp:txXfrm>
    </dsp:sp>
    <dsp:sp modelId="{63B5D0A5-3142-4488-908A-9A3D63CCCC43}">
      <dsp:nvSpPr>
        <dsp:cNvPr id="0" name=""/>
        <dsp:cNvSpPr/>
      </dsp:nvSpPr>
      <dsp:spPr>
        <a:xfrm>
          <a:off x="0" y="612280"/>
          <a:ext cx="8642309" cy="575639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Inter</a:t>
          </a:r>
          <a:r>
            <a:rPr lang="ro-RO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</a:t>
          </a:r>
          <a:r>
            <a:rPr lang="en-US" sz="2200" b="1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eg</a:t>
          </a:r>
          <a:r>
            <a:rPr lang="en-U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vi-VN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IPA </a:t>
          </a:r>
          <a:r>
            <a:rPr lang="ro-RO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</a:t>
          </a:r>
          <a:r>
            <a:rPr lang="vi-VN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rogram Rumuni</a:t>
          </a:r>
          <a:r>
            <a:rPr lang="sr-Cyrl-R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ј</a:t>
          </a:r>
          <a:r>
            <a:rPr lang="vi-VN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a-Srbi</a:t>
          </a:r>
          <a:r>
            <a:rPr lang="sr-Cyrl-R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ј</a:t>
          </a:r>
          <a:r>
            <a:rPr lang="vi-VN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</a:t>
          </a:r>
          <a:endParaRPr lang="ro-RO" sz="2200" b="1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28100" y="640380"/>
        <a:ext cx="8586109" cy="519439"/>
      </dsp:txXfrm>
    </dsp:sp>
    <dsp:sp modelId="{27A3743A-7E99-47D1-AD13-AE706A6E463B}">
      <dsp:nvSpPr>
        <dsp:cNvPr id="0" name=""/>
        <dsp:cNvSpPr/>
      </dsp:nvSpPr>
      <dsp:spPr>
        <a:xfrm>
          <a:off x="0" y="1222480"/>
          <a:ext cx="8642309" cy="575639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Интеррег</a:t>
          </a:r>
          <a:r>
            <a:rPr lang="en-GB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sr-Cyrl-R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ИПА </a:t>
          </a:r>
          <a:r>
            <a:rPr lang="en-GB" sz="2200" b="1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програм</a:t>
          </a:r>
          <a:r>
            <a:rPr lang="en-GB" sz="2200" kern="1200" dirty="0"/>
            <a:t> </a:t>
          </a:r>
          <a:r>
            <a:rPr lang="sr-Cyrl-R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Румунија-Србија</a:t>
          </a:r>
          <a:r>
            <a:rPr lang="en-US" sz="22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 </a:t>
          </a:r>
          <a:endParaRPr lang="ro-RO" sz="2200" b="1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28100" y="1250580"/>
        <a:ext cx="8586109" cy="519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10 </a:t>
            </a:r>
            <a:r>
              <a:rPr lang="en-US" dirty="0" err="1"/>
              <a:t>noiembrie</a:t>
            </a:r>
            <a:r>
              <a:rPr lang="en-US" dirty="0"/>
              <a:t> 2015 - </a:t>
            </a:r>
            <a:r>
              <a:rPr lang="en-US" dirty="0" err="1"/>
              <a:t>Timșoara</a:t>
            </a:r>
            <a:r>
              <a:rPr lang="en-US" dirty="0"/>
              <a:t>, România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9CF8E-B6FD-4E7E-B005-17AE2D79B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26262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10 </a:t>
            </a:r>
            <a:r>
              <a:rPr lang="en-US" dirty="0" err="1"/>
              <a:t>noiembrie</a:t>
            </a:r>
            <a:r>
              <a:rPr lang="en-US" dirty="0"/>
              <a:t> 2015 - </a:t>
            </a:r>
            <a:r>
              <a:rPr lang="en-US" dirty="0" err="1"/>
              <a:t>Timșoara</a:t>
            </a:r>
            <a:r>
              <a:rPr lang="en-US" dirty="0"/>
              <a:t>, România </a:t>
            </a:r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B6302-ED48-4C53-A492-7C0FE8F8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93212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B6302-ED48-4C53-A492-7C0FE8F888F0}" type="slidenum">
              <a:rPr lang="en-GB" smtClean="0"/>
              <a:t>1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dirty="0"/>
              <a:t>10 </a:t>
            </a:r>
            <a:r>
              <a:rPr lang="en-US" dirty="0" err="1"/>
              <a:t>noiembrie</a:t>
            </a:r>
            <a:r>
              <a:rPr lang="en-US" dirty="0"/>
              <a:t> 2015 - </a:t>
            </a:r>
            <a:r>
              <a:rPr lang="en-US" dirty="0" err="1"/>
              <a:t>Timșoara</a:t>
            </a:r>
            <a:r>
              <a:rPr lang="en-US" dirty="0"/>
              <a:t>, România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438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6B0623A-928C-9D66-A962-7AE7CAC3C135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Session</a:t>
            </a:r>
            <a:r>
              <a:rPr lang="ro-R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June </a:t>
            </a:r>
            <a:r>
              <a:rPr lang="en-GB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ro-R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8D3B19-EF59-459D-896B-7CCDEFEFD9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6" y="258469"/>
            <a:ext cx="3053087" cy="9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11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021" y="332657"/>
            <a:ext cx="5568619" cy="1008111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0D6F4C-2DD2-B464-B8A1-44E4D0851D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3" y="225269"/>
            <a:ext cx="3168351" cy="9521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1B7CD3-3DF4-4830-6EF3-96F36C47241A}"/>
              </a:ext>
            </a:extLst>
          </p:cNvPr>
          <p:cNvSpPr/>
          <p:nvPr userDrawn="1"/>
        </p:nvSpPr>
        <p:spPr>
          <a:xfrm>
            <a:off x="12680" y="6813376"/>
            <a:ext cx="12168000" cy="45719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48C3D-F059-F09F-EFA2-76DA87791E71}"/>
              </a:ext>
            </a:extLst>
          </p:cNvPr>
          <p:cNvSpPr/>
          <p:nvPr userDrawn="1"/>
        </p:nvSpPr>
        <p:spPr>
          <a:xfrm>
            <a:off x="9408368" y="1"/>
            <a:ext cx="2772000" cy="4572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0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solidFill>
            <a:srgbClr val="9FAEE5"/>
          </a:solidFill>
          <a:ln>
            <a:solidFill>
              <a:srgbClr val="C6D9F1"/>
            </a:solidFill>
          </a:ln>
        </p:spPr>
        <p:txBody>
          <a:bodyPr/>
          <a:lstStyle>
            <a:lvl1pPr>
              <a:defRPr sz="2800"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 sz="2400"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>
              <a:defRPr sz="2000"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>
              <a:defRPr sz="1800"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>
              <a:defRPr sz="1800"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ln>
            <a:solidFill>
              <a:srgbClr val="0070C0"/>
            </a:solidFill>
          </a:ln>
        </p:spPr>
        <p:txBody>
          <a:bodyPr/>
          <a:lstStyle>
            <a:lvl1pPr>
              <a:defRPr sz="2800"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 sz="2400"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>
              <a:defRPr sz="2000"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>
              <a:defRPr sz="1800"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>
              <a:defRPr sz="1800"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8021" y="332657"/>
            <a:ext cx="5568619" cy="1008111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8BD185-38B8-BCD7-BA58-E950C73306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3" y="225269"/>
            <a:ext cx="3168351" cy="9521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03261B-3DF4-7EFA-FF3F-653130935E8F}"/>
              </a:ext>
            </a:extLst>
          </p:cNvPr>
          <p:cNvSpPr/>
          <p:nvPr userDrawn="1"/>
        </p:nvSpPr>
        <p:spPr>
          <a:xfrm>
            <a:off x="12680" y="6813376"/>
            <a:ext cx="12168000" cy="45719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7C9D04-5EA4-8A50-7108-3CD0E44944D1}"/>
              </a:ext>
            </a:extLst>
          </p:cNvPr>
          <p:cNvSpPr/>
          <p:nvPr userDrawn="1"/>
        </p:nvSpPr>
        <p:spPr>
          <a:xfrm>
            <a:off x="9408368" y="1"/>
            <a:ext cx="2772000" cy="4572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30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613" y="1268760"/>
            <a:ext cx="11259027" cy="69989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8841"/>
            <a:ext cx="11247040" cy="3705275"/>
          </a:xfr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264B11-021E-D1B8-F1B3-48424F30ED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3" y="225269"/>
            <a:ext cx="3168351" cy="9521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8E31D1-C752-79BD-A649-5B2CD2B8652D}"/>
              </a:ext>
            </a:extLst>
          </p:cNvPr>
          <p:cNvSpPr/>
          <p:nvPr userDrawn="1"/>
        </p:nvSpPr>
        <p:spPr>
          <a:xfrm>
            <a:off x="9408368" y="1"/>
            <a:ext cx="2772000" cy="4572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0F6D7E-A93E-00C4-D88A-8A357CA9A48C}"/>
              </a:ext>
            </a:extLst>
          </p:cNvPr>
          <p:cNvSpPr/>
          <p:nvPr userDrawn="1"/>
        </p:nvSpPr>
        <p:spPr>
          <a:xfrm>
            <a:off x="12680" y="6813376"/>
            <a:ext cx="12168000" cy="45719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43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48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65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66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644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063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424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55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490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CABC3-9D28-444B-BE45-45801AB4A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18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1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mania-serbia.ne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dani.bardos@brct-timisoara.ro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armen.stojanovic@brct-timisoara.ro" TargetMode="External"/><Relationship Id="rId2" Type="http://schemas.openxmlformats.org/officeDocument/2006/relationships/hyperlink" Target="mailto:dani.bardos@brct-timisoara.ro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17"/>
          <p:cNvSpPr txBox="1">
            <a:spLocks/>
          </p:cNvSpPr>
          <p:nvPr/>
        </p:nvSpPr>
        <p:spPr>
          <a:xfrm>
            <a:off x="407368" y="2132856"/>
            <a:ext cx="5519936" cy="39049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it-IT" sz="1600" b="1" dirty="0">
                <a:solidFill>
                  <a:srgbClr val="9FAEE5"/>
                </a:solidFill>
              </a:rPr>
              <a:t>INTERREG IPA ROMANIA</a:t>
            </a:r>
            <a:r>
              <a:rPr lang="ro-RO" sz="1600" b="1" dirty="0">
                <a:solidFill>
                  <a:srgbClr val="9FAEE5"/>
                </a:solidFill>
              </a:rPr>
              <a:t>-</a:t>
            </a:r>
            <a:r>
              <a:rPr lang="it-IT" sz="1600" b="1" dirty="0">
                <a:solidFill>
                  <a:srgbClr val="9FAEE5"/>
                </a:solidFill>
              </a:rPr>
              <a:t>SERBIA</a:t>
            </a:r>
            <a:r>
              <a:rPr lang="ro-RO" sz="1600" b="1" dirty="0">
                <a:solidFill>
                  <a:srgbClr val="9FAEE5"/>
                </a:solidFill>
              </a:rPr>
              <a:t> PROGRAMME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26B407-E154-4189-9A59-22F8D6604218}"/>
              </a:ext>
            </a:extLst>
          </p:cNvPr>
          <p:cNvSpPr txBox="1"/>
          <p:nvPr/>
        </p:nvSpPr>
        <p:spPr>
          <a:xfrm>
            <a:off x="407368" y="2522021"/>
            <a:ext cx="9001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4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Identity &amp;</a:t>
            </a:r>
          </a:p>
          <a:p>
            <a:r>
              <a:rPr lang="ro-RO" sz="4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 Guide</a:t>
            </a:r>
            <a:endParaRPr lang="en-GB" sz="46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624942-7936-17B8-13BD-70F28CFBE15B}"/>
              </a:ext>
            </a:extLst>
          </p:cNvPr>
          <p:cNvSpPr txBox="1"/>
          <p:nvPr/>
        </p:nvSpPr>
        <p:spPr>
          <a:xfrm>
            <a:off x="407368" y="4149080"/>
            <a:ext cx="10297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Clear, concise rules and guidelines to help project partners achieve professional compliance and high publicity impact.</a:t>
            </a:r>
            <a:endParaRPr lang="en-US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1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313944" y="3789040"/>
            <a:ext cx="11737304" cy="2304256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ro-R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t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 </a:t>
            </a:r>
            <a:r>
              <a:rPr lang="ro-R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mandatory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Identity Manual </a:t>
            </a:r>
            <a:r>
              <a:rPr lang="ro-RO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ro-RO" sz="2000" b="1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VIM</a:t>
            </a:r>
            <a:r>
              <a:rPr lang="ro-RO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ro-R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logo</a:t>
            </a:r>
            <a:r>
              <a:rPr lang="ro-R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which are updated and available on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2000" b="1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www.romania-serbia.net</a:t>
            </a:r>
            <a:endParaRPr lang="ro-RO" sz="2000" b="1" dirty="0">
              <a:solidFill>
                <a:srgbClr val="0E6EB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ro-RO" sz="2000" b="1" dirty="0">
              <a:solidFill>
                <a:srgbClr val="0E6EB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Failure to meet EU transparency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information regulations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carries direct financial consequences:</a:t>
            </a:r>
            <a:r>
              <a:rPr lang="ro-R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lack of remedial action on visibility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lead to the </a:t>
            </a:r>
            <a:r>
              <a:rPr lang="en-US" sz="2000" b="1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 cancelling up to 2% of your grant</a:t>
            </a:r>
            <a:r>
              <a:rPr lang="ro-RO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br>
              <a:rPr lang="en-US" sz="2000" b="1" dirty="0"/>
            </a:br>
            <a:r>
              <a:rPr lang="ro-RO" sz="2000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2000" dirty="0">
              <a:solidFill>
                <a:srgbClr val="0E6EB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13944" y="1916832"/>
            <a:ext cx="11737304" cy="1656184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Partners </a:t>
            </a:r>
            <a:r>
              <a:rPr lang="ro-R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hold </a:t>
            </a: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ultimate</a:t>
            </a:r>
            <a:r>
              <a:rPr lang="ro-R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project-level accountability, </a:t>
            </a:r>
            <a:r>
              <a:rPr lang="ro-R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but </a:t>
            </a: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PARTNERS must deliver the </a:t>
            </a:r>
            <a:r>
              <a:rPr lang="ro-RO" sz="2400" b="1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visibility actions </a:t>
            </a: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planned in their applications </a:t>
            </a:r>
            <a:r>
              <a:rPr lang="ro-R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required by the Regulations. </a:t>
            </a:r>
          </a:p>
          <a:p>
            <a:pPr marL="0" indent="0" algn="just">
              <a:buNone/>
            </a:pPr>
            <a:endParaRPr lang="ro-RO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partners must promote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their projects to relevant groups or to the general public, using </a:t>
            </a:r>
            <a:r>
              <a:rPr lang="en-US" sz="2400" b="1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plain language</a:t>
            </a: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ro-R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ro-R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sz="2400" b="1" dirty="0" err="1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ro-RO" sz="2400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logo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F3BF723-3840-679A-AA69-60DF7816B68A}"/>
              </a:ext>
            </a:extLst>
          </p:cNvPr>
          <p:cNvSpPr txBox="1">
            <a:spLocks/>
          </p:cNvSpPr>
          <p:nvPr/>
        </p:nvSpPr>
        <p:spPr>
          <a:xfrm>
            <a:off x="9264352" y="44624"/>
            <a:ext cx="2927648" cy="74716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ro-RO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principles &amp;</a:t>
            </a:r>
            <a:endParaRPr lang="en-US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o-RO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Legal Mandates</a:t>
            </a:r>
            <a:endParaRPr lang="en-US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386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371364" y="2420888"/>
            <a:ext cx="11449271" cy="244827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rgbClr val="0E6EB6"/>
            </a:solidFill>
            <a:prstDash val="sysDash"/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C00000"/>
              </a:buClr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Lead Partner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shall ensure that </a:t>
            </a:r>
            <a:r>
              <a:rPr lang="en-US" sz="2400" b="1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 and visibility materials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realized by the project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made available upon request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bodies, European Union institutions, bodies, offices or agencies </a:t>
            </a:r>
            <a:r>
              <a:rPr lang="en-US" sz="2400" b="1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2400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royalty-free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non-exclusive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irrevocable license to use such material and any pre-existing rights attached to it is granted to the European Union. </a:t>
            </a:r>
          </a:p>
          <a:p>
            <a:pPr marL="0" indent="0" algn="r">
              <a:buClr>
                <a:srgbClr val="C00000"/>
              </a:buClr>
              <a:buNone/>
            </a:pP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(CPR Regulation 2021/1060 Annex IX point 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E1394F-2677-32CC-52BE-08CC13F960BC}"/>
              </a:ext>
            </a:extLst>
          </p:cNvPr>
          <p:cNvSpPr txBox="1">
            <a:spLocks/>
          </p:cNvSpPr>
          <p:nvPr/>
        </p:nvSpPr>
        <p:spPr>
          <a:xfrm>
            <a:off x="9264352" y="44624"/>
            <a:ext cx="2927648" cy="74716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ro-RO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principles &amp;</a:t>
            </a:r>
            <a:endParaRPr lang="en-US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o-RO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Legal Mandates</a:t>
            </a:r>
            <a:endParaRPr lang="en-US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328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2656608"/>
              </p:ext>
            </p:extLst>
          </p:nvPr>
        </p:nvGraphicFramePr>
        <p:xfrm>
          <a:off x="1801504" y="3645024"/>
          <a:ext cx="8642309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781634" y="2348880"/>
            <a:ext cx="8569325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0"/>
                <a:cs typeface="Open Sans" pitchFamily="34" charset="0"/>
              </a:rPr>
              <a:t>Interreg IPA Romania-Serbia Programme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772816"/>
            <a:ext cx="12192000" cy="504056"/>
          </a:xfr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</p:spPr>
        <p:txBody>
          <a:bodyPr/>
          <a:lstStyle/>
          <a:p>
            <a:pPr marL="538163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Programme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name used for communication purposes: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7F04A-2FF9-38F9-3645-AA93B0E53122}"/>
              </a:ext>
            </a:extLst>
          </p:cNvPr>
          <p:cNvSpPr txBox="1">
            <a:spLocks/>
          </p:cNvSpPr>
          <p:nvPr/>
        </p:nvSpPr>
        <p:spPr>
          <a:xfrm>
            <a:off x="9289032" y="44624"/>
            <a:ext cx="2927648" cy="50405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ro-RO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name</a:t>
            </a:r>
            <a:endParaRPr lang="en-US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04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480376" y="44624"/>
            <a:ext cx="2736304" cy="576063"/>
          </a:xfrm>
        </p:spPr>
        <p:txBody>
          <a:bodyPr/>
          <a:lstStyle/>
          <a:p>
            <a:pPr algn="r"/>
            <a:r>
              <a:rPr lang="en-GB" sz="2400" dirty="0"/>
              <a:t>Programme logo</a:t>
            </a:r>
            <a:endParaRPr lang="ro-RO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301560" y="3573016"/>
            <a:ext cx="11689299" cy="3024336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2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logo </a:t>
            </a: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must be used on </a:t>
            </a:r>
            <a:endParaRPr lang="ro-RO" sz="2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22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communication</a:t>
            </a:r>
            <a:r>
              <a:rPr lang="en-US" sz="2200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2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materials, </a:t>
            </a:r>
            <a:endParaRPr lang="ro-RO" sz="2200" b="1" dirty="0">
              <a:solidFill>
                <a:srgbClr val="0E6EB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preferably</a:t>
            </a:r>
            <a:r>
              <a:rPr lang="en-US" sz="22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</a:t>
            </a:r>
            <a:r>
              <a:rPr lang="en-US" sz="2200" b="1" dirty="0" err="1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colour</a:t>
            </a:r>
            <a:r>
              <a:rPr lang="en-US" sz="22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version </a:t>
            </a:r>
            <a:endParaRPr lang="ro-RO" sz="2200" b="1" dirty="0">
              <a:solidFill>
                <a:srgbClr val="0E6EB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</a:t>
            </a:r>
            <a:r>
              <a:rPr lang="en-US" sz="22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2F2F2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white background</a:t>
            </a: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ro-RO" sz="2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2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 </a:t>
            </a:r>
            <a:endParaRPr lang="ro-RO" sz="22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Open Sans" panose="020B0606030504020204" pitchFamily="34" charset="0"/>
              <a:ea typeface="Open Sans" panose="020B0606030504020204" pitchFamily="34" charset="0"/>
            </a:endParaRPr>
          </a:p>
          <a:p>
            <a:pPr algn="ctr"/>
            <a:r>
              <a:rPr lang="ro-RO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The </a:t>
            </a:r>
            <a:r>
              <a:rPr lang="en-GB" sz="24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</a:rPr>
              <a:t>EU emblem</a:t>
            </a:r>
            <a:r>
              <a:rPr lang="ro-RO" sz="24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</a:rPr>
              <a:t> (flag)</a:t>
            </a:r>
            <a:r>
              <a:rPr lang="en-GB" sz="24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</a:rPr>
              <a:t> </a:t>
            </a:r>
            <a:r>
              <a:rPr lang="ro-RO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</a:rPr>
              <a:t>within the Programme logo 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must be </a:t>
            </a:r>
            <a:r>
              <a:rPr lang="en-GB" sz="2400" b="1" dirty="0">
                <a:solidFill>
                  <a:srgbClr val="0E6E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</a:rPr>
              <a:t>at least 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the same size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as the 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biggest of the other </a:t>
            </a:r>
            <a:r>
              <a:rPr lang="ro-RO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partner 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logos.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2" descr="https://lh6.googleusercontent.com/pqRxeH_xF8Is4WrqL_d6Rzc5yTzEltuSpZ2yLR8gTZIF4CoPWHpnHI8oyymQT9re4PIHBMXhUgeythl0eBPcQ5Sbns3KC8oY-s4lxHQPDXU_eekzfOrqMZIHEVOAYqWI233BpwfwGCTK4J7hcEb4avSIoLtwn8LhbiZW7SVH_X9QvayOnD5dMO8K6fUEhBP1Nx1m85zZ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269" y="1420402"/>
            <a:ext cx="677868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687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2304" y="44624"/>
            <a:ext cx="3312368" cy="709202"/>
          </a:xfrm>
        </p:spPr>
        <p:txBody>
          <a:bodyPr/>
          <a:lstStyle/>
          <a:p>
            <a:pPr algn="r"/>
            <a:r>
              <a:rPr lang="en-GB" sz="2400" dirty="0"/>
              <a:t>Language</a:t>
            </a:r>
            <a:br>
              <a:rPr lang="en-GB" sz="2400" dirty="0"/>
            </a:br>
            <a:r>
              <a:rPr lang="en-GB" sz="2400" dirty="0"/>
              <a:t>variations</a:t>
            </a:r>
            <a:endParaRPr lang="ro-RO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888592"/>
              </p:ext>
            </p:extLst>
          </p:nvPr>
        </p:nvGraphicFramePr>
        <p:xfrm>
          <a:off x="1880794" y="1556792"/>
          <a:ext cx="2919062" cy="4536502"/>
        </p:xfrm>
        <a:graphic>
          <a:graphicData uri="http://schemas.openxmlformats.org/drawingml/2006/table">
            <a:tbl>
              <a:tblPr/>
              <a:tblGrid>
                <a:gridCol w="2919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2961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English</a:t>
                      </a: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1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Romanian</a:t>
                      </a:r>
                      <a:endParaRPr lang="en-US" sz="2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7669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Serbian Cyrillic</a:t>
                      </a:r>
                      <a:endParaRPr lang="en-US" sz="2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61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Serbian Latin</a:t>
                      </a:r>
                      <a:endParaRPr lang="en-US" sz="2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-8227754" y="-60926"/>
            <a:ext cx="188957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02" y="1243632"/>
            <a:ext cx="4632075" cy="13932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02" y="2467768"/>
            <a:ext cx="4632075" cy="1393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8302" y="3764522"/>
            <a:ext cx="4632075" cy="13920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3354" y="5085794"/>
            <a:ext cx="4632075" cy="139206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847528" y="2564904"/>
            <a:ext cx="8424936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47528" y="3861048"/>
            <a:ext cx="8424936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847528" y="5157192"/>
            <a:ext cx="8424936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41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5536" y="44624"/>
            <a:ext cx="4176464" cy="1008111"/>
          </a:xfrm>
        </p:spPr>
        <p:txBody>
          <a:bodyPr/>
          <a:lstStyle/>
          <a:p>
            <a:pPr algn="r"/>
            <a:r>
              <a:rPr lang="en-GB" sz="2400" dirty="0"/>
              <a:t>Priority Icon </a:t>
            </a:r>
            <a:r>
              <a:rPr lang="ro-RO" sz="2400" dirty="0"/>
              <a:t>for</a:t>
            </a:r>
            <a:br>
              <a:rPr lang="en-US" sz="2400" dirty="0"/>
            </a:br>
            <a:r>
              <a:rPr lang="ro-RO" sz="2400" dirty="0"/>
              <a:t>2nd Call projects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CA84299-AEB0-24DF-2F3A-05DA037C6AE2}"/>
              </a:ext>
            </a:extLst>
          </p:cNvPr>
          <p:cNvGrpSpPr/>
          <p:nvPr/>
        </p:nvGrpSpPr>
        <p:grpSpPr>
          <a:xfrm>
            <a:off x="407368" y="2796531"/>
            <a:ext cx="11188043" cy="1640581"/>
            <a:chOff x="407368" y="2220467"/>
            <a:chExt cx="11188043" cy="1640581"/>
          </a:xfrm>
        </p:grpSpPr>
        <p:graphicFrame>
          <p:nvGraphicFramePr>
            <p:cNvPr id="8" name="Content Placeholder 1">
              <a:extLst>
                <a:ext uri="{FF2B5EF4-FFF2-40B4-BE49-F238E27FC236}">
                  <a16:creationId xmlns:a16="http://schemas.microsoft.com/office/drawing/2014/main" id="{1AD1C8D7-A21D-480A-064B-F8556D8726C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99438260"/>
                </p:ext>
              </p:extLst>
            </p:nvPr>
          </p:nvGraphicFramePr>
          <p:xfrm>
            <a:off x="407368" y="2627575"/>
            <a:ext cx="6386916" cy="822958"/>
          </p:xfrm>
          <a:graphic>
            <a:graphicData uri="http://schemas.openxmlformats.org/drawingml/2006/table">
              <a:tbl>
                <a:tblPr firstRow="1" bandRow="1">
                  <a:tableStyleId>{69C7853C-536D-4A76-A0AE-DD22124D55A5}</a:tableStyleId>
                </a:tblPr>
                <a:tblGrid>
                  <a:gridCol w="6386916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595168">
                  <a:tc>
                    <a:txBody>
                      <a:bodyPr/>
                      <a:lstStyle/>
                      <a:p>
                        <a:pPr marL="1530350" indent="-1530350" algn="l"/>
                        <a:r>
                          <a:rPr lang="en-GB" sz="2400" noProof="0" dirty="0">
                            <a:effectLst/>
                            <a:latin typeface="Open Sans" panose="020B0606030504020204" pitchFamily="34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a:t>Priority</a:t>
                        </a:r>
                        <a:r>
                          <a:rPr lang="ro-RO" sz="2400" dirty="0">
                            <a:effectLst/>
                            <a:latin typeface="Open Sans" panose="020B0606030504020204" pitchFamily="34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a:t> 1: </a:t>
                        </a:r>
                        <a:r>
                          <a:rPr lang="en-US" sz="2400" dirty="0">
                            <a:effectLst/>
                            <a:latin typeface="Open Sans" panose="020B0606030504020204" pitchFamily="34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a:t>Environmental protection and risk management </a:t>
                        </a:r>
                        <a:endParaRPr lang="ro-RO" sz="24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endParaRPr>
                      </a:p>
                    </a:txBody>
                    <a:tcPr marT="45719" marB="45719" anchor="ctr"/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F50BE36-01D2-136B-0591-55253393C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0096" y="2220467"/>
              <a:ext cx="1617212" cy="161673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3121" y="2259696"/>
              <a:ext cx="1601352" cy="160135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D7F9CF8-B964-B3E4-E691-61BBF9D9E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26594" y="2259696"/>
              <a:ext cx="768817" cy="76881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6CFA733-9CB9-764E-E3AE-185B4625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4578" y="3105146"/>
              <a:ext cx="730482" cy="729248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3A82F29-DCA0-289F-3B56-CC8727EFA794}"/>
              </a:ext>
            </a:extLst>
          </p:cNvPr>
          <p:cNvSpPr txBox="1"/>
          <p:nvPr/>
        </p:nvSpPr>
        <p:spPr>
          <a:xfrm>
            <a:off x="8775462" y="5008775"/>
            <a:ext cx="1989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ACA3C"/>
                </a:solidFill>
              </a:rPr>
              <a:t>HEX: #9ACA3C</a:t>
            </a:r>
          </a:p>
          <a:p>
            <a:r>
              <a:rPr lang="en-US" dirty="0">
                <a:solidFill>
                  <a:srgbClr val="9ACA3C"/>
                </a:solidFill>
              </a:rPr>
              <a:t>CMYK: 48/0/89/0</a:t>
            </a:r>
          </a:p>
          <a:p>
            <a:r>
              <a:rPr lang="en-US" dirty="0">
                <a:solidFill>
                  <a:srgbClr val="9ACA3C"/>
                </a:solidFill>
              </a:rPr>
              <a:t>RGB: 154/202/60</a:t>
            </a:r>
          </a:p>
        </p:txBody>
      </p:sp>
    </p:spTree>
    <p:extLst>
      <p:ext uri="{BB962C8B-B14F-4D97-AF65-F5344CB8AC3E}">
        <p14:creationId xmlns:p14="http://schemas.microsoft.com/office/powerpoint/2010/main" val="3428978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328" y="44624"/>
            <a:ext cx="3143672" cy="792088"/>
          </a:xfrm>
        </p:spPr>
        <p:txBody>
          <a:bodyPr/>
          <a:lstStyle/>
          <a:p>
            <a:pPr algn="r"/>
            <a:r>
              <a:rPr lang="en-GB" sz="2400" dirty="0"/>
              <a:t>Programme website</a:t>
            </a:r>
            <a:endParaRPr lang="ro-RO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3492" y="4221088"/>
            <a:ext cx="9145016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4200" dirty="0"/>
              <a:t>www.romania-serbia.net</a:t>
            </a:r>
            <a:endParaRPr lang="ro-RO" sz="4200" dirty="0"/>
          </a:p>
        </p:txBody>
      </p:sp>
      <p:sp>
        <p:nvSpPr>
          <p:cNvPr id="7" name="Rectangle 6"/>
          <p:cNvSpPr/>
          <p:nvPr/>
        </p:nvSpPr>
        <p:spPr>
          <a:xfrm>
            <a:off x="0" y="2348880"/>
            <a:ext cx="12192000" cy="1663276"/>
          </a:xfrm>
          <a:prstGeom prst="rect">
            <a:avLst/>
          </a:prstGeo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</p:spPr>
        <p:txBody>
          <a:bodyPr wrap="square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GB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Include a </a:t>
            </a:r>
            <a:r>
              <a:rPr lang="en-GB" sz="3200" b="1" dirty="0">
                <a:solidFill>
                  <a:srgbClr val="C6D9F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</a:t>
            </a:r>
            <a:r>
              <a:rPr lang="en-GB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the </a:t>
            </a:r>
            <a:r>
              <a:rPr lang="en-GB" sz="3200" b="1" dirty="0">
                <a:solidFill>
                  <a:srgbClr val="C6D9F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website </a:t>
            </a:r>
            <a:r>
              <a:rPr lang="en-GB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your </a:t>
            </a:r>
            <a:endParaRPr lang="ro-RO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lnSpc>
                <a:spcPct val="170000"/>
              </a:lnSpc>
            </a:pPr>
            <a:r>
              <a:rPr lang="en-GB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 materials/ own website/</a:t>
            </a:r>
            <a:r>
              <a:rPr lang="ro-RO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own social media.</a:t>
            </a:r>
          </a:p>
        </p:txBody>
      </p:sp>
    </p:spTree>
    <p:extLst>
      <p:ext uri="{BB962C8B-B14F-4D97-AF65-F5344CB8AC3E}">
        <p14:creationId xmlns:p14="http://schemas.microsoft.com/office/powerpoint/2010/main" val="3186936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556792"/>
            <a:ext cx="12192000" cy="1193256"/>
          </a:xfrm>
          <a:prstGeom prst="rect">
            <a:avLst/>
          </a:prstGeom>
          <a:solidFill>
            <a:schemeClr val="accent5">
              <a:lumMod val="60000"/>
              <a:lumOff val="4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4272" y="44624"/>
            <a:ext cx="3647728" cy="779094"/>
          </a:xfrm>
        </p:spPr>
        <p:txBody>
          <a:bodyPr/>
          <a:lstStyle/>
          <a:p>
            <a:pPr algn="r"/>
            <a:r>
              <a:rPr lang="ro-RO" sz="2400" dirty="0"/>
              <a:t>Partner </a:t>
            </a:r>
            <a:r>
              <a:rPr lang="en-GB" sz="2400" dirty="0"/>
              <a:t>Website</a:t>
            </a:r>
            <a:endParaRPr lang="ro-R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360" y="1556792"/>
            <a:ext cx="11638160" cy="119325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Each partner shall provide on the </a:t>
            </a:r>
            <a:r>
              <a:rPr lang="en-US" sz="2000" b="1" dirty="0">
                <a:solidFill>
                  <a:srgbClr val="0E6EB6"/>
                </a:solidFill>
              </a:rPr>
              <a:t>partner’s official website (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</a:t>
            </a:r>
            <a:r>
              <a:rPr lang="en-US" sz="2000" b="1" dirty="0">
                <a:solidFill>
                  <a:srgbClr val="0E6EB6"/>
                </a:solidFill>
              </a:rPr>
              <a:t>social media pages)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b="1" dirty="0">
                <a:solidFill>
                  <a:srgbClr val="C00000"/>
                </a:solidFill>
              </a:rPr>
              <a:t>where such sites exist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 </a:t>
            </a:r>
            <a:r>
              <a:rPr lang="en-US" sz="2000" b="1" dirty="0">
                <a:solidFill>
                  <a:srgbClr val="0E6EB6"/>
                </a:solidFill>
              </a:rPr>
              <a:t>short description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the project, including its aims and results</a:t>
            </a:r>
            <a:r>
              <a:rPr lang="ro-RO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highlighting the EU financial support by using the </a:t>
            </a:r>
            <a:r>
              <a:rPr lang="en-US" sz="2000" b="1" dirty="0">
                <a:solidFill>
                  <a:srgbClr val="0E6EB6"/>
                </a:solidFill>
              </a:rPr>
              <a:t>P</a:t>
            </a:r>
            <a:r>
              <a:rPr lang="ro-RO" sz="2000" b="1" dirty="0">
                <a:solidFill>
                  <a:srgbClr val="0E6EB6"/>
                </a:solidFill>
              </a:rPr>
              <a:t>r</a:t>
            </a:r>
            <a:r>
              <a:rPr lang="en-US" sz="2000" b="1" dirty="0" err="1">
                <a:solidFill>
                  <a:srgbClr val="0E6EB6"/>
                </a:solidFill>
              </a:rPr>
              <a:t>ogramme</a:t>
            </a:r>
            <a:r>
              <a:rPr lang="en-US" sz="2000" b="1" dirty="0">
                <a:solidFill>
                  <a:srgbClr val="0E6EB6"/>
                </a:solidFill>
              </a:rPr>
              <a:t> logo</a:t>
            </a:r>
            <a:r>
              <a:rPr lang="ro-RO" sz="2000" b="1" dirty="0">
                <a:solidFill>
                  <a:srgbClr val="0E6EB6"/>
                </a:solidFill>
              </a:rPr>
              <a:t>.</a:t>
            </a:r>
            <a:endParaRPr lang="en-GB" sz="2000" b="1" dirty="0">
              <a:solidFill>
                <a:srgbClr val="0E6EB6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07368" y="2924945"/>
            <a:ext cx="11521280" cy="792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b="1" dirty="0">
                <a:solidFill>
                  <a:srgbClr val="0E6EB6"/>
                </a:solidFill>
              </a:rPr>
              <a:t>Good practice: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display the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Programme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logo inside the viewing area of digital devices, without requiring the user to scroll down the page.</a:t>
            </a:r>
            <a:r>
              <a:rPr lang="ro-RO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BE70CC-837D-A4F1-374E-A191C3ADE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17"/>
          <a:stretch/>
        </p:blipFill>
        <p:spPr>
          <a:xfrm>
            <a:off x="1775522" y="4145419"/>
            <a:ext cx="7632847" cy="187586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Arrow: Curved Left 3">
            <a:extLst>
              <a:ext uri="{FF2B5EF4-FFF2-40B4-BE49-F238E27FC236}">
                <a16:creationId xmlns:a16="http://schemas.microsoft.com/office/drawing/2014/main" id="{ABE3C104-D1D1-60A7-D950-D0C97AC38209}"/>
              </a:ext>
            </a:extLst>
          </p:cNvPr>
          <p:cNvSpPr/>
          <p:nvPr/>
        </p:nvSpPr>
        <p:spPr>
          <a:xfrm>
            <a:off x="9408369" y="4149081"/>
            <a:ext cx="1111528" cy="2451659"/>
          </a:xfrm>
          <a:prstGeom prst="curvedLef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355BECC-1F02-C040-9F6E-994503A29759}"/>
              </a:ext>
            </a:extLst>
          </p:cNvPr>
          <p:cNvSpPr txBox="1">
            <a:spLocks/>
          </p:cNvSpPr>
          <p:nvPr/>
        </p:nvSpPr>
        <p:spPr>
          <a:xfrm>
            <a:off x="5863000" y="6131047"/>
            <a:ext cx="3545369" cy="414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o-RO" sz="2000" b="1" dirty="0">
                <a:solidFill>
                  <a:srgbClr val="0E6EB6"/>
                </a:solidFill>
              </a:rPr>
              <a:t>Use accessibility plug-ins.</a:t>
            </a:r>
            <a:endParaRPr lang="en-US" sz="2000" b="1" dirty="0">
              <a:solidFill>
                <a:srgbClr val="0E6E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879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149642-18CF-9D22-14F1-98E4A8493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600201"/>
            <a:ext cx="4295800" cy="3773015"/>
          </a:xfr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</p:spPr>
        <p:txBody>
          <a:bodyPr anchor="ctr">
            <a:normAutofit/>
          </a:bodyPr>
          <a:lstStyle/>
          <a:p>
            <a:pPr marL="263525" indent="-263525">
              <a:buFont typeface="Wingdings" panose="05000000000000000000" pitchFamily="2" charset="2"/>
              <a:buChar char="ü"/>
            </a:pPr>
            <a:r>
              <a:rPr lang="en-US" sz="2200" b="1" dirty="0">
                <a:solidFill>
                  <a:schemeClr val="bg1"/>
                </a:solidFill>
              </a:rPr>
              <a:t>Ensure access for people with disabilities</a:t>
            </a:r>
            <a:endParaRPr lang="ro-RO" sz="2200" b="1" dirty="0">
              <a:solidFill>
                <a:schemeClr val="bg1"/>
              </a:solidFill>
            </a:endParaRPr>
          </a:p>
          <a:p>
            <a:pPr marL="263525" indent="-263525">
              <a:buFont typeface="Wingdings" panose="05000000000000000000" pitchFamily="2" charset="2"/>
              <a:buChar char="ü"/>
            </a:pPr>
            <a:endParaRPr lang="ro-RO" sz="2200" b="1" dirty="0">
              <a:solidFill>
                <a:schemeClr val="bg1"/>
              </a:solidFill>
            </a:endParaRPr>
          </a:p>
          <a:p>
            <a:pPr marL="263525" indent="-263525">
              <a:buFont typeface="Wingdings" panose="05000000000000000000" pitchFamily="2" charset="2"/>
              <a:buChar char="ü"/>
            </a:pPr>
            <a:r>
              <a:rPr lang="ro-RO" sz="2200" b="1" dirty="0">
                <a:solidFill>
                  <a:schemeClr val="bg1"/>
                </a:solidFill>
              </a:rPr>
              <a:t>Identify effective channels for promotion</a:t>
            </a:r>
          </a:p>
          <a:p>
            <a:pPr marL="263525" indent="-263525">
              <a:buFont typeface="Wingdings" panose="05000000000000000000" pitchFamily="2" charset="2"/>
              <a:buChar char="ü"/>
            </a:pPr>
            <a:endParaRPr lang="ro-RO" sz="2200" b="1" dirty="0">
              <a:solidFill>
                <a:schemeClr val="bg1"/>
              </a:solidFill>
            </a:endParaRPr>
          </a:p>
          <a:p>
            <a:pPr marL="263525" indent="-263525">
              <a:buFont typeface="Wingdings" panose="05000000000000000000" pitchFamily="2" charset="2"/>
              <a:buChar char="ü"/>
            </a:pPr>
            <a:r>
              <a:rPr lang="ro-RO" sz="2200" b="1" dirty="0">
                <a:solidFill>
                  <a:schemeClr val="bg1"/>
                </a:solidFill>
              </a:rPr>
              <a:t>Know your audience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01108-63E1-2DEB-6D5A-D9CBA0003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9816" y="1600201"/>
            <a:ext cx="7752184" cy="3773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i="0" dirty="0">
                <a:solidFill>
                  <a:srgbClr val="0070C0"/>
                </a:solidFill>
                <a:effectLst/>
              </a:rPr>
              <a:t>Design compatible content</a:t>
            </a:r>
            <a:r>
              <a:rPr lang="ro-RO" sz="2200" b="1" i="0" dirty="0">
                <a:solidFill>
                  <a:srgbClr val="0070C0"/>
                </a:solidFill>
                <a:effectLst/>
              </a:rPr>
              <a:t> online:</a:t>
            </a:r>
          </a:p>
          <a:p>
            <a:pPr marL="263525" indent="-263525" algn="l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3C4245"/>
                </a:solidFill>
                <a:effectLst/>
              </a:rPr>
              <a:t>ensure that webpages work on </a:t>
            </a:r>
            <a:r>
              <a:rPr lang="en-US" sz="2200" b="1" i="0" dirty="0">
                <a:solidFill>
                  <a:srgbClr val="3C4245"/>
                </a:solidFill>
                <a:effectLst/>
              </a:rPr>
              <a:t>all platforms </a:t>
            </a:r>
            <a:r>
              <a:rPr lang="en-US" sz="2200" b="0" i="0" dirty="0">
                <a:solidFill>
                  <a:srgbClr val="3C4245"/>
                </a:solidFill>
                <a:effectLst/>
              </a:rPr>
              <a:t>and </a:t>
            </a:r>
            <a:r>
              <a:rPr lang="en-US" sz="2200" b="1" i="0" dirty="0">
                <a:solidFill>
                  <a:srgbClr val="3C4245"/>
                </a:solidFill>
                <a:effectLst/>
              </a:rPr>
              <a:t>browsers</a:t>
            </a:r>
            <a:r>
              <a:rPr lang="en-US" sz="2200" b="0" i="0" dirty="0">
                <a:solidFill>
                  <a:srgbClr val="3C4245"/>
                </a:solidFill>
                <a:effectLst/>
              </a:rPr>
              <a:t>;</a:t>
            </a:r>
          </a:p>
          <a:p>
            <a:pPr marL="263525" indent="-263525" algn="l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3C4245"/>
                </a:solidFill>
                <a:effectLst/>
              </a:rPr>
              <a:t>format information so it </a:t>
            </a:r>
            <a:r>
              <a:rPr lang="en-US" sz="2200" b="1" i="0" dirty="0">
                <a:solidFill>
                  <a:srgbClr val="3C4245"/>
                </a:solidFill>
                <a:effectLst/>
              </a:rPr>
              <a:t>displays adequately on all devices</a:t>
            </a:r>
            <a:r>
              <a:rPr lang="en-US" sz="2200" b="0" i="0" dirty="0">
                <a:solidFill>
                  <a:srgbClr val="3C4245"/>
                </a:solidFill>
                <a:effectLst/>
              </a:rPr>
              <a:t>, including smart phones and tablets;</a:t>
            </a:r>
          </a:p>
          <a:p>
            <a:pPr marL="263525" indent="-263525" algn="l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3C4245"/>
                </a:solidFill>
                <a:effectLst/>
              </a:rPr>
              <a:t>keep most </a:t>
            </a:r>
            <a:r>
              <a:rPr lang="en-US" sz="2200" b="1" i="0" dirty="0">
                <a:solidFill>
                  <a:srgbClr val="3C4245"/>
                </a:solidFill>
                <a:effectLst/>
              </a:rPr>
              <a:t>file sizes small </a:t>
            </a:r>
            <a:r>
              <a:rPr lang="en-US" sz="2200" b="0" i="0" dirty="0">
                <a:solidFill>
                  <a:srgbClr val="3C4245"/>
                </a:solidFill>
                <a:effectLst/>
              </a:rPr>
              <a:t>so users with </a:t>
            </a:r>
            <a:r>
              <a:rPr lang="en-US" sz="2200" b="1" i="0" dirty="0">
                <a:solidFill>
                  <a:srgbClr val="3C4245"/>
                </a:solidFill>
                <a:effectLst/>
              </a:rPr>
              <a:t>slow internet connection</a:t>
            </a:r>
            <a:r>
              <a:rPr lang="en-US" sz="2200" b="0" i="0" dirty="0">
                <a:solidFill>
                  <a:srgbClr val="3C4245"/>
                </a:solidFill>
                <a:effectLst/>
              </a:rPr>
              <a:t> can still have access to content; </a:t>
            </a:r>
          </a:p>
          <a:p>
            <a:pPr marL="263525" indent="-263525" algn="l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3C4245"/>
                </a:solidFill>
                <a:effectLst/>
              </a:rPr>
              <a:t>create </a:t>
            </a:r>
            <a:r>
              <a:rPr lang="en-US" sz="2200" b="1" i="0" dirty="0">
                <a:solidFill>
                  <a:srgbClr val="3C4245"/>
                </a:solidFill>
                <a:effectLst/>
              </a:rPr>
              <a:t>links to large files</a:t>
            </a:r>
            <a:r>
              <a:rPr lang="en-US" sz="2200" b="0" i="0" dirty="0">
                <a:solidFill>
                  <a:srgbClr val="3C4245"/>
                </a:solidFill>
                <a:effectLst/>
              </a:rPr>
              <a:t>, rather than embedding them in a webpage, so users can retrieve them if they have access to more bandwidth.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6BB994-E3E5-A209-A989-D33B736B7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40" y="44624"/>
            <a:ext cx="5712635" cy="576063"/>
          </a:xfrm>
        </p:spPr>
        <p:txBody>
          <a:bodyPr/>
          <a:lstStyle/>
          <a:p>
            <a:pPr algn="r"/>
            <a:r>
              <a:rPr lang="ro-RO" sz="2400" dirty="0"/>
              <a:t>Accessibility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6224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2020267"/>
            <a:ext cx="4007768" cy="4837734"/>
          </a:xfrm>
          <a:prstGeom prst="rect">
            <a:avLst/>
          </a:prstGeo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176" y="189468"/>
            <a:ext cx="4176464" cy="647245"/>
          </a:xfrm>
        </p:spPr>
        <p:txBody>
          <a:bodyPr/>
          <a:lstStyle/>
          <a:p>
            <a:pPr algn="r"/>
            <a:r>
              <a:rPr lang="en-GB" sz="2400" dirty="0"/>
              <a:t>Social media</a:t>
            </a:r>
            <a:endParaRPr lang="ro-R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552" y="2060848"/>
            <a:ext cx="4139264" cy="4797152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GB" sz="2400" b="1" dirty="0">
                <a:solidFill>
                  <a:schemeClr val="bg1"/>
                </a:solidFill>
              </a:rPr>
              <a:t>Primary hashtags: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o-RO" sz="2400" dirty="0">
                <a:solidFill>
                  <a:schemeClr val="bg1"/>
                </a:solidFill>
              </a:rPr>
              <a:t>#Interreg #InterregIPA #RomaniaSerbia </a:t>
            </a:r>
            <a:endParaRPr lang="en-GB" sz="2400" dirty="0">
              <a:solidFill>
                <a:schemeClr val="bg1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ro-RO" sz="2400" dirty="0">
                <a:solidFill>
                  <a:schemeClr val="bg1"/>
                </a:solidFill>
              </a:rPr>
              <a:t>#RORS00000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GB" sz="2400" dirty="0">
                <a:solidFill>
                  <a:schemeClr val="bg1"/>
                </a:solidFill>
              </a:rPr>
              <a:t>#CohesionPolicy </a:t>
            </a:r>
            <a:endParaRPr lang="ro-RO" sz="2400" dirty="0">
              <a:solidFill>
                <a:schemeClr val="bg1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GB" sz="2400" dirty="0">
                <a:solidFill>
                  <a:schemeClr val="bg1"/>
                </a:solidFill>
              </a:rPr>
              <a:t>#EUinmyRegion</a:t>
            </a:r>
            <a:endParaRPr lang="ro-RO" sz="2400" dirty="0">
              <a:solidFill>
                <a:schemeClr val="bg1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ro-RO" sz="2400" dirty="0">
                <a:solidFill>
                  <a:schemeClr val="bg1"/>
                </a:solidFill>
              </a:rPr>
              <a:t>#EUfunded</a:t>
            </a:r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377" y="1021310"/>
            <a:ext cx="713063" cy="713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6456" y="1124744"/>
            <a:ext cx="680184" cy="6472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915" y="1124744"/>
            <a:ext cx="609629" cy="60962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007768" y="2020267"/>
            <a:ext cx="8184232" cy="4837734"/>
          </a:xfrm>
          <a:prstGeom prst="rect">
            <a:avLst/>
          </a:prstGeom>
          <a:solidFill>
            <a:schemeClr val="bg1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Rectangle 10"/>
          <p:cNvSpPr/>
          <p:nvPr/>
        </p:nvSpPr>
        <p:spPr>
          <a:xfrm>
            <a:off x="4223792" y="3068960"/>
            <a:ext cx="7968208" cy="2454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the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page use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ipacbcrose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link to the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the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 (twitter)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page: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@IPACBCRORS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the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page: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@ipacbcrors</a:t>
            </a:r>
            <a:endParaRPr lang="ro-RO" sz="240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792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6465" y="1772816"/>
            <a:ext cx="12000527" cy="230425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MANDATORY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&amp; visible to the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public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endParaRPr lang="ro-RO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include 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ro-RO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Programme</a:t>
            </a: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logo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as soon as the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physical implementation</a:t>
            </a:r>
            <a:r>
              <a:rPr lang="ro-RO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operations involving physical investment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starts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or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purchased equipment is installed</a:t>
            </a: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prepare a </a:t>
            </a:r>
            <a:r>
              <a:rPr lang="ro-RO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high quality photo relevant </a:t>
            </a: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your project and a </a:t>
            </a:r>
            <a:r>
              <a:rPr lang="ro-RO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short description</a:t>
            </a: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send it by </a:t>
            </a:r>
            <a:r>
              <a:rPr lang="ro-RO" sz="2200" b="1" dirty="0">
                <a:solidFill>
                  <a:srgbClr val="C00000"/>
                </a:solidFill>
              </a:rPr>
              <a:t>e-mail</a:t>
            </a: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to </a:t>
            </a:r>
            <a:r>
              <a:rPr lang="ro-RO" sz="22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dani.bardos@brct-timisoara.ro</a:t>
            </a:r>
            <a:r>
              <a:rPr lang="ro-RO" sz="2200" b="1" dirty="0">
                <a:solidFill>
                  <a:srgbClr val="C00000"/>
                </a:solidFill>
              </a:rPr>
              <a:t> </a:t>
            </a:r>
            <a:r>
              <a:rPr lang="ro-RO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the </a:t>
            </a:r>
            <a:r>
              <a:rPr lang="ro-RO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JS project manager</a:t>
            </a: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assigned to your project, </a:t>
            </a:r>
            <a:r>
              <a:rPr lang="ro-RO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work together on the template</a:t>
            </a:r>
            <a:r>
              <a:rPr lang="ro-RO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68008" y="44624"/>
            <a:ext cx="6023992" cy="874148"/>
          </a:xfrm>
        </p:spPr>
        <p:txBody>
          <a:bodyPr/>
          <a:lstStyle/>
          <a:p>
            <a:pPr algn="r"/>
            <a:r>
              <a:rPr lang="ro-RO" sz="2400" dirty="0"/>
              <a:t>Durable plaques</a:t>
            </a:r>
            <a:br>
              <a:rPr lang="en-US" sz="2400" dirty="0"/>
            </a:br>
            <a:r>
              <a:rPr lang="ro-RO" sz="2400" dirty="0"/>
              <a:t>or billboards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901B05-3DCB-3004-43C2-821738A7FF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5" y="4785540"/>
            <a:ext cx="3935760" cy="1958750"/>
          </a:xfrm>
          <a:prstGeom prst="rect">
            <a:avLst/>
          </a:prstGeom>
          <a:ln w="31750">
            <a:solidFill>
              <a:srgbClr val="9ACA3C"/>
            </a:solidFill>
            <a:prstDash val="dash"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497198-C731-69CC-4B93-627076EE53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120" y="4787099"/>
            <a:ext cx="3912096" cy="1958118"/>
          </a:xfrm>
          <a:prstGeom prst="rect">
            <a:avLst/>
          </a:prstGeom>
          <a:ln w="31750">
            <a:solidFill>
              <a:srgbClr val="DA5C57"/>
            </a:solidFill>
            <a:prstDash val="dash"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8ED7EC-924F-F95C-0208-0635EB49F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757" y="4801954"/>
            <a:ext cx="3916235" cy="1958118"/>
          </a:xfrm>
          <a:prstGeom prst="rect">
            <a:avLst/>
          </a:prstGeom>
          <a:ln w="31750">
            <a:solidFill>
              <a:srgbClr val="0E6EB6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077510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35360" y="1628800"/>
            <a:ext cx="11593288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Take a minute to consider their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impact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environmentally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socially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economically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ro-RO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choose items that are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needed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have a high use value.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choose products and production sites nearby,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local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go for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durable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environmentally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friendly materials.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choose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reusable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items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designs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e.g. banners or roll-ups without specific dates, to make them </a:t>
            </a: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flexible</a:t>
            </a: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ro-RO" sz="2400" dirty="0"/>
          </a:p>
          <a:p>
            <a:pPr marL="0" indent="0">
              <a:buNone/>
            </a:pPr>
            <a:r>
              <a:rPr lang="ro-RO" sz="2400" b="1" dirty="0">
                <a:solidFill>
                  <a:srgbClr val="C00000"/>
                </a:solidFill>
              </a:rPr>
              <a:t>Use the Programme* logo on promotional items.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12024" y="58104"/>
            <a:ext cx="5879976" cy="634592"/>
          </a:xfrm>
        </p:spPr>
        <p:txBody>
          <a:bodyPr/>
          <a:lstStyle/>
          <a:p>
            <a:pPr algn="r"/>
            <a:r>
              <a:rPr lang="ro-RO" sz="2400" dirty="0"/>
              <a:t>Promotional</a:t>
            </a:r>
            <a:br>
              <a:rPr lang="en-US" sz="2400" dirty="0"/>
            </a:br>
            <a:r>
              <a:rPr lang="ro-RO" sz="2400" dirty="0"/>
              <a:t>items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D001AD-7287-6030-37E3-77579408E8F5}"/>
              </a:ext>
            </a:extLst>
          </p:cNvPr>
          <p:cNvSpPr txBox="1"/>
          <p:nvPr/>
        </p:nvSpPr>
        <p:spPr>
          <a:xfrm>
            <a:off x="335360" y="6300028"/>
            <a:ext cx="1159328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o-RO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 Very Small Promotional Item: </a:t>
            </a:r>
            <a:r>
              <a:rPr lang="ro-R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the </a:t>
            </a:r>
            <a:r>
              <a:rPr lang="en-GB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 </a:t>
            </a:r>
            <a:r>
              <a:rPr lang="en-GB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Union emblem </a:t>
            </a:r>
            <a:r>
              <a:rPr lang="ro-RO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+ </a:t>
            </a:r>
            <a:r>
              <a:rPr lang="en-GB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Co-funded by the European Union</a:t>
            </a:r>
            <a:r>
              <a:rPr lang="ro-RO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35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3FBC43-0093-3534-94D9-1B9E3C531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132856"/>
            <a:ext cx="6019800" cy="3312368"/>
          </a:xfr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chemeClr val="bg1"/>
                </a:solidFill>
              </a:rPr>
              <a:t>The </a:t>
            </a:r>
            <a:r>
              <a:rPr lang="en-GB" sz="2600" b="1" dirty="0">
                <a:solidFill>
                  <a:schemeClr val="bg1"/>
                </a:solidFill>
              </a:rPr>
              <a:t>minimum recommended size</a:t>
            </a:r>
            <a:r>
              <a:rPr lang="en-GB" sz="2600" dirty="0">
                <a:solidFill>
                  <a:schemeClr val="bg1"/>
                </a:solidFill>
              </a:rPr>
              <a:t> of the panel for</a:t>
            </a:r>
            <a:r>
              <a:rPr lang="en-GB" sz="2600" b="1" dirty="0">
                <a:solidFill>
                  <a:schemeClr val="bg1"/>
                </a:solidFill>
              </a:rPr>
              <a:t> all vehicles </a:t>
            </a:r>
            <a:r>
              <a:rPr lang="en-GB" sz="2600" dirty="0">
                <a:solidFill>
                  <a:schemeClr val="bg1"/>
                </a:solidFill>
              </a:rPr>
              <a:t>(cars, trucks, special utility vehicles, vans etc.) is </a:t>
            </a:r>
            <a:r>
              <a:rPr lang="en-GB" sz="2600" b="1" dirty="0" err="1">
                <a:solidFill>
                  <a:schemeClr val="bg1"/>
                </a:solidFill>
              </a:rPr>
              <a:t>A4</a:t>
            </a:r>
            <a:r>
              <a:rPr lang="ro-RO" sz="2600" b="1" dirty="0">
                <a:solidFill>
                  <a:schemeClr val="bg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chemeClr val="bg1"/>
                </a:solidFill>
              </a:rPr>
              <a:t>If the design of the vehicle does not permit it, please consult the JS/MA for an alternative solution.</a:t>
            </a:r>
            <a:endParaRPr lang="ro-RO" sz="2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A37E6-16CD-D4E3-3EEB-18D94077F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2856"/>
            <a:ext cx="6019800" cy="33123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Equipment, furniture and other purchased items </a:t>
            </a:r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must </a:t>
            </a:r>
            <a:r>
              <a:rPr lang="ro-RO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have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self-adhesive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or a </a:t>
            </a:r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tag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o-RO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size may vary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depending on the material</a:t>
            </a:r>
            <a:r>
              <a:rPr lang="ro-RO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object,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a </a:t>
            </a:r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visible place. </a:t>
            </a:r>
            <a:endParaRPr lang="ro-RO" sz="2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559478-336A-0CC6-C150-6BE850A02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1484784"/>
            <a:ext cx="6192688" cy="648072"/>
          </a:xfrm>
        </p:spPr>
        <p:txBody>
          <a:bodyPr/>
          <a:lstStyle/>
          <a:p>
            <a:pPr algn="l"/>
            <a:r>
              <a:rPr lang="en-US" dirty="0"/>
              <a:t>Self-Adhesives/Stickers/Tags: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9E0F28FA-8685-C265-651A-042C407530FE}"/>
              </a:ext>
            </a:extLst>
          </p:cNvPr>
          <p:cNvSpPr txBox="1">
            <a:spLocks/>
          </p:cNvSpPr>
          <p:nvPr/>
        </p:nvSpPr>
        <p:spPr>
          <a:xfrm>
            <a:off x="407368" y="1484784"/>
            <a:ext cx="334837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en-US" dirty="0"/>
              <a:t>Vehicle panels: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8B1540-3691-1804-6DE3-B2881A9A79A9}"/>
              </a:ext>
            </a:extLst>
          </p:cNvPr>
          <p:cNvSpPr txBox="1">
            <a:spLocks/>
          </p:cNvSpPr>
          <p:nvPr/>
        </p:nvSpPr>
        <p:spPr>
          <a:xfrm>
            <a:off x="623392" y="5949280"/>
            <a:ext cx="10585176" cy="504056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!!! </a:t>
            </a:r>
            <a:r>
              <a:rPr lang="ro-RO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Templates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are available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 the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Programme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o-RO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web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site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211647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8A8934-10B1-167D-F06B-B03BFC752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68759"/>
            <a:ext cx="12192000" cy="1008111"/>
          </a:xfr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</p:spPr>
        <p:txBody>
          <a:bodyPr>
            <a:noAutofit/>
          </a:bodyPr>
          <a:lstStyle/>
          <a:p>
            <a:pPr algn="ctr">
              <a:buFont typeface="Open Sans" panose="020B0606030504020204" pitchFamily="34" charset="0"/>
              <a:buChar char="+"/>
            </a:pPr>
            <a:r>
              <a:rPr lang="ro-RO" sz="2400" b="1" dirty="0">
                <a:solidFill>
                  <a:schemeClr val="bg1"/>
                </a:solidFill>
              </a:rPr>
              <a:t>Include </a:t>
            </a:r>
            <a:r>
              <a:rPr lang="en-GB" sz="2400" b="1" dirty="0">
                <a:solidFill>
                  <a:schemeClr val="bg1"/>
                </a:solidFill>
              </a:rPr>
              <a:t>the Programme logo</a:t>
            </a:r>
            <a:r>
              <a:rPr lang="ro-RO" sz="2400" b="1" dirty="0">
                <a:solidFill>
                  <a:schemeClr val="bg1"/>
                </a:solidFill>
              </a:rPr>
              <a:t> on the first and last covers + </a:t>
            </a:r>
          </a:p>
          <a:p>
            <a:pPr algn="ctr">
              <a:buFont typeface="Open Sans" panose="020B0606030504020204" pitchFamily="34" charset="0"/>
              <a:buChar char="+"/>
            </a:pPr>
            <a:r>
              <a:rPr lang="ro-RO" sz="2400" b="1" dirty="0">
                <a:solidFill>
                  <a:schemeClr val="bg1"/>
                </a:solidFill>
              </a:rPr>
              <a:t>Include the technical section on the last cover: 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23A6A-8708-5C5D-CEE5-262E5542D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368" y="2564905"/>
            <a:ext cx="11552584" cy="356125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</a:rPr>
              <a:t>Project title and </a:t>
            </a:r>
            <a:r>
              <a:rPr lang="en-GB" sz="1800" dirty="0" err="1">
                <a:solidFill>
                  <a:srgbClr val="000000"/>
                </a:solidFill>
              </a:rPr>
              <a:t>Jems</a:t>
            </a:r>
            <a:r>
              <a:rPr lang="en-GB" sz="1800" dirty="0">
                <a:solidFill>
                  <a:srgbClr val="000000"/>
                </a:solidFill>
              </a:rPr>
              <a:t> code:</a:t>
            </a:r>
            <a:r>
              <a:rPr lang="ro-RO" sz="1800" dirty="0">
                <a:solidFill>
                  <a:srgbClr val="000000"/>
                </a:solidFill>
              </a:rPr>
              <a:t> ...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</a:rPr>
              <a:t>Material editor/Responsible for publication </a:t>
            </a:r>
            <a:r>
              <a:rPr lang="en-GB" sz="1800" i="1" dirty="0">
                <a:solidFill>
                  <a:srgbClr val="000000"/>
                </a:solidFill>
              </a:rPr>
              <a:t>(usually the project partner)</a:t>
            </a:r>
            <a:r>
              <a:rPr lang="en-GB" sz="1800" dirty="0">
                <a:solidFill>
                  <a:srgbClr val="000000"/>
                </a:solidFill>
              </a:rPr>
              <a:t>:</a:t>
            </a:r>
            <a:r>
              <a:rPr lang="ro-RO" sz="1800" dirty="0">
                <a:solidFill>
                  <a:srgbClr val="000000"/>
                </a:solidFill>
              </a:rPr>
              <a:t> ...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</a:rPr>
              <a:t>Contact details of</a:t>
            </a:r>
            <a:r>
              <a:rPr lang="en-GB" sz="1800" i="1" dirty="0">
                <a:solidFill>
                  <a:srgbClr val="000000"/>
                </a:solidFill>
              </a:rPr>
              <a:t> the project partner who ordered and paid for the material</a:t>
            </a:r>
            <a:r>
              <a:rPr lang="en-GB" sz="1800" dirty="0">
                <a:solidFill>
                  <a:srgbClr val="000000"/>
                </a:solidFill>
              </a:rPr>
              <a:t> i.e. </a:t>
            </a:r>
            <a:r>
              <a:rPr lang="en-GB" sz="1800" i="1" dirty="0">
                <a:solidFill>
                  <a:srgbClr val="000000"/>
                </a:solidFill>
              </a:rPr>
              <a:t>the material editor</a:t>
            </a:r>
            <a:r>
              <a:rPr lang="en-GB" sz="1800" dirty="0">
                <a:solidFill>
                  <a:srgbClr val="000000"/>
                </a:solidFill>
              </a:rPr>
              <a:t> (e-mail / phone / website of the material editor etc.)</a:t>
            </a:r>
            <a:r>
              <a:rPr lang="ro-RO" sz="1800" dirty="0">
                <a:solidFill>
                  <a:srgbClr val="000000"/>
                </a:solidFill>
              </a:rPr>
              <a:t> ...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</a:rPr>
              <a:t>Publishing date:</a:t>
            </a:r>
            <a:r>
              <a:rPr lang="ro-RO" sz="1800" dirty="0">
                <a:solidFill>
                  <a:srgbClr val="000000"/>
                </a:solidFill>
              </a:rPr>
              <a:t> ...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</a:rPr>
              <a:t>The responsibility for the content of this material is that of the author(s). The content of this material does not necessarily represent the official position of the European Union.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</a:rPr>
              <a:t>Reproduction is authorised provided the source is acknowledged and any changes are indicated.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</a:rPr>
              <a:t>In case of any complaints, contact: </a:t>
            </a:r>
            <a:r>
              <a:rPr lang="en-GB" sz="1800" u="sng" dirty="0">
                <a:solidFill>
                  <a:srgbClr val="0563C1"/>
                </a:solidFill>
              </a:rPr>
              <a:t>romania-serbia@mdlpa.gov.ro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endParaRPr lang="ro-RO" sz="1800" dirty="0">
              <a:solidFill>
                <a:srgbClr val="000000"/>
              </a:solidFill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u="sng" dirty="0">
                <a:solidFill>
                  <a:srgbClr val="0563C1"/>
                </a:solidFill>
              </a:rPr>
              <a:t>www.romania-serbia.net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6582F-76D0-E4E4-98F7-8FF585B479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368" y="6237313"/>
            <a:ext cx="11552584" cy="470595"/>
          </a:xfrm>
        </p:spPr>
        <p:txBody>
          <a:bodyPr/>
          <a:lstStyle/>
          <a:p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 section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be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formatted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arranged creatively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the last 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cover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 long as the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information is </a:t>
            </a:r>
            <a:r>
              <a:rPr lang="ro-RO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included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134ADA7-1EE5-218D-E390-B518B44A7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2184" y="69453"/>
            <a:ext cx="4032448" cy="767260"/>
          </a:xfrm>
        </p:spPr>
        <p:txBody>
          <a:bodyPr/>
          <a:lstStyle/>
          <a:p>
            <a:pPr algn="r"/>
            <a:r>
              <a:rPr lang="ro-RO" sz="2400" dirty="0"/>
              <a:t>Publications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4579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FAAA9-D1AA-C2C4-F9D0-8D081B613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5360" y="1484784"/>
            <a:ext cx="11665296" cy="5256584"/>
          </a:xfrm>
          <a:ln>
            <a:noFill/>
          </a:ln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o-RO" sz="2200" b="1" dirty="0">
                <a:solidFill>
                  <a:srgbClr val="000000"/>
                </a:solidFill>
              </a:rPr>
              <a:t>Answer these questions when writing the press release:</a:t>
            </a:r>
            <a:endParaRPr lang="en-US" sz="2200" b="1" dirty="0">
              <a:solidFill>
                <a:srgbClr val="000000"/>
              </a:solidFill>
            </a:endParaRPr>
          </a:p>
          <a:p>
            <a:pPr marL="11684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▪"/>
            </a:pPr>
            <a:r>
              <a:rPr lang="en-GB" sz="1800" b="1" dirty="0">
                <a:solidFill>
                  <a:srgbClr val="000000"/>
                </a:solidFill>
              </a:rPr>
              <a:t>Who?</a:t>
            </a:r>
            <a:r>
              <a:rPr lang="en-GB" sz="1800" dirty="0">
                <a:solidFill>
                  <a:srgbClr val="000000"/>
                </a:solidFill>
              </a:rPr>
              <a:t> Who is involved?  Who does it benefit? </a:t>
            </a:r>
            <a:endParaRPr lang="en-US" sz="1800" dirty="0"/>
          </a:p>
          <a:p>
            <a:pPr marL="11684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▪"/>
            </a:pPr>
            <a:r>
              <a:rPr lang="en-GB" sz="1800" b="1" dirty="0">
                <a:solidFill>
                  <a:srgbClr val="000000"/>
                </a:solidFill>
              </a:rPr>
              <a:t>What?</a:t>
            </a:r>
            <a:r>
              <a:rPr lang="en-GB" sz="1800" dirty="0">
                <a:solidFill>
                  <a:srgbClr val="000000"/>
                </a:solidFill>
              </a:rPr>
              <a:t> What is new?</a:t>
            </a:r>
            <a:endParaRPr lang="en-US" sz="1800" dirty="0"/>
          </a:p>
          <a:p>
            <a:pPr marL="11684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▪"/>
            </a:pPr>
            <a:r>
              <a:rPr lang="en-GB" sz="1800" b="1" dirty="0">
                <a:solidFill>
                  <a:srgbClr val="000000"/>
                </a:solidFill>
              </a:rPr>
              <a:t>Why?</a:t>
            </a:r>
            <a:r>
              <a:rPr lang="en-GB" sz="1800" dirty="0">
                <a:solidFill>
                  <a:srgbClr val="000000"/>
                </a:solidFill>
              </a:rPr>
              <a:t> Why is this important news? </a:t>
            </a:r>
            <a:endParaRPr lang="en-US" sz="1800" dirty="0"/>
          </a:p>
          <a:p>
            <a:pPr marL="11684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▪"/>
            </a:pPr>
            <a:r>
              <a:rPr lang="en-GB" sz="1800" b="1" dirty="0">
                <a:solidFill>
                  <a:srgbClr val="000000"/>
                </a:solidFill>
              </a:rPr>
              <a:t>Where?</a:t>
            </a:r>
            <a:r>
              <a:rPr lang="en-GB" sz="1800" dirty="0">
                <a:solidFill>
                  <a:srgbClr val="000000"/>
                </a:solidFill>
              </a:rPr>
              <a:t> Where is this happening?</a:t>
            </a:r>
            <a:endParaRPr lang="en-US" sz="1800" dirty="0"/>
          </a:p>
          <a:p>
            <a:pPr marL="11684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▪"/>
            </a:pPr>
            <a:r>
              <a:rPr lang="en-GB" sz="1800" b="1" dirty="0">
                <a:solidFill>
                  <a:srgbClr val="000000"/>
                </a:solidFill>
              </a:rPr>
              <a:t>When?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endParaRPr lang="en-US" sz="1800" dirty="0"/>
          </a:p>
          <a:p>
            <a:pPr marL="11684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▪"/>
            </a:pPr>
            <a:r>
              <a:rPr lang="en-GB" sz="1800" b="1" dirty="0">
                <a:solidFill>
                  <a:srgbClr val="000000"/>
                </a:solidFill>
              </a:rPr>
              <a:t>How?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endParaRPr lang="ro-RO" sz="1800" dirty="0">
              <a:solidFill>
                <a:srgbClr val="000000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o-RO" sz="2200" dirty="0">
                <a:solidFill>
                  <a:srgbClr val="000000"/>
                </a:solidFill>
              </a:rPr>
              <a:t>U</a:t>
            </a:r>
            <a:r>
              <a:rPr lang="en-GB" sz="2200" dirty="0">
                <a:solidFill>
                  <a:srgbClr val="000000"/>
                </a:solidFill>
              </a:rPr>
              <a:t>se the </a:t>
            </a:r>
            <a:r>
              <a:rPr lang="en-GB" sz="2200" b="1" dirty="0">
                <a:solidFill>
                  <a:srgbClr val="000000"/>
                </a:solidFill>
              </a:rPr>
              <a:t>journalistic style</a:t>
            </a:r>
            <a:r>
              <a:rPr lang="en-GB" sz="2200" dirty="0">
                <a:solidFill>
                  <a:srgbClr val="000000"/>
                </a:solidFill>
              </a:rPr>
              <a:t> of writing</a:t>
            </a:r>
            <a:r>
              <a:rPr lang="ro-RO" sz="2200" dirty="0">
                <a:solidFill>
                  <a:srgbClr val="000000"/>
                </a:solidFill>
              </a:rPr>
              <a:t>: friendly, direct, creative, active voice, avoid jargon.</a:t>
            </a:r>
            <a:endParaRPr lang="en-US" sz="2200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/>
              <a:t>Do not copy dry, official paragraphs directly from technical progress reports.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/>
              <a:t>Instead, turn your data into </a:t>
            </a:r>
            <a:r>
              <a:rPr lang="en-US" sz="2200" b="1" dirty="0"/>
              <a:t>human stories </a:t>
            </a:r>
            <a:r>
              <a:rPr lang="en-US" sz="2200" dirty="0"/>
              <a:t>that </a:t>
            </a:r>
            <a:r>
              <a:rPr lang="en-US" sz="2200" b="1" dirty="0"/>
              <a:t>highlight</a:t>
            </a:r>
            <a:r>
              <a:rPr lang="en-US" sz="2200" dirty="0"/>
              <a:t> the </a:t>
            </a:r>
            <a:r>
              <a:rPr lang="en-US" sz="2200" b="1" dirty="0"/>
              <a:t>real advantages </a:t>
            </a:r>
            <a:r>
              <a:rPr lang="en-US" sz="2200" dirty="0"/>
              <a:t>and </a:t>
            </a:r>
            <a:r>
              <a:rPr lang="en-US" sz="2200" b="1" dirty="0"/>
              <a:t>community benefits </a:t>
            </a:r>
            <a:r>
              <a:rPr lang="en-US" sz="2200" dirty="0"/>
              <a:t>your </a:t>
            </a:r>
            <a:r>
              <a:rPr lang="en-US" sz="2200" b="1" dirty="0"/>
              <a:t>project delivers</a:t>
            </a:r>
            <a:r>
              <a:rPr lang="en-US" sz="2200" dirty="0"/>
              <a:t>.</a:t>
            </a:r>
            <a:endParaRPr lang="ro-RO" sz="2200" dirty="0">
              <a:solidFill>
                <a:srgbClr val="000000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en-US" sz="2200" dirty="0">
              <a:solidFill>
                <a:srgbClr val="000000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o-RO" sz="2200" dirty="0">
                <a:solidFill>
                  <a:srgbClr val="000000"/>
                </a:solidFill>
              </a:rPr>
              <a:t>Include the </a:t>
            </a:r>
            <a:r>
              <a:rPr lang="ro-RO" sz="2200" b="1" dirty="0">
                <a:solidFill>
                  <a:srgbClr val="000000"/>
                </a:solidFill>
              </a:rPr>
              <a:t>Programme logo</a:t>
            </a:r>
            <a:r>
              <a:rPr lang="en-US" sz="2200" b="1" dirty="0">
                <a:solidFill>
                  <a:srgbClr val="000000"/>
                </a:solidFill>
              </a:rPr>
              <a:t> &amp; </a:t>
            </a:r>
            <a:r>
              <a:rPr lang="en-US" sz="2200" b="1" dirty="0" err="1">
                <a:solidFill>
                  <a:srgbClr val="000000"/>
                </a:solidFill>
              </a:rPr>
              <a:t>Programme</a:t>
            </a:r>
            <a:r>
              <a:rPr lang="en-US" sz="2200" b="1" dirty="0">
                <a:solidFill>
                  <a:srgbClr val="000000"/>
                </a:solidFill>
              </a:rPr>
              <a:t> name,</a:t>
            </a:r>
            <a:r>
              <a:rPr lang="ro-RO" sz="2200" b="1" dirty="0">
                <a:solidFill>
                  <a:srgbClr val="000000"/>
                </a:solidFill>
              </a:rPr>
              <a:t> </a:t>
            </a:r>
            <a:r>
              <a:rPr lang="ro-RO" sz="2200" dirty="0">
                <a:solidFill>
                  <a:srgbClr val="000000"/>
                </a:solidFill>
              </a:rPr>
              <a:t>and</a:t>
            </a:r>
            <a:r>
              <a:rPr lang="ro-RO" sz="2200" b="1" dirty="0">
                <a:solidFill>
                  <a:srgbClr val="000000"/>
                </a:solidFill>
              </a:rPr>
              <a:t> your contact details</a:t>
            </a:r>
            <a:r>
              <a:rPr lang="ro-RO" sz="2200" dirty="0">
                <a:solidFill>
                  <a:srgbClr val="000000"/>
                </a:solidFill>
              </a:rPr>
              <a:t>.</a:t>
            </a:r>
            <a:endParaRPr lang="en-US" sz="22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73C5BC7-A4B2-B40C-5CA0-23C0F868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4112" y="44624"/>
            <a:ext cx="5040560" cy="504055"/>
          </a:xfrm>
        </p:spPr>
        <p:txBody>
          <a:bodyPr/>
          <a:lstStyle/>
          <a:p>
            <a:pPr algn="r"/>
            <a:r>
              <a:rPr lang="ro-RO" sz="2400" dirty="0"/>
              <a:t>Press release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8001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E2E245-9AA2-617D-D938-26924A420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484784"/>
            <a:ext cx="5663952" cy="3312368"/>
          </a:xfr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o-RO" sz="2400" b="1" dirty="0">
                <a:solidFill>
                  <a:schemeClr val="bg1"/>
                </a:solidFill>
              </a:rPr>
              <a:t>Use plain language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b="1" dirty="0">
                <a:solidFill>
                  <a:schemeClr val="bg1"/>
                </a:solidFill>
              </a:rPr>
              <a:t>Use familiar words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b="1" dirty="0">
                <a:solidFill>
                  <a:schemeClr val="bg1"/>
                </a:solidFill>
              </a:rPr>
              <a:t>Tell stories, build a conversation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b="1" dirty="0">
                <a:solidFill>
                  <a:schemeClr val="bg1"/>
                </a:solidFill>
              </a:rPr>
              <a:t>Make it visual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b="1" dirty="0">
                <a:solidFill>
                  <a:schemeClr val="bg1"/>
                </a:solidFill>
              </a:rPr>
              <a:t>Listen to your audience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b="1" dirty="0">
                <a:solidFill>
                  <a:schemeClr val="bg1"/>
                </a:solidFill>
              </a:rPr>
              <a:t>Call your audience to action (Join! See! Do!)</a:t>
            </a:r>
            <a:endParaRPr lang="ro-RO" sz="2400" dirty="0"/>
          </a:p>
          <a:p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1F2D2-3A6C-E2BB-222C-F1DAEE061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3952" y="1484784"/>
            <a:ext cx="6528048" cy="33123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o-RO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Promote European Union co-funding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Ensure accessibility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Coordinate with partners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 transparent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 technically accurate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Communicate when you have something relevant to say</a:t>
            </a:r>
          </a:p>
          <a:p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6340080-6313-E7D8-CBD7-FB16CA6F8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8128" y="44624"/>
            <a:ext cx="4896544" cy="752946"/>
          </a:xfrm>
        </p:spPr>
        <p:txBody>
          <a:bodyPr/>
          <a:lstStyle/>
          <a:p>
            <a:pPr algn="r"/>
            <a:r>
              <a:rPr lang="ro-RO" sz="2400" dirty="0"/>
              <a:t>General Advice</a:t>
            </a: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7B9439-160C-7466-C487-4F8F53249723}"/>
              </a:ext>
            </a:extLst>
          </p:cNvPr>
          <p:cNvSpPr txBox="1">
            <a:spLocks/>
          </p:cNvSpPr>
          <p:nvPr/>
        </p:nvSpPr>
        <p:spPr>
          <a:xfrm>
            <a:off x="0" y="5013176"/>
            <a:ext cx="12192000" cy="16469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Answer these questions: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What specific challenge is this project solving?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How does this </a:t>
            </a:r>
            <a:r>
              <a:rPr lang="en-US" sz="2400" i="1" dirty="0"/>
              <a:t>event/investment/action</a:t>
            </a:r>
            <a:r>
              <a:rPr lang="en-US" sz="2400" dirty="0"/>
              <a:t> benefit the local community, the cross-border community or the EU as a whole?</a:t>
            </a:r>
          </a:p>
        </p:txBody>
      </p:sp>
    </p:spTree>
    <p:extLst>
      <p:ext uri="{BB962C8B-B14F-4D97-AF65-F5344CB8AC3E}">
        <p14:creationId xmlns:p14="http://schemas.microsoft.com/office/powerpoint/2010/main" val="841148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AD8A39-066E-A27F-E573-B56DDA78B0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5679" y="2332156"/>
            <a:ext cx="8712969" cy="341196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3800" b="1" dirty="0">
                <a:solidFill>
                  <a:srgbClr val="0E101A"/>
                </a:solidFill>
                <a:ea typeface="Times New Roman" panose="02020603050405020304" pitchFamily="18" charset="0"/>
              </a:rPr>
              <a:t>Online communication</a:t>
            </a:r>
            <a:endParaRPr lang="ro-RO" sz="3800" b="1" dirty="0">
              <a:solidFill>
                <a:srgbClr val="0E101A"/>
              </a:solidFill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3800" b="1" dirty="0">
                <a:solidFill>
                  <a:srgbClr val="0E101A"/>
                </a:solidFill>
                <a:ea typeface="Times New Roman" panose="02020603050405020304" pitchFamily="18" charset="0"/>
              </a:rPr>
              <a:t>Paperless</a:t>
            </a:r>
            <a:r>
              <a:rPr lang="en-GB" sz="3800" dirty="0">
                <a:solidFill>
                  <a:srgbClr val="0E101A"/>
                </a:solidFill>
                <a:ea typeface="Times New Roman" panose="02020603050405020304" pitchFamily="18" charset="0"/>
              </a:rPr>
              <a:t> and </a:t>
            </a:r>
            <a:r>
              <a:rPr lang="en-GB" sz="3800" b="1" dirty="0">
                <a:solidFill>
                  <a:srgbClr val="0E101A"/>
                </a:solidFill>
                <a:ea typeface="Times New Roman" panose="02020603050405020304" pitchFamily="18" charset="0"/>
              </a:rPr>
              <a:t>digitalisation</a:t>
            </a:r>
            <a:endParaRPr lang="ro-RO" sz="3800" b="1" dirty="0">
              <a:solidFill>
                <a:srgbClr val="0E101A"/>
              </a:solidFill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3800" b="1" dirty="0">
                <a:solidFill>
                  <a:srgbClr val="0E101A"/>
                </a:solidFill>
                <a:ea typeface="Times New Roman" panose="02020603050405020304" pitchFamily="18" charset="0"/>
              </a:rPr>
              <a:t>Go local!</a:t>
            </a:r>
            <a:endParaRPr lang="ro-RO" sz="3800" b="1" dirty="0">
              <a:solidFill>
                <a:srgbClr val="0E101A"/>
              </a:solidFill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3800" b="1" dirty="0">
                <a:solidFill>
                  <a:srgbClr val="0E101A"/>
                </a:solidFill>
                <a:ea typeface="Times New Roman" panose="02020603050405020304" pitchFamily="18" charset="0"/>
              </a:rPr>
              <a:t>0% plastic waste</a:t>
            </a:r>
            <a:endParaRPr lang="ro-RO" sz="3800" b="1" dirty="0">
              <a:solidFill>
                <a:srgbClr val="0E101A"/>
              </a:solidFill>
              <a:ea typeface="Times New Roman" panose="02020603050405020304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A51190-5AD9-1B66-C233-43F108B70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5800" y="188641"/>
            <a:ext cx="7632848" cy="1008111"/>
          </a:xfrm>
        </p:spPr>
        <p:txBody>
          <a:bodyPr/>
          <a:lstStyle/>
          <a:p>
            <a:pPr algn="r"/>
            <a:r>
              <a:rPr lang="en-GB" sz="2400" b="1" dirty="0">
                <a:solidFill>
                  <a:srgbClr val="53813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Green </a:t>
            </a:r>
            <a:br>
              <a:rPr lang="en-GB" sz="2400" b="1" dirty="0">
                <a:solidFill>
                  <a:srgbClr val="53813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</a:br>
            <a:r>
              <a:rPr lang="en-GB" sz="2400" b="1" dirty="0">
                <a:solidFill>
                  <a:srgbClr val="53813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communication </a:t>
            </a:r>
            <a:br>
              <a:rPr lang="en-GB" sz="2400" b="1" dirty="0">
                <a:solidFill>
                  <a:srgbClr val="53813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</a:br>
            <a:r>
              <a:rPr lang="en-GB" sz="2400" b="1" dirty="0">
                <a:solidFill>
                  <a:srgbClr val="53813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tips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146C29-A04C-920A-F946-6029082B3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59" y="2332157"/>
            <a:ext cx="2872621" cy="15155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64F26A-5E8D-8FA0-269B-B0E833AC6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59" y="3847682"/>
            <a:ext cx="2872621" cy="189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58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360" y="1556791"/>
            <a:ext cx="11665296" cy="489654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 the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Programme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logo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invitations &amp; press releases, roll-ups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banners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posters, social media graphics, attendance lists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events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ro-RO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Take</a:t>
            </a:r>
            <a:r>
              <a:rPr lang="ro-R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o-RO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photos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&amp; film events (it is preferable to hire a professional photographer).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Make the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Programme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logo visible in your photos and videos.</a:t>
            </a:r>
            <a:r>
              <a:rPr lang="ro-RO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 GDPR agreements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(especially from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parents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when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children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appear in your photos/videos).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</a:t>
            </a:r>
            <a:r>
              <a:rPr lang="ro-R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ention the </a:t>
            </a:r>
            <a:r>
              <a:rPr lang="ro-RO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copyright holder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your materials.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attendance lists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your reporting.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00256" y="6396335"/>
            <a:ext cx="36904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Example: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©ROCBC Timisoara</a:t>
            </a:r>
            <a:endParaRPr lang="en-GB" b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4508817"/>
            <a:ext cx="4320480" cy="194451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2D54489-4C59-1A25-3096-7B5E15A72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4112" y="169420"/>
            <a:ext cx="4896544" cy="595284"/>
          </a:xfrm>
        </p:spPr>
        <p:txBody>
          <a:bodyPr/>
          <a:lstStyle/>
          <a:p>
            <a:pPr algn="r"/>
            <a:r>
              <a:rPr lang="en-US" sz="2400" dirty="0"/>
              <a:t>Good Visuals &amp; </a:t>
            </a:r>
            <a:br>
              <a:rPr lang="en-US" sz="2400" dirty="0"/>
            </a:br>
            <a:r>
              <a:rPr lang="en-US" sz="2400" dirty="0"/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3350330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0" y="1772816"/>
            <a:ext cx="12192000" cy="576064"/>
          </a:xfrm>
          <a:prstGeom prst="rect">
            <a:avLst/>
          </a:prstGeo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  <a:ln w="57150">
            <a:noFill/>
            <a:prstDash val="lgDash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  <a:defRPr/>
            </a:pPr>
            <a:endParaRPr lang="en-US" sz="1600" strike="sngStrike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-35692" y="5301208"/>
            <a:ext cx="12227692" cy="1224136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noFill/>
            <a:prstDash val="lgDash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  <a:defRPr/>
            </a:pPr>
            <a:endParaRPr lang="en-US" sz="1600" strike="sngStrike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8048" y="44624"/>
            <a:ext cx="5616624" cy="699896"/>
          </a:xfrm>
        </p:spPr>
        <p:txBody>
          <a:bodyPr/>
          <a:lstStyle/>
          <a:p>
            <a:pPr algn="r"/>
            <a:r>
              <a:rPr lang="en-GB" sz="2400" dirty="0"/>
              <a:t>Typography </a:t>
            </a:r>
            <a:br>
              <a:rPr lang="en-GB" sz="2400" dirty="0"/>
            </a:br>
            <a:r>
              <a:rPr lang="en-GB" sz="2400" dirty="0"/>
              <a:t>/ Fonts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772816"/>
            <a:ext cx="11593288" cy="5040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400" b="1" dirty="0">
                <a:solidFill>
                  <a:srgbClr val="FFFFFF"/>
                </a:solidFill>
              </a:rPr>
              <a:t>Open Sans</a:t>
            </a:r>
            <a:r>
              <a:rPr lang="en-GB" sz="2400" dirty="0">
                <a:solidFill>
                  <a:srgbClr val="FFFFFF"/>
                </a:solidFill>
              </a:rPr>
              <a:t> </a:t>
            </a:r>
            <a:r>
              <a:rPr lang="en-GB" sz="2000" b="1" dirty="0">
                <a:solidFill>
                  <a:srgbClr val="FFFFFF"/>
                </a:solidFill>
              </a:rPr>
              <a:t>is the recommended font.</a:t>
            </a:r>
            <a:r>
              <a:rPr lang="ro-RO" sz="2000" b="1" dirty="0">
                <a:solidFill>
                  <a:srgbClr val="FFFFFF"/>
                </a:solidFill>
              </a:rPr>
              <a:t> </a:t>
            </a:r>
            <a:r>
              <a:rPr lang="en-US" sz="2000" dirty="0">
                <a:solidFill>
                  <a:srgbClr val="FFFFFF"/>
                </a:solidFill>
              </a:rPr>
              <a:t>Contains all styles: regular, </a:t>
            </a:r>
            <a:r>
              <a:rPr lang="en-US" sz="2000" b="1" dirty="0">
                <a:solidFill>
                  <a:srgbClr val="FFFFFF"/>
                </a:solidFill>
              </a:rPr>
              <a:t>bold</a:t>
            </a:r>
            <a:r>
              <a:rPr lang="en-US" sz="2000" dirty="0">
                <a:solidFill>
                  <a:srgbClr val="FFFFFF"/>
                </a:solidFill>
              </a:rPr>
              <a:t> and </a:t>
            </a:r>
            <a:r>
              <a:rPr lang="en-US" sz="2000" i="1" dirty="0">
                <a:solidFill>
                  <a:srgbClr val="FFFFFF"/>
                </a:solidFill>
              </a:rPr>
              <a:t>italic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5229200"/>
            <a:ext cx="121920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 an alternative to Open Sans: </a:t>
            </a:r>
            <a:r>
              <a:rPr lang="en-GB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Vollkorn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ro-R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Other suggested fonts: in VIM.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unusual or bizarre fonts, </a:t>
            </a:r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unless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</a:t>
            </a:r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 audience 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fits with </a:t>
            </a:r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choice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67707" y="2701049"/>
            <a:ext cx="5832649" cy="203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7135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9C424B-96B7-F2D1-59BB-934F19BFB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44156"/>
            <a:ext cx="7752183" cy="5541228"/>
          </a:xfrm>
          <a:gradFill>
            <a:gsLst>
              <a:gs pos="90000">
                <a:srgbClr val="034B77"/>
              </a:gs>
              <a:gs pos="40000">
                <a:srgbClr val="3471B8"/>
              </a:gs>
            </a:gsLst>
            <a:lin ang="2400000" scaled="0"/>
          </a:gradFill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ro-RO" sz="1800" b="1" dirty="0">
                <a:solidFill>
                  <a:srgbClr val="FFFFFF"/>
                </a:solidFill>
              </a:rPr>
              <a:t>Do not use the </a:t>
            </a:r>
            <a:r>
              <a:rPr lang="en-GB" sz="1800" b="1" dirty="0">
                <a:solidFill>
                  <a:srgbClr val="FFFFFF"/>
                </a:solidFill>
              </a:rPr>
              <a:t>2014-2020 Programme</a:t>
            </a:r>
            <a:r>
              <a:rPr lang="ro-RO" sz="1800" b="1" dirty="0">
                <a:solidFill>
                  <a:srgbClr val="FFFFFF"/>
                </a:solidFill>
              </a:rPr>
              <a:t> logo</a:t>
            </a:r>
            <a:r>
              <a:rPr lang="en-GB" sz="1800" b="1" dirty="0">
                <a:solidFill>
                  <a:srgbClr val="FFFFFF"/>
                </a:solidFill>
              </a:rPr>
              <a:t>.</a:t>
            </a:r>
            <a:endParaRPr lang="en-US" sz="1800" b="1" dirty="0">
              <a:solidFill>
                <a:srgbClr val="FFFFFF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Do not use any other typographic element in addition to the Programme logo.</a:t>
            </a:r>
            <a:endParaRPr lang="en-US" sz="1800" b="1" dirty="0">
              <a:solidFill>
                <a:srgbClr val="FFFFFF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Do not invert, distort, stretch, slant or modify the logo in any way.</a:t>
            </a:r>
            <a:endParaRPr lang="en-US" sz="1800" b="1" dirty="0">
              <a:solidFill>
                <a:srgbClr val="FFFFFF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Do not cut the logo.</a:t>
            </a:r>
            <a:endParaRPr lang="en-US" sz="1800" b="1" dirty="0">
              <a:solidFill>
                <a:srgbClr val="FFFFFF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Do not rotate the logo. The only correct use of the brand is horizontal at a 0º angle.</a:t>
            </a:r>
            <a:endParaRPr lang="en-US" sz="1800" b="1" dirty="0">
              <a:solidFill>
                <a:srgbClr val="FFFFFF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Do not change the composition of the brand elements. They are invariable.</a:t>
            </a:r>
            <a:endParaRPr lang="en-US" sz="1800" b="1" dirty="0">
              <a:solidFill>
                <a:srgbClr val="FFFFFF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Do not use outlines around the brand logo.</a:t>
            </a:r>
            <a:endParaRPr lang="en-US" sz="1800" b="1" dirty="0">
              <a:solidFill>
                <a:srgbClr val="FFFFFF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Do not use the brand in body text. </a:t>
            </a:r>
            <a:endParaRPr lang="ro-RO" sz="1800" b="1" dirty="0">
              <a:solidFill>
                <a:srgbClr val="FFFFFF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Do not use the brand in any other colour than the standard full-colour version or the accepted white and monochrome variations.</a:t>
            </a:r>
            <a:endParaRPr lang="en-US" sz="1800" b="1" dirty="0">
              <a:solidFill>
                <a:srgbClr val="FFFFFF"/>
              </a:solidFill>
            </a:endParaRPr>
          </a:p>
          <a:p>
            <a:pPr>
              <a:buFontTx/>
              <a:buChar char="ꭓ"/>
            </a:pPr>
            <a:r>
              <a:rPr lang="en-GB" sz="1800" b="1" dirty="0">
                <a:solidFill>
                  <a:srgbClr val="FFFFFF"/>
                </a:solidFill>
              </a:rPr>
              <a:t>Avoid coloured backgrounds as much as possible. White backgrounds should be preferred at any time.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E6C36E-CCA0-99DF-4B0D-3F2271F79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4624"/>
            <a:ext cx="7801237" cy="1008111"/>
          </a:xfrm>
        </p:spPr>
        <p:txBody>
          <a:bodyPr/>
          <a:lstStyle/>
          <a:p>
            <a:pPr algn="r"/>
            <a:r>
              <a:rPr lang="en-US" sz="2400" dirty="0">
                <a:solidFill>
                  <a:srgbClr val="C00000"/>
                </a:solidFill>
              </a:rPr>
              <a:t>Incorrect</a:t>
            </a:r>
            <a:r>
              <a:rPr lang="en-US" sz="2400" dirty="0"/>
              <a:t> use</a:t>
            </a:r>
            <a:r>
              <a:rPr lang="ro-RO" sz="2400" dirty="0"/>
              <a:t> </a:t>
            </a:r>
            <a:br>
              <a:rPr lang="en-US" sz="2400" dirty="0"/>
            </a:br>
            <a:r>
              <a:rPr lang="ro-RO" sz="2400" dirty="0"/>
              <a:t>of the</a:t>
            </a:r>
            <a:r>
              <a:rPr lang="en-US" sz="2400" dirty="0"/>
              <a:t> </a:t>
            </a:r>
            <a:r>
              <a:rPr lang="en-US" sz="2400" dirty="0" err="1"/>
              <a:t>Programme</a:t>
            </a:r>
            <a:r>
              <a:rPr lang="ro-RO" sz="2400" dirty="0"/>
              <a:t> logo</a:t>
            </a:r>
            <a:endParaRPr lang="en-US" sz="2400" dirty="0"/>
          </a:p>
        </p:txBody>
      </p:sp>
      <p:pic>
        <p:nvPicPr>
          <p:cNvPr id="6" name="image8.png">
            <a:extLst>
              <a:ext uri="{FF2B5EF4-FFF2-40B4-BE49-F238E27FC236}">
                <a16:creationId xmlns:a16="http://schemas.microsoft.com/office/drawing/2014/main" id="{53527508-2967-4B97-4A89-8AA66ED44A8F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752184" y="1340768"/>
            <a:ext cx="4416860" cy="1008111"/>
          </a:xfrm>
          <a:prstGeom prst="rect">
            <a:avLst/>
          </a:prstGeom>
          <a:ln/>
        </p:spPr>
      </p:pic>
      <p:pic>
        <p:nvPicPr>
          <p:cNvPr id="7" name="image39.png">
            <a:extLst>
              <a:ext uri="{FF2B5EF4-FFF2-40B4-BE49-F238E27FC236}">
                <a16:creationId xmlns:a16="http://schemas.microsoft.com/office/drawing/2014/main" id="{AF628073-F92B-C3A6-52AD-48EE3FB9647B}"/>
              </a:ext>
            </a:extLst>
          </p:cNvPr>
          <p:cNvPicPr/>
          <p:nvPr/>
        </p:nvPicPr>
        <p:blipFill>
          <a:blip r:embed="rId3"/>
          <a:srcRect l="32174" t="21272" r="27941" b="9237"/>
          <a:stretch>
            <a:fillRect/>
          </a:stretch>
        </p:blipFill>
        <p:spPr>
          <a:xfrm>
            <a:off x="7752184" y="2536323"/>
            <a:ext cx="4416861" cy="3989021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471327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CC58A4-6ECE-95A6-5149-62DE65B71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368" y="3429000"/>
            <a:ext cx="6023992" cy="360040"/>
          </a:xfr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sz="1800" b="1" dirty="0">
                <a:solidFill>
                  <a:srgbClr val="0033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dani.bardos@brct-timisoara.ro</a:t>
            </a:r>
            <a:endParaRPr lang="en-US" sz="1800" b="1" dirty="0">
              <a:solidFill>
                <a:srgbClr val="003399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5D3772-EF79-ABC1-E507-5E373863B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8368" y="44624"/>
            <a:ext cx="2736304" cy="864095"/>
          </a:xfrm>
        </p:spPr>
        <p:txBody>
          <a:bodyPr/>
          <a:lstStyle/>
          <a:p>
            <a:pPr algn="r"/>
            <a:r>
              <a:rPr lang="en-US" sz="2400" dirty="0"/>
              <a:t>Help &amp; Partner Support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56FF98A6-2772-9F54-CF87-F33ADDC56F9A}"/>
              </a:ext>
            </a:extLst>
          </p:cNvPr>
          <p:cNvSpPr txBox="1">
            <a:spLocks/>
          </p:cNvSpPr>
          <p:nvPr/>
        </p:nvSpPr>
        <p:spPr>
          <a:xfrm>
            <a:off x="407076" y="3820733"/>
            <a:ext cx="6232939" cy="4723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o-RO" sz="1800" b="1" dirty="0">
                <a:solidFill>
                  <a:srgbClr val="00339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carmen.stojanovic@brct-timisoara.ro</a:t>
            </a:r>
            <a:r>
              <a:rPr lang="ro-RO" sz="1800" b="1" u="sng" dirty="0">
                <a:solidFill>
                  <a:srgbClr val="003399"/>
                </a:solidFill>
              </a:rPr>
              <a:t> </a:t>
            </a:r>
            <a:endParaRPr lang="en-US" sz="1800" b="1" u="sng" dirty="0">
              <a:solidFill>
                <a:srgbClr val="003399"/>
              </a:solidFill>
            </a:endParaRPr>
          </a:p>
        </p:txBody>
      </p:sp>
      <p:pic>
        <p:nvPicPr>
          <p:cNvPr id="1030" name="Picture 6" descr="Imagini pentru communic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015" y="3911022"/>
            <a:ext cx="5316302" cy="261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D5C397E-8282-DA4C-DBB1-358CB2EB6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406607"/>
              </p:ext>
            </p:extLst>
          </p:nvPr>
        </p:nvGraphicFramePr>
        <p:xfrm>
          <a:off x="407368" y="4361825"/>
          <a:ext cx="5894784" cy="19911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89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04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Phone:</a:t>
                      </a:r>
                      <a:r>
                        <a:rPr lang="en-US" sz="2000" b="1" baseline="0" dirty="0"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</a:t>
                      </a:r>
                      <a:r>
                        <a:rPr lang="en-US" sz="200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+40 356.426.360 </a:t>
                      </a:r>
                      <a:r>
                        <a:rPr lang="en-US" sz="2000" b="1" dirty="0"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Fax: </a:t>
                      </a:r>
                      <a:r>
                        <a:rPr lang="en-US" sz="200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+40 356.426.361</a:t>
                      </a:r>
                      <a:endParaRPr lang="en-US" sz="2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en-US" sz="2000" b="1" baseline="0" dirty="0"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Postal address: </a:t>
                      </a:r>
                    </a:p>
                    <a:p>
                      <a:pPr algn="l"/>
                      <a:r>
                        <a:rPr lang="ro-RO" sz="2000" i="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BRCT Timi</a:t>
                      </a:r>
                      <a:r>
                        <a:rPr lang="en-US" sz="2000" i="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</a:t>
                      </a:r>
                      <a:r>
                        <a:rPr lang="ro-RO" sz="2000" i="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oara</a:t>
                      </a:r>
                      <a:endParaRPr lang="en-US" sz="2000" i="0" baseline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l"/>
                      <a:r>
                        <a:rPr lang="en-US" sz="2000" i="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Str. </a:t>
                      </a:r>
                      <a:r>
                        <a:rPr lang="en-US" sz="2000" i="0" baseline="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Proclamatia</a:t>
                      </a:r>
                      <a:r>
                        <a:rPr lang="en-US" sz="2000" i="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de la Timisoara n</a:t>
                      </a:r>
                      <a:r>
                        <a:rPr lang="ro-RO" sz="2000" i="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r.</a:t>
                      </a:r>
                      <a:r>
                        <a:rPr lang="en-US" sz="2000" i="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5, </a:t>
                      </a:r>
                    </a:p>
                    <a:p>
                      <a:pPr algn="l"/>
                      <a:r>
                        <a:rPr lang="en-US" sz="2000" i="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300054, Timisoara, Romania</a:t>
                      </a:r>
                      <a:endParaRPr lang="en-US" sz="2000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0B7716F-A269-7BF4-3E9B-FD989FD01B38}"/>
              </a:ext>
            </a:extLst>
          </p:cNvPr>
          <p:cNvSpPr txBox="1"/>
          <p:nvPr/>
        </p:nvSpPr>
        <p:spPr>
          <a:xfrm>
            <a:off x="407076" y="1661747"/>
            <a:ext cx="112335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0" u="none" strike="noStrike" dirty="0">
                <a:solidFill>
                  <a:srgbClr val="475569"/>
                </a:solidFill>
                <a:effectLst/>
                <a:latin typeface="Open Sans" panose="020B0606030504020204" pitchFamily="34" charset="0"/>
              </a:rPr>
              <a:t>To ensure smooth delivery, as a good practice rule, please send your drafts or enquiries </a:t>
            </a:r>
            <a:r>
              <a:rPr lang="en-US" sz="2000" b="1" i="0" u="none" strike="noStrike" dirty="0">
                <a:solidFill>
                  <a:srgbClr val="475569"/>
                </a:solidFill>
                <a:effectLst/>
                <a:latin typeface="Open Sans" panose="020B0606030504020204" pitchFamily="34" charset="0"/>
              </a:rPr>
              <a:t>at least 10 working days</a:t>
            </a:r>
            <a:r>
              <a:rPr lang="en-US" sz="2000" b="0" i="0" u="none" strike="noStrike" dirty="0">
                <a:solidFill>
                  <a:srgbClr val="475569"/>
                </a:solidFill>
                <a:effectLst/>
                <a:latin typeface="Open Sans" panose="020B0606030504020204" pitchFamily="34" charset="0"/>
              </a:rPr>
              <a:t> before your publishing or printing deadlines, in case changes are required. In your e-mails, always include your assigned JS project manager as well. </a:t>
            </a:r>
          </a:p>
          <a:p>
            <a:pPr algn="just"/>
            <a:endParaRPr lang="en-US" sz="2000" b="0" i="0" u="none" strike="noStrike" dirty="0">
              <a:solidFill>
                <a:srgbClr val="475569"/>
              </a:solidFill>
              <a:effectLst/>
              <a:latin typeface="Open Sans" panose="020B0606030504020204" pitchFamily="34" charset="0"/>
            </a:endParaRPr>
          </a:p>
          <a:p>
            <a:pPr algn="just"/>
            <a:r>
              <a:rPr lang="en-US" sz="2000" b="0" i="0" u="none" strike="noStrike" dirty="0">
                <a:solidFill>
                  <a:srgbClr val="475569"/>
                </a:solidFill>
                <a:effectLst/>
                <a:latin typeface="Open Sans" panose="020B0606030504020204" pitchFamily="34" charset="0"/>
              </a:rPr>
              <a:t>Send your enquires at: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59106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11113</TotalTime>
  <Words>1639</Words>
  <Application>Microsoft Office PowerPoint</Application>
  <PresentationFormat>Widescreen</PresentationFormat>
  <Paragraphs>170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Open Sans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Programme name used for communication purposes: </vt:lpstr>
      <vt:lpstr>Programme logo</vt:lpstr>
      <vt:lpstr>Language variations</vt:lpstr>
      <vt:lpstr>Priority Icon for 2nd Call projects</vt:lpstr>
      <vt:lpstr>Programme website</vt:lpstr>
      <vt:lpstr>Partner Website</vt:lpstr>
      <vt:lpstr>Accessibility</vt:lpstr>
      <vt:lpstr>Social media</vt:lpstr>
      <vt:lpstr>Durable plaques or billboards</vt:lpstr>
      <vt:lpstr>Promotional items</vt:lpstr>
      <vt:lpstr>Self-Adhesives/Stickers/Tags:</vt:lpstr>
      <vt:lpstr>Publications</vt:lpstr>
      <vt:lpstr>Press release</vt:lpstr>
      <vt:lpstr>General Advice</vt:lpstr>
      <vt:lpstr>Green  communication  tips</vt:lpstr>
      <vt:lpstr>Good Visuals &amp;  Events</vt:lpstr>
      <vt:lpstr>Typography  / Fonts</vt:lpstr>
      <vt:lpstr>Incorrect use  of the Programme logo</vt:lpstr>
      <vt:lpstr>Help &amp; Partner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Carmen Stojanovic</dc:creator>
  <cp:lastModifiedBy>Carmen-Dana, Stojanovic</cp:lastModifiedBy>
  <cp:revision>442</cp:revision>
  <cp:lastPrinted>2016-09-28T11:51:08Z</cp:lastPrinted>
  <dcterms:created xsi:type="dcterms:W3CDTF">2015-10-27T11:54:26Z</dcterms:created>
  <dcterms:modified xsi:type="dcterms:W3CDTF">2026-06-17T06:43:32Z</dcterms:modified>
</cp:coreProperties>
</file>