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23" r:id="rId2"/>
    <p:sldId id="299" r:id="rId3"/>
    <p:sldId id="312" r:id="rId4"/>
    <p:sldId id="309" r:id="rId5"/>
    <p:sldId id="310" r:id="rId6"/>
    <p:sldId id="313" r:id="rId7"/>
    <p:sldId id="324" r:id="rId8"/>
    <p:sldId id="325" r:id="rId9"/>
    <p:sldId id="316" r:id="rId10"/>
    <p:sldId id="321" r:id="rId11"/>
    <p:sldId id="315" r:id="rId12"/>
    <p:sldId id="320" r:id="rId13"/>
    <p:sldId id="262" r:id="rId14"/>
    <p:sldId id="292" r:id="rId15"/>
  </p:sldIdLst>
  <p:sldSz cx="12192000" cy="6858000"/>
  <p:notesSz cx="6735763" cy="9866313"/>
  <p:defaultTextStyle>
    <a:defPPr>
      <a:defRPr lang="ro-R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ria Paice" initials="VP" lastIdx="5" clrIdx="0">
    <p:extLst>
      <p:ext uri="{19B8F6BF-5375-455C-9EA6-DF929625EA0E}">
        <p15:presenceInfo xmlns:p15="http://schemas.microsoft.com/office/powerpoint/2012/main" userId="S-1-5-21-4055720330-3796296415-3512186660-4048" providerId="AD"/>
      </p:ext>
    </p:extLst>
  </p:cmAuthor>
  <p:cmAuthor id="2" name="Daniela Ilisca, Dumitrica" initials="DID" lastIdx="2" clrIdx="1">
    <p:extLst>
      <p:ext uri="{19B8F6BF-5375-455C-9EA6-DF929625EA0E}">
        <p15:presenceInfo xmlns:p15="http://schemas.microsoft.com/office/powerpoint/2012/main" userId="S-1-5-21-3853767531-2014781427-3205774903-12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251D"/>
    <a:srgbClr val="003399"/>
    <a:srgbClr val="9FAEE5"/>
    <a:srgbClr val="28166F"/>
    <a:srgbClr val="FFDA65"/>
    <a:srgbClr val="FFFFCC"/>
    <a:srgbClr val="00609F"/>
    <a:srgbClr val="FFCC99"/>
    <a:srgbClr val="A5002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007" autoAdjust="0"/>
  </p:normalViewPr>
  <p:slideViewPr>
    <p:cSldViewPr>
      <p:cViewPr varScale="1">
        <p:scale>
          <a:sx n="90" d="100"/>
          <a:sy n="90" d="100"/>
        </p:scale>
        <p:origin x="37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EB2BC2-2A46-453E-AF1E-F5DAF3D2AC23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2E2866-5A7A-4499-A4B4-E007D47185DB}">
      <dgm:prSet custT="1"/>
      <dgm:spPr/>
      <dgm:t>
        <a:bodyPr/>
        <a:lstStyle/>
        <a:p>
          <a:pPr rtl="0"/>
          <a:r>
            <a: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Report identification,</a:t>
          </a:r>
        </a:p>
        <a:p>
          <a:pPr rtl="0"/>
          <a:r>
            <a:rPr lang="en-GB" sz="2000" b="1" i="0" u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Work plan progress</a:t>
          </a:r>
          <a:endParaRPr lang="en-US" sz="2000" b="1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2CB2D645-2DE6-471E-9EE0-954AE0B3FC7E}" type="parTrans" cxnId="{8CFE1CD3-01A5-4167-A2B7-706E8B7B12F7}">
      <dgm:prSet/>
      <dgm:spPr/>
      <dgm:t>
        <a:bodyPr/>
        <a:lstStyle/>
        <a:p>
          <a:endParaRPr lang="en-US"/>
        </a:p>
      </dgm:t>
    </dgm:pt>
    <dgm:pt modelId="{CBA43352-7296-406D-AC36-B6B7A13EDDC8}" type="sibTrans" cxnId="{8CFE1CD3-01A5-4167-A2B7-706E8B7B12F7}">
      <dgm:prSet/>
      <dgm:spPr/>
      <dgm:t>
        <a:bodyPr/>
        <a:lstStyle/>
        <a:p>
          <a:endParaRPr lang="en-US"/>
        </a:p>
      </dgm:t>
    </dgm:pt>
    <dgm:pt modelId="{ECA72184-51D6-40D7-A92D-8C74994809D3}">
      <dgm:prSet custT="1"/>
      <dgm:spPr/>
      <dgm:t>
        <a:bodyPr/>
        <a:lstStyle/>
        <a:p>
          <a:pPr rtl="0"/>
          <a:r>
            <a: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List of expenditure</a:t>
          </a:r>
          <a:endParaRPr lang="ro-RO" sz="2000" b="1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rtl="0"/>
          <a:r>
            <a:rPr lang="ro-RO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</a:t>
          </a:r>
          <a:r>
            <a:rPr lang="en-GB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only for partner reports with expenditure</a:t>
          </a:r>
          <a:r>
            <a:rPr lang="ro-RO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)</a:t>
          </a:r>
          <a:endParaRPr lang="en-US" sz="2000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33E009D-849F-4D13-9E2A-3C42C5938C12}" type="parTrans" cxnId="{462BBE91-20EA-4712-9BBC-B08F10186B55}">
      <dgm:prSet/>
      <dgm:spPr/>
      <dgm:t>
        <a:bodyPr/>
        <a:lstStyle/>
        <a:p>
          <a:endParaRPr lang="en-US"/>
        </a:p>
      </dgm:t>
    </dgm:pt>
    <dgm:pt modelId="{8A6B8D2F-8442-4BB1-96F0-C4FE22DC91AA}" type="sibTrans" cxnId="{462BBE91-20EA-4712-9BBC-B08F10186B55}">
      <dgm:prSet/>
      <dgm:spPr/>
      <dgm:t>
        <a:bodyPr/>
        <a:lstStyle/>
        <a:p>
          <a:endParaRPr lang="en-US"/>
        </a:p>
      </dgm:t>
    </dgm:pt>
    <dgm:pt modelId="{0E34228F-E054-42E7-8ECA-E385928BB203}">
      <dgm:prSet custT="1"/>
      <dgm:spPr/>
      <dgm:t>
        <a:bodyPr/>
        <a:lstStyle/>
        <a:p>
          <a:pPr rtl="0"/>
          <a:r>
            <a: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Report annexes</a:t>
          </a:r>
        </a:p>
      </dgm:t>
    </dgm:pt>
    <dgm:pt modelId="{33F9D8BB-F42C-41EA-B772-B6F47AFFF9FA}" type="parTrans" cxnId="{F931BE50-1077-4B3C-97C3-DAC842275B29}">
      <dgm:prSet/>
      <dgm:spPr/>
      <dgm:t>
        <a:bodyPr/>
        <a:lstStyle/>
        <a:p>
          <a:endParaRPr lang="en-US"/>
        </a:p>
      </dgm:t>
    </dgm:pt>
    <dgm:pt modelId="{CC4BB449-DB15-45EF-A0D3-0CF55E52BB7E}" type="sibTrans" cxnId="{F931BE50-1077-4B3C-97C3-DAC842275B29}">
      <dgm:prSet/>
      <dgm:spPr/>
      <dgm:t>
        <a:bodyPr/>
        <a:lstStyle/>
        <a:p>
          <a:endParaRPr lang="en-US"/>
        </a:p>
      </dgm:t>
    </dgm:pt>
    <dgm:pt modelId="{E8F6AB6D-B5FB-4364-BDEF-B9708A1A6BAD}">
      <dgm:prSet custT="1"/>
      <dgm:spPr/>
      <dgm:t>
        <a:bodyPr/>
        <a:lstStyle/>
        <a:p>
          <a:pPr rtl="0"/>
          <a:r>
            <a:rPr lang="en-GB" sz="2000" b="1" i="0" u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Public procurements</a:t>
          </a:r>
          <a:endParaRPr lang="en-US" sz="2000" b="1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BA6C0D2-B2D6-4F6B-A40D-D6164FF7D22F}" type="parTrans" cxnId="{A5D0A61F-4F78-4694-A543-40A9C6141B27}">
      <dgm:prSet/>
      <dgm:spPr/>
      <dgm:t>
        <a:bodyPr/>
        <a:lstStyle/>
        <a:p>
          <a:endParaRPr lang="en-US"/>
        </a:p>
      </dgm:t>
    </dgm:pt>
    <dgm:pt modelId="{33950B36-BF0F-4D04-8B87-54FE71EF9A97}" type="sibTrans" cxnId="{A5D0A61F-4F78-4694-A543-40A9C6141B27}">
      <dgm:prSet/>
      <dgm:spPr/>
      <dgm:t>
        <a:bodyPr/>
        <a:lstStyle/>
        <a:p>
          <a:endParaRPr lang="en-US"/>
        </a:p>
      </dgm:t>
    </dgm:pt>
    <dgm:pt modelId="{5D31CFDB-C0A9-47A4-B7A9-7FCD09BE6A24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anchor="ctr"/>
        <a:lstStyle/>
        <a:p>
          <a:pPr algn="l"/>
          <a:r>
            <a: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</a:t>
          </a:r>
          <a:r>
            <a:rPr lang="en-GB" sz="16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artner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period are determined by the partner report itself (each report refers to just one partner and one period of time)</a:t>
          </a:r>
          <a:r>
            <a: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  <a:endParaRPr lang="en-US" sz="16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D599C11-6FEC-4062-9056-1EA0F55A8C1E}" type="parTrans" cxnId="{F60E278C-9311-4848-A29E-7D5693595D38}">
      <dgm:prSet/>
      <dgm:spPr/>
      <dgm:t>
        <a:bodyPr/>
        <a:lstStyle/>
        <a:p>
          <a:endParaRPr lang="en-US"/>
        </a:p>
      </dgm:t>
    </dgm:pt>
    <dgm:pt modelId="{31266CE2-34D0-49EF-B515-52F680DD4887}" type="sibTrans" cxnId="{F60E278C-9311-4848-A29E-7D5693595D38}">
      <dgm:prSet/>
      <dgm:spPr/>
      <dgm:t>
        <a:bodyPr/>
        <a:lstStyle/>
        <a:p>
          <a:endParaRPr lang="en-US"/>
        </a:p>
      </dgm:t>
    </dgm:pt>
    <dgm:pt modelId="{88F4AB04-C61F-4FB7-8C21-D4BC6826806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just"/>
          <a:r>
            <a:rPr lang="ro-RO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rial balances 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(listed monthly) and the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Journal Register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  <a:endParaRPr lang="en-US" sz="1600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6786997-BEC5-4A76-9D8F-3F63CE8F5D3D}" type="parTrans" cxnId="{EE36708F-4551-468B-B78E-8363C5840997}">
      <dgm:prSet/>
      <dgm:spPr/>
      <dgm:t>
        <a:bodyPr/>
        <a:lstStyle/>
        <a:p>
          <a:endParaRPr lang="en-US"/>
        </a:p>
      </dgm:t>
    </dgm:pt>
    <dgm:pt modelId="{9B2F467D-C65B-41D1-AC73-87FEF38CCDE2}" type="sibTrans" cxnId="{EE36708F-4551-468B-B78E-8363C5840997}">
      <dgm:prSet/>
      <dgm:spPr/>
      <dgm:t>
        <a:bodyPr/>
        <a:lstStyle/>
        <a:p>
          <a:endParaRPr lang="en-US"/>
        </a:p>
      </dgm:t>
    </dgm:pt>
    <dgm:pt modelId="{6A97A533-024A-46A3-B092-B70521190BEB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anchor="ctr"/>
        <a:lstStyle/>
        <a:p>
          <a:pPr algn="just"/>
          <a:r>
            <a:rPr lang="ro-RO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</a:t>
          </a:r>
          <a:r>
            <a: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he </a:t>
          </a:r>
          <a:r>
            <a: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complete tender dossier </a:t>
          </a:r>
          <a:r>
            <a: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must be </a:t>
          </a:r>
          <a:r>
            <a: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uploaded</a:t>
          </a:r>
          <a:r>
            <a: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at this </a:t>
          </a:r>
          <a:r>
            <a: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section</a:t>
          </a:r>
          <a:r>
            <a: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</a:t>
          </a:r>
          <a:r>
            <a: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link</a:t>
          </a:r>
          <a:r>
            <a: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it</a:t>
          </a:r>
          <a:r>
            <a: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 the </a:t>
          </a:r>
          <a:r>
            <a: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corresponding invoice</a:t>
          </a:r>
          <a:r>
            <a: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0A89114A-6F58-4E7A-8CA3-F35A5C4AC311}" type="parTrans" cxnId="{BF04D2DE-D917-409D-9E48-2BB725DC2EB9}">
      <dgm:prSet/>
      <dgm:spPr/>
      <dgm:t>
        <a:bodyPr/>
        <a:lstStyle/>
        <a:p>
          <a:endParaRPr lang="en-US"/>
        </a:p>
      </dgm:t>
    </dgm:pt>
    <dgm:pt modelId="{29D88529-189B-493E-B1B4-5684BA31C970}" type="sibTrans" cxnId="{BF04D2DE-D917-409D-9E48-2BB725DC2EB9}">
      <dgm:prSet/>
      <dgm:spPr/>
      <dgm:t>
        <a:bodyPr/>
        <a:lstStyle/>
        <a:p>
          <a:endParaRPr lang="en-US"/>
        </a:p>
      </dgm:t>
    </dgm:pt>
    <dgm:pt modelId="{7995C2FD-9A91-486A-889B-C0899F676316}">
      <dgm:prSet custT="1"/>
      <dgm:spPr>
        <a:solidFill>
          <a:schemeClr val="accent1">
            <a:lumMod val="20000"/>
            <a:lumOff val="80000"/>
            <a:alpha val="89804"/>
          </a:schemeClr>
        </a:solidFill>
      </dgm:spPr>
      <dgm:t>
        <a:bodyPr/>
        <a:lstStyle/>
        <a:p>
          <a:pPr algn="just"/>
          <a:r>
            <a: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ach partner report refers to just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one partner 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and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one reference period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  <a:r>
            <a: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This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section focuses on activities implemented throughout the reporting period. It contains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general descriptions 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of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activities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outputs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as well as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reporting of progress 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purchasing equipment 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/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services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/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works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related to the respective activity.</a:t>
          </a:r>
          <a:endParaRPr lang="en-US" sz="1600" dirty="0"/>
        </a:p>
      </dgm:t>
    </dgm:pt>
    <dgm:pt modelId="{49ADAFD1-A5A1-48F6-A439-5935DE135E1E}" type="parTrans" cxnId="{C49DB781-5BDA-47DB-B4A9-B0BE63B16554}">
      <dgm:prSet/>
      <dgm:spPr/>
      <dgm:t>
        <a:bodyPr/>
        <a:lstStyle/>
        <a:p>
          <a:endParaRPr lang="en-GB"/>
        </a:p>
      </dgm:t>
    </dgm:pt>
    <dgm:pt modelId="{B158F1E1-3D9B-40D3-B19B-DA8E5652BC5F}" type="sibTrans" cxnId="{C49DB781-5BDA-47DB-B4A9-B0BE63B16554}">
      <dgm:prSet/>
      <dgm:spPr/>
      <dgm:t>
        <a:bodyPr/>
        <a:lstStyle/>
        <a:p>
          <a:endParaRPr lang="en-GB"/>
        </a:p>
      </dgm:t>
    </dgm:pt>
    <dgm:pt modelId="{90E3F77C-1F55-4018-AD31-82186F2B1708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just"/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Bank account statements 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 </a:t>
          </a:r>
          <a:r>
            <a:rPr lang="ro-RO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EUR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RON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accounts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opened </a:t>
          </a:r>
          <a:r>
            <a:rPr lang="en-GB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specifically for the project</a:t>
          </a:r>
          <a:r>
            <a:rPr lang="en-GB" sz="16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Accounting entries, account statements, as applicable.</a:t>
          </a:r>
          <a:endParaRPr lang="en-US" sz="1600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416B37F-4ACE-489A-9BA8-C670D3E6915C}" type="parTrans" cxnId="{47DCED58-2D71-4B32-BC84-A967FCD4BF27}">
      <dgm:prSet/>
      <dgm:spPr/>
      <dgm:t>
        <a:bodyPr/>
        <a:lstStyle/>
        <a:p>
          <a:endParaRPr lang="en-GB"/>
        </a:p>
      </dgm:t>
    </dgm:pt>
    <dgm:pt modelId="{A9E1DCF1-7663-432A-98C4-0E5A3AD48101}" type="sibTrans" cxnId="{47DCED58-2D71-4B32-BC84-A967FCD4BF27}">
      <dgm:prSet/>
      <dgm:spPr/>
      <dgm:t>
        <a:bodyPr/>
        <a:lstStyle/>
        <a:p>
          <a:endParaRPr lang="en-GB"/>
        </a:p>
      </dgm:t>
    </dgm:pt>
    <dgm:pt modelId="{4576A2C2-7F3F-4CA6-BFCF-9DC0E3E04E2A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anchor="ctr"/>
        <a:lstStyle/>
        <a:p>
          <a:pPr algn="just"/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Beneficiaries must report expenditure in accordance with the detailed budget.</a:t>
          </a:r>
          <a:endParaRPr lang="en-US" sz="16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3DA45A8-D950-4B0F-97D5-88EE572C8593}" type="parTrans" cxnId="{5E893B3E-666D-47D4-8A21-7E11CA3DC796}">
      <dgm:prSet/>
      <dgm:spPr/>
      <dgm:t>
        <a:bodyPr/>
        <a:lstStyle/>
        <a:p>
          <a:endParaRPr lang="en-US"/>
        </a:p>
      </dgm:t>
    </dgm:pt>
    <dgm:pt modelId="{BE0917DF-CFC4-49A9-90AE-9AD8A81764A5}" type="sibTrans" cxnId="{5E893B3E-666D-47D4-8A21-7E11CA3DC796}">
      <dgm:prSet/>
      <dgm:spPr/>
      <dgm:t>
        <a:bodyPr/>
        <a:lstStyle/>
        <a:p>
          <a:endParaRPr lang="en-US"/>
        </a:p>
      </dgm:t>
    </dgm:pt>
    <dgm:pt modelId="{C98AC87F-616C-4087-8844-72090C7DB5F3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 anchor="ctr"/>
        <a:lstStyle/>
        <a:p>
          <a:pPr algn="just"/>
          <a:r>
            <a: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</a:t>
          </a:r>
          <a:r>
            <a:rPr lang="en-GB" sz="16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ll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information (e</a:t>
          </a:r>
          <a:r>
            <a: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g. Cost category, Investment no. Procurement, Internal reference no. Invoice, </a:t>
          </a:r>
          <a:r>
            <a: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</a:t>
          </a:r>
          <a:r>
            <a:rPr lang="en-GB" sz="16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nvoice</a:t>
          </a:r>
          <a:r>
            <a: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date, Date of payment, Description etc.) must be completed  for every item added.</a:t>
          </a:r>
          <a:endParaRPr lang="en-US" sz="16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0763A9C-410D-4450-90D5-799692EE8DF6}" type="parTrans" cxnId="{5B5BA910-F647-40B9-A911-09923F5C3CF6}">
      <dgm:prSet/>
      <dgm:spPr/>
      <dgm:t>
        <a:bodyPr/>
        <a:lstStyle/>
        <a:p>
          <a:endParaRPr lang="en-US"/>
        </a:p>
      </dgm:t>
    </dgm:pt>
    <dgm:pt modelId="{E9E9ABF2-1009-4494-BCCF-23BF9726A754}" type="sibTrans" cxnId="{5B5BA910-F647-40B9-A911-09923F5C3CF6}">
      <dgm:prSet/>
      <dgm:spPr/>
      <dgm:t>
        <a:bodyPr/>
        <a:lstStyle/>
        <a:p>
          <a:endParaRPr lang="en-US"/>
        </a:p>
      </dgm:t>
    </dgm:pt>
    <dgm:pt modelId="{103C25C4-397A-48F9-BBA2-4B9B4585EFA2}" type="pres">
      <dgm:prSet presAssocID="{51EB2BC2-2A46-453E-AF1E-F5DAF3D2AC23}" presName="Name0" presStyleCnt="0">
        <dgm:presLayoutVars>
          <dgm:dir/>
          <dgm:animLvl val="lvl"/>
          <dgm:resizeHandles val="exact"/>
        </dgm:presLayoutVars>
      </dgm:prSet>
      <dgm:spPr/>
    </dgm:pt>
    <dgm:pt modelId="{BDED228E-4C2F-4935-B804-D5C416FA2495}" type="pres">
      <dgm:prSet presAssocID="{552E2866-5A7A-4499-A4B4-E007D47185DB}" presName="linNode" presStyleCnt="0"/>
      <dgm:spPr/>
    </dgm:pt>
    <dgm:pt modelId="{0C061F68-A0FB-4841-A150-0AE27A3CF7B2}" type="pres">
      <dgm:prSet presAssocID="{552E2866-5A7A-4499-A4B4-E007D47185DB}" presName="parentText" presStyleLbl="node1" presStyleIdx="0" presStyleCnt="4" custScaleX="71522" custScaleY="93608">
        <dgm:presLayoutVars>
          <dgm:chMax val="1"/>
          <dgm:bulletEnabled val="1"/>
        </dgm:presLayoutVars>
      </dgm:prSet>
      <dgm:spPr/>
    </dgm:pt>
    <dgm:pt modelId="{FE37EE9D-E6C8-4A92-BE91-C613468AD8F3}" type="pres">
      <dgm:prSet presAssocID="{552E2866-5A7A-4499-A4B4-E007D47185DB}" presName="descendantText" presStyleLbl="alignAccFollowNode1" presStyleIdx="0" presStyleCnt="4" custScaleX="125857" custScaleY="128993">
        <dgm:presLayoutVars>
          <dgm:bulletEnabled val="1"/>
        </dgm:presLayoutVars>
      </dgm:prSet>
      <dgm:spPr/>
    </dgm:pt>
    <dgm:pt modelId="{DDB68976-BFF3-4919-8A07-FEA1B459F011}" type="pres">
      <dgm:prSet presAssocID="{CBA43352-7296-406D-AC36-B6B7A13EDDC8}" presName="sp" presStyleCnt="0"/>
      <dgm:spPr/>
    </dgm:pt>
    <dgm:pt modelId="{C575342E-2AD7-4E74-9859-0D455D1A807B}" type="pres">
      <dgm:prSet presAssocID="{ECA72184-51D6-40D7-A92D-8C74994809D3}" presName="linNode" presStyleCnt="0"/>
      <dgm:spPr/>
    </dgm:pt>
    <dgm:pt modelId="{CD3B18F8-5F01-4135-90C7-275649667593}" type="pres">
      <dgm:prSet presAssocID="{ECA72184-51D6-40D7-A92D-8C74994809D3}" presName="parentText" presStyleLbl="node1" presStyleIdx="1" presStyleCnt="4" custScaleX="70497" custScaleY="135004">
        <dgm:presLayoutVars>
          <dgm:chMax val="1"/>
          <dgm:bulletEnabled val="1"/>
        </dgm:presLayoutVars>
      </dgm:prSet>
      <dgm:spPr/>
    </dgm:pt>
    <dgm:pt modelId="{46981324-A031-427C-B558-318CAC346554}" type="pres">
      <dgm:prSet presAssocID="{ECA72184-51D6-40D7-A92D-8C74994809D3}" presName="descendantText" presStyleLbl="alignAccFollowNode1" presStyleIdx="1" presStyleCnt="4" custScaleX="123915" custScaleY="181174" custLinFactNeighborX="59" custLinFactNeighborY="-448">
        <dgm:presLayoutVars>
          <dgm:bulletEnabled val="1"/>
        </dgm:presLayoutVars>
      </dgm:prSet>
      <dgm:spPr/>
    </dgm:pt>
    <dgm:pt modelId="{C4E888F6-6CD4-48C1-B0DC-C24F188F22FD}" type="pres">
      <dgm:prSet presAssocID="{8A6B8D2F-8442-4BB1-96F0-C4FE22DC91AA}" presName="sp" presStyleCnt="0"/>
      <dgm:spPr/>
    </dgm:pt>
    <dgm:pt modelId="{141753EF-16C4-41BC-B604-EDDD48F08304}" type="pres">
      <dgm:prSet presAssocID="{0E34228F-E054-42E7-8ECA-E385928BB203}" presName="linNode" presStyleCnt="0"/>
      <dgm:spPr/>
    </dgm:pt>
    <dgm:pt modelId="{0D01AFF5-EBE1-4935-95E8-DA5DB24A4ACE}" type="pres">
      <dgm:prSet presAssocID="{0E34228F-E054-42E7-8ECA-E385928BB203}" presName="parentText" presStyleLbl="node1" presStyleIdx="2" presStyleCnt="4" custScaleX="70757" custScaleY="47899" custLinFactNeighborX="-7" custLinFactNeighborY="768">
        <dgm:presLayoutVars>
          <dgm:chMax val="1"/>
          <dgm:bulletEnabled val="1"/>
        </dgm:presLayoutVars>
      </dgm:prSet>
      <dgm:spPr/>
    </dgm:pt>
    <dgm:pt modelId="{CC7A0053-B705-483E-BB8B-7700C9E29843}" type="pres">
      <dgm:prSet presAssocID="{0E34228F-E054-42E7-8ECA-E385928BB203}" presName="descendantText" presStyleLbl="alignAccFollowNode1" presStyleIdx="2" presStyleCnt="4" custScaleX="124079" custLinFactNeighborX="1911">
        <dgm:presLayoutVars>
          <dgm:bulletEnabled val="1"/>
        </dgm:presLayoutVars>
      </dgm:prSet>
      <dgm:spPr/>
    </dgm:pt>
    <dgm:pt modelId="{CB1FB4DA-3300-40CE-8F1C-155BE3E11B88}" type="pres">
      <dgm:prSet presAssocID="{CC4BB449-DB15-45EF-A0D3-0CF55E52BB7E}" presName="sp" presStyleCnt="0"/>
      <dgm:spPr/>
    </dgm:pt>
    <dgm:pt modelId="{01DF3392-DBA3-401B-BA80-7C40CBE12A67}" type="pres">
      <dgm:prSet presAssocID="{E8F6AB6D-B5FB-4364-BDEF-B9708A1A6BAD}" presName="linNode" presStyleCnt="0"/>
      <dgm:spPr/>
    </dgm:pt>
    <dgm:pt modelId="{A8CE1842-1A01-4BAD-9B6B-C43C7121C3DE}" type="pres">
      <dgm:prSet presAssocID="{E8F6AB6D-B5FB-4364-BDEF-B9708A1A6BAD}" presName="parentText" presStyleLbl="node1" presStyleIdx="3" presStyleCnt="4" custScaleX="70510" custScaleY="52152" custLinFactNeighborX="-7" custLinFactNeighborY="96">
        <dgm:presLayoutVars>
          <dgm:chMax val="1"/>
          <dgm:bulletEnabled val="1"/>
        </dgm:presLayoutVars>
      </dgm:prSet>
      <dgm:spPr/>
    </dgm:pt>
    <dgm:pt modelId="{22BF48EC-8D74-4119-85CF-71BF491D943A}" type="pres">
      <dgm:prSet presAssocID="{E8F6AB6D-B5FB-4364-BDEF-B9708A1A6BAD}" presName="descendantText" presStyleLbl="alignAccFollowNode1" presStyleIdx="3" presStyleCnt="4" custScaleX="123916" custLinFactNeighborX="19" custLinFactNeighborY="457">
        <dgm:presLayoutVars>
          <dgm:bulletEnabled val="1"/>
        </dgm:presLayoutVars>
      </dgm:prSet>
      <dgm:spPr/>
    </dgm:pt>
  </dgm:ptLst>
  <dgm:cxnLst>
    <dgm:cxn modelId="{F83BC908-CE9C-4F60-9D7A-8144637B3E5A}" type="presOf" srcId="{E8F6AB6D-B5FB-4364-BDEF-B9708A1A6BAD}" destId="{A8CE1842-1A01-4BAD-9B6B-C43C7121C3DE}" srcOrd="0" destOrd="0" presId="urn:microsoft.com/office/officeart/2005/8/layout/vList5"/>
    <dgm:cxn modelId="{5B5BA910-F647-40B9-A911-09923F5C3CF6}" srcId="{ECA72184-51D6-40D7-A92D-8C74994809D3}" destId="{C98AC87F-616C-4087-8844-72090C7DB5F3}" srcOrd="1" destOrd="0" parTransId="{90763A9C-410D-4450-90D5-799692EE8DF6}" sibTransId="{E9E9ABF2-1009-4494-BCCF-23BF9726A754}"/>
    <dgm:cxn modelId="{A5D0A61F-4F78-4694-A543-40A9C6141B27}" srcId="{51EB2BC2-2A46-453E-AF1E-F5DAF3D2AC23}" destId="{E8F6AB6D-B5FB-4364-BDEF-B9708A1A6BAD}" srcOrd="3" destOrd="0" parTransId="{6BA6C0D2-B2D6-4F6B-A40D-D6164FF7D22F}" sibTransId="{33950B36-BF0F-4D04-8B87-54FE71EF9A97}"/>
    <dgm:cxn modelId="{84313F23-72AF-4D44-ADD4-5B38F6586298}" type="presOf" srcId="{7995C2FD-9A91-486A-889B-C0899F676316}" destId="{FE37EE9D-E6C8-4A92-BE91-C613468AD8F3}" srcOrd="0" destOrd="0" presId="urn:microsoft.com/office/officeart/2005/8/layout/vList5"/>
    <dgm:cxn modelId="{5E893B3E-666D-47D4-8A21-7E11CA3DC796}" srcId="{ECA72184-51D6-40D7-A92D-8C74994809D3}" destId="{4576A2C2-7F3F-4CA6-BFCF-9DC0E3E04E2A}" srcOrd="2" destOrd="0" parTransId="{63DA45A8-D950-4B0F-97D5-88EE572C8593}" sibTransId="{BE0917DF-CFC4-49A9-90AE-9AD8A81764A5}"/>
    <dgm:cxn modelId="{5208CC46-90DC-41EB-B5A4-A3025966CBF2}" type="presOf" srcId="{90E3F77C-1F55-4018-AD31-82186F2B1708}" destId="{CC7A0053-B705-483E-BB8B-7700C9E29843}" srcOrd="0" destOrd="1" presId="urn:microsoft.com/office/officeart/2005/8/layout/vList5"/>
    <dgm:cxn modelId="{03106869-67BD-49EB-B0CA-A24B09E190FD}" type="presOf" srcId="{C98AC87F-616C-4087-8844-72090C7DB5F3}" destId="{46981324-A031-427C-B558-318CAC346554}" srcOrd="0" destOrd="1" presId="urn:microsoft.com/office/officeart/2005/8/layout/vList5"/>
    <dgm:cxn modelId="{B2F6BE6B-EA7B-4E1D-9766-DE309AC7D934}" type="presOf" srcId="{6A97A533-024A-46A3-B092-B70521190BEB}" destId="{22BF48EC-8D74-4119-85CF-71BF491D943A}" srcOrd="0" destOrd="0" presId="urn:microsoft.com/office/officeart/2005/8/layout/vList5"/>
    <dgm:cxn modelId="{F4E00550-1725-482E-B168-40C13D383F44}" type="presOf" srcId="{51EB2BC2-2A46-453E-AF1E-F5DAF3D2AC23}" destId="{103C25C4-397A-48F9-BBA2-4B9B4585EFA2}" srcOrd="0" destOrd="0" presId="urn:microsoft.com/office/officeart/2005/8/layout/vList5"/>
    <dgm:cxn modelId="{F931BE50-1077-4B3C-97C3-DAC842275B29}" srcId="{51EB2BC2-2A46-453E-AF1E-F5DAF3D2AC23}" destId="{0E34228F-E054-42E7-8ECA-E385928BB203}" srcOrd="2" destOrd="0" parTransId="{33F9D8BB-F42C-41EA-B772-B6F47AFFF9FA}" sibTransId="{CC4BB449-DB15-45EF-A0D3-0CF55E52BB7E}"/>
    <dgm:cxn modelId="{47DCED58-2D71-4B32-BC84-A967FCD4BF27}" srcId="{0E34228F-E054-42E7-8ECA-E385928BB203}" destId="{90E3F77C-1F55-4018-AD31-82186F2B1708}" srcOrd="1" destOrd="0" parTransId="{3416B37F-4ACE-489A-9BA8-C670D3E6915C}" sibTransId="{A9E1DCF1-7663-432A-98C4-0E5A3AD48101}"/>
    <dgm:cxn modelId="{8065DA59-0310-4D88-91BE-FDF9EC5035E8}" type="presOf" srcId="{ECA72184-51D6-40D7-A92D-8C74994809D3}" destId="{CD3B18F8-5F01-4135-90C7-275649667593}" srcOrd="0" destOrd="0" presId="urn:microsoft.com/office/officeart/2005/8/layout/vList5"/>
    <dgm:cxn modelId="{C49DB781-5BDA-47DB-B4A9-B0BE63B16554}" srcId="{552E2866-5A7A-4499-A4B4-E007D47185DB}" destId="{7995C2FD-9A91-486A-889B-C0899F676316}" srcOrd="0" destOrd="0" parTransId="{49ADAFD1-A5A1-48F6-A439-5935DE135E1E}" sibTransId="{B158F1E1-3D9B-40D3-B19B-DA8E5652BC5F}"/>
    <dgm:cxn modelId="{F60E278C-9311-4848-A29E-7D5693595D38}" srcId="{ECA72184-51D6-40D7-A92D-8C74994809D3}" destId="{5D31CFDB-C0A9-47A4-B7A9-7FCD09BE6A24}" srcOrd="0" destOrd="0" parTransId="{AD599C11-6FEC-4062-9056-1EA0F55A8C1E}" sibTransId="{31266CE2-34D0-49EF-B515-52F680DD4887}"/>
    <dgm:cxn modelId="{98EDFA8E-53E6-47F6-BB75-0D03AC73C8BA}" type="presOf" srcId="{88F4AB04-C61F-4FB7-8C21-D4BC68268063}" destId="{CC7A0053-B705-483E-BB8B-7700C9E29843}" srcOrd="0" destOrd="0" presId="urn:microsoft.com/office/officeart/2005/8/layout/vList5"/>
    <dgm:cxn modelId="{EE36708F-4551-468B-B78E-8363C5840997}" srcId="{0E34228F-E054-42E7-8ECA-E385928BB203}" destId="{88F4AB04-C61F-4FB7-8C21-D4BC68268063}" srcOrd="0" destOrd="0" parTransId="{C6786997-BEC5-4A76-9D8F-3F63CE8F5D3D}" sibTransId="{9B2F467D-C65B-41D1-AC73-87FEF38CCDE2}"/>
    <dgm:cxn modelId="{462BBE91-20EA-4712-9BBC-B08F10186B55}" srcId="{51EB2BC2-2A46-453E-AF1E-F5DAF3D2AC23}" destId="{ECA72184-51D6-40D7-A92D-8C74994809D3}" srcOrd="1" destOrd="0" parTransId="{733E009D-849F-4D13-9E2A-3C42C5938C12}" sibTransId="{8A6B8D2F-8442-4BB1-96F0-C4FE22DC91AA}"/>
    <dgm:cxn modelId="{BBFA399C-248B-4B16-A139-4D37A93895CB}" type="presOf" srcId="{0E34228F-E054-42E7-8ECA-E385928BB203}" destId="{0D01AFF5-EBE1-4935-95E8-DA5DB24A4ACE}" srcOrd="0" destOrd="0" presId="urn:microsoft.com/office/officeart/2005/8/layout/vList5"/>
    <dgm:cxn modelId="{DF47CEAB-25C8-47CD-A9B6-4A88FA7CE757}" type="presOf" srcId="{4576A2C2-7F3F-4CA6-BFCF-9DC0E3E04E2A}" destId="{46981324-A031-427C-B558-318CAC346554}" srcOrd="0" destOrd="2" presId="urn:microsoft.com/office/officeart/2005/8/layout/vList5"/>
    <dgm:cxn modelId="{9D0E3AAC-B92D-43AC-93CA-25091EC1AD6E}" type="presOf" srcId="{552E2866-5A7A-4499-A4B4-E007D47185DB}" destId="{0C061F68-A0FB-4841-A150-0AE27A3CF7B2}" srcOrd="0" destOrd="0" presId="urn:microsoft.com/office/officeart/2005/8/layout/vList5"/>
    <dgm:cxn modelId="{8CFE1CD3-01A5-4167-A2B7-706E8B7B12F7}" srcId="{51EB2BC2-2A46-453E-AF1E-F5DAF3D2AC23}" destId="{552E2866-5A7A-4499-A4B4-E007D47185DB}" srcOrd="0" destOrd="0" parTransId="{2CB2D645-2DE6-471E-9EE0-954AE0B3FC7E}" sibTransId="{CBA43352-7296-406D-AC36-B6B7A13EDDC8}"/>
    <dgm:cxn modelId="{BF04D2DE-D917-409D-9E48-2BB725DC2EB9}" srcId="{E8F6AB6D-B5FB-4364-BDEF-B9708A1A6BAD}" destId="{6A97A533-024A-46A3-B092-B70521190BEB}" srcOrd="0" destOrd="0" parTransId="{0A89114A-6F58-4E7A-8CA3-F35A5C4AC311}" sibTransId="{29D88529-189B-493E-B1B4-5684BA31C970}"/>
    <dgm:cxn modelId="{4178E7E7-42D9-4CD5-8CA4-249DF1AD24EA}" type="presOf" srcId="{5D31CFDB-C0A9-47A4-B7A9-7FCD09BE6A24}" destId="{46981324-A031-427C-B558-318CAC346554}" srcOrd="0" destOrd="0" presId="urn:microsoft.com/office/officeart/2005/8/layout/vList5"/>
    <dgm:cxn modelId="{36E3FD76-D037-4121-9D8D-85AB7F762F54}" type="presParOf" srcId="{103C25C4-397A-48F9-BBA2-4B9B4585EFA2}" destId="{BDED228E-4C2F-4935-B804-D5C416FA2495}" srcOrd="0" destOrd="0" presId="urn:microsoft.com/office/officeart/2005/8/layout/vList5"/>
    <dgm:cxn modelId="{50100FB5-8FDF-4C43-ADA6-C3FFB998DC40}" type="presParOf" srcId="{BDED228E-4C2F-4935-B804-D5C416FA2495}" destId="{0C061F68-A0FB-4841-A150-0AE27A3CF7B2}" srcOrd="0" destOrd="0" presId="urn:microsoft.com/office/officeart/2005/8/layout/vList5"/>
    <dgm:cxn modelId="{A493504B-EDCD-4B50-9EE5-E12F808B9A08}" type="presParOf" srcId="{BDED228E-4C2F-4935-B804-D5C416FA2495}" destId="{FE37EE9D-E6C8-4A92-BE91-C613468AD8F3}" srcOrd="1" destOrd="0" presId="urn:microsoft.com/office/officeart/2005/8/layout/vList5"/>
    <dgm:cxn modelId="{336F8AA1-E5F9-4646-8FDE-65268A174386}" type="presParOf" srcId="{103C25C4-397A-48F9-BBA2-4B9B4585EFA2}" destId="{DDB68976-BFF3-4919-8A07-FEA1B459F011}" srcOrd="1" destOrd="0" presId="urn:microsoft.com/office/officeart/2005/8/layout/vList5"/>
    <dgm:cxn modelId="{4F0BEF0E-77C8-43A2-A9E0-BA8EC9110438}" type="presParOf" srcId="{103C25C4-397A-48F9-BBA2-4B9B4585EFA2}" destId="{C575342E-2AD7-4E74-9859-0D455D1A807B}" srcOrd="2" destOrd="0" presId="urn:microsoft.com/office/officeart/2005/8/layout/vList5"/>
    <dgm:cxn modelId="{6DEB1453-AB86-4437-8444-3ACD344C1875}" type="presParOf" srcId="{C575342E-2AD7-4E74-9859-0D455D1A807B}" destId="{CD3B18F8-5F01-4135-90C7-275649667593}" srcOrd="0" destOrd="0" presId="urn:microsoft.com/office/officeart/2005/8/layout/vList5"/>
    <dgm:cxn modelId="{017EC75F-C456-4F8A-8430-24BE49B23535}" type="presParOf" srcId="{C575342E-2AD7-4E74-9859-0D455D1A807B}" destId="{46981324-A031-427C-B558-318CAC346554}" srcOrd="1" destOrd="0" presId="urn:microsoft.com/office/officeart/2005/8/layout/vList5"/>
    <dgm:cxn modelId="{850EB518-DD69-446A-83F0-82798476528D}" type="presParOf" srcId="{103C25C4-397A-48F9-BBA2-4B9B4585EFA2}" destId="{C4E888F6-6CD4-48C1-B0DC-C24F188F22FD}" srcOrd="3" destOrd="0" presId="urn:microsoft.com/office/officeart/2005/8/layout/vList5"/>
    <dgm:cxn modelId="{8428149E-5D56-4520-86FE-22BF4932B38B}" type="presParOf" srcId="{103C25C4-397A-48F9-BBA2-4B9B4585EFA2}" destId="{141753EF-16C4-41BC-B604-EDDD48F08304}" srcOrd="4" destOrd="0" presId="urn:microsoft.com/office/officeart/2005/8/layout/vList5"/>
    <dgm:cxn modelId="{4F4F5650-2BEB-4990-A230-95A2BF54207D}" type="presParOf" srcId="{141753EF-16C4-41BC-B604-EDDD48F08304}" destId="{0D01AFF5-EBE1-4935-95E8-DA5DB24A4ACE}" srcOrd="0" destOrd="0" presId="urn:microsoft.com/office/officeart/2005/8/layout/vList5"/>
    <dgm:cxn modelId="{958AE66C-C7FF-474C-90CE-C1C618FEC23E}" type="presParOf" srcId="{141753EF-16C4-41BC-B604-EDDD48F08304}" destId="{CC7A0053-B705-483E-BB8B-7700C9E29843}" srcOrd="1" destOrd="0" presId="urn:microsoft.com/office/officeart/2005/8/layout/vList5"/>
    <dgm:cxn modelId="{1AF94FD8-0FE5-4254-8701-C399EDFCBB67}" type="presParOf" srcId="{103C25C4-397A-48F9-BBA2-4B9B4585EFA2}" destId="{CB1FB4DA-3300-40CE-8F1C-155BE3E11B88}" srcOrd="5" destOrd="0" presId="urn:microsoft.com/office/officeart/2005/8/layout/vList5"/>
    <dgm:cxn modelId="{5410764A-3A57-4F8D-A4B2-E6CD265530C3}" type="presParOf" srcId="{103C25C4-397A-48F9-BBA2-4B9B4585EFA2}" destId="{01DF3392-DBA3-401B-BA80-7C40CBE12A67}" srcOrd="6" destOrd="0" presId="urn:microsoft.com/office/officeart/2005/8/layout/vList5"/>
    <dgm:cxn modelId="{B3446B4A-4E14-4B7A-BB7C-4E9F55E026AD}" type="presParOf" srcId="{01DF3392-DBA3-401B-BA80-7C40CBE12A67}" destId="{A8CE1842-1A01-4BAD-9B6B-C43C7121C3DE}" srcOrd="0" destOrd="0" presId="urn:microsoft.com/office/officeart/2005/8/layout/vList5"/>
    <dgm:cxn modelId="{AAD934DA-173F-4B9F-829F-508BCBA15856}" type="presParOf" srcId="{01DF3392-DBA3-401B-BA80-7C40CBE12A67}" destId="{22BF48EC-8D74-4119-85CF-71BF491D94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7EE9D-E6C8-4A92-BE91-C613468AD8F3}">
      <dsp:nvSpPr>
        <dsp:cNvPr id="0" name=""/>
        <dsp:cNvSpPr/>
      </dsp:nvSpPr>
      <dsp:spPr>
        <a:xfrm rot="5400000">
          <a:off x="6696428" y="-3761851"/>
          <a:ext cx="1653927" cy="9177740"/>
        </a:xfrm>
        <a:prstGeom prst="round2SameRect">
          <a:avLst/>
        </a:prstGeom>
        <a:solidFill>
          <a:schemeClr val="accent1">
            <a:lumMod val="20000"/>
            <a:lumOff val="80000"/>
            <a:alpha val="89804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ach partner report refers to just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one partner 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and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one reference period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  <a:r>
            <a:rPr lang="ro-RO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This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section focuses on activities implemented throughout the reporting period. It contains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general descriptions 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of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activities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outputs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as well as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reporting of progress 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purchasing equipment 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/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services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/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works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related to the respective activity.</a:t>
          </a:r>
          <a:endParaRPr lang="en-US" sz="1600" kern="1200" dirty="0"/>
        </a:p>
      </dsp:txBody>
      <dsp:txXfrm rot="-5400000">
        <a:off x="2934522" y="80793"/>
        <a:ext cx="9097002" cy="1492451"/>
      </dsp:txXfrm>
    </dsp:sp>
    <dsp:sp modelId="{0C061F68-A0FB-4841-A150-0AE27A3CF7B2}">
      <dsp:nvSpPr>
        <dsp:cNvPr id="0" name=""/>
        <dsp:cNvSpPr/>
      </dsp:nvSpPr>
      <dsp:spPr>
        <a:xfrm>
          <a:off x="788" y="76877"/>
          <a:ext cx="2933732" cy="15002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Report identification,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u="none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Work plan progress</a:t>
          </a:r>
          <a:endParaRPr lang="en-US" sz="2000" b="1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74026" y="150115"/>
        <a:ext cx="2787256" cy="1353807"/>
      </dsp:txXfrm>
    </dsp:sp>
    <dsp:sp modelId="{46981324-A031-427C-B558-318CAC346554}">
      <dsp:nvSpPr>
        <dsp:cNvPr id="0" name=""/>
        <dsp:cNvSpPr/>
      </dsp:nvSpPr>
      <dsp:spPr>
        <a:xfrm rot="5400000">
          <a:off x="6365870" y="-1698570"/>
          <a:ext cx="2322984" cy="9176875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</a:t>
          </a:r>
          <a:r>
            <a:rPr lang="en-GB" sz="160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artner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period are determined by the partner report itself (each report refers to just one partner and one period of time)</a:t>
          </a:r>
          <a:r>
            <a:rPr lang="ro-RO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  <a:endParaRPr lang="en-US" sz="16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</a:t>
          </a:r>
          <a:r>
            <a:rPr lang="en-GB" sz="160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ll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information (e</a:t>
          </a:r>
          <a:r>
            <a:rPr lang="ro-RO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g. Cost category, Investment no. Procurement, Internal reference no. Invoice, </a:t>
          </a:r>
          <a:r>
            <a:rPr lang="ro-RO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</a:t>
          </a:r>
          <a:r>
            <a:rPr lang="en-GB" sz="160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nvoice</a:t>
          </a: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date, Date of payment, Description etc.) must be completed  for every item added.</a:t>
          </a:r>
          <a:endParaRPr lang="en-US" sz="16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Beneficiaries must report expenditure in accordance with the detailed budget.</a:t>
          </a:r>
          <a:endParaRPr lang="en-US" sz="16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 rot="-5400000">
        <a:off x="2938925" y="1841774"/>
        <a:ext cx="9063476" cy="2096186"/>
      </dsp:txXfrm>
    </dsp:sp>
    <dsp:sp modelId="{CD3B18F8-5F01-4135-90C7-275649667593}">
      <dsp:nvSpPr>
        <dsp:cNvPr id="0" name=""/>
        <dsp:cNvSpPr/>
      </dsp:nvSpPr>
      <dsp:spPr>
        <a:xfrm>
          <a:off x="788" y="1813736"/>
          <a:ext cx="2936730" cy="216374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List of expenditure</a:t>
          </a:r>
          <a:endParaRPr lang="ro-RO" sz="2000" b="1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</a:t>
          </a:r>
          <a:r>
            <a:rPr lang="en-GB" sz="20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only for partner reports with expenditure</a:t>
          </a:r>
          <a:r>
            <a:rPr lang="ro-RO" sz="20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)</a:t>
          </a:r>
          <a:endParaRPr lang="en-US" sz="20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06414" y="1919362"/>
        <a:ext cx="2725478" cy="1952497"/>
      </dsp:txXfrm>
    </dsp:sp>
    <dsp:sp modelId="{CC7A0053-B705-483E-BB8B-7700C9E29843}">
      <dsp:nvSpPr>
        <dsp:cNvPr id="0" name=""/>
        <dsp:cNvSpPr/>
      </dsp:nvSpPr>
      <dsp:spPr>
        <a:xfrm rot="5400000">
          <a:off x="6889593" y="193217"/>
          <a:ext cx="1282184" cy="9170229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rial balances 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(listed monthly) and the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Journal Register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  <a:endParaRPr lang="en-US" sz="16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Bank account statements 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 </a:t>
          </a:r>
          <a:r>
            <a:rPr lang="ro-RO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EUR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RON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accounts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opened </a:t>
          </a:r>
          <a:r>
            <a:rPr lang="en-GB" sz="16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specifically for the project</a:t>
          </a:r>
          <a:r>
            <a:rPr lang="en-GB" sz="16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Accounting entries, account statements, as applicable.</a:t>
          </a:r>
          <a:endParaRPr lang="en-US" sz="16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 rot="-5400000">
        <a:off x="2945571" y="4199831"/>
        <a:ext cx="9107638" cy="1157002"/>
      </dsp:txXfrm>
    </dsp:sp>
    <dsp:sp modelId="{0D01AFF5-EBE1-4935-95E8-DA5DB24A4ACE}">
      <dsp:nvSpPr>
        <dsp:cNvPr id="0" name=""/>
        <dsp:cNvSpPr/>
      </dsp:nvSpPr>
      <dsp:spPr>
        <a:xfrm>
          <a:off x="271" y="4406795"/>
          <a:ext cx="2941533" cy="76769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Report annexes</a:t>
          </a:r>
        </a:p>
      </dsp:txBody>
      <dsp:txXfrm>
        <a:off x="37747" y="4444271"/>
        <a:ext cx="2866581" cy="692739"/>
      </dsp:txXfrm>
    </dsp:sp>
    <dsp:sp modelId="{22BF48EC-8D74-4119-85CF-71BF491D943A}">
      <dsp:nvSpPr>
        <dsp:cNvPr id="0" name=""/>
        <dsp:cNvSpPr/>
      </dsp:nvSpPr>
      <dsp:spPr>
        <a:xfrm rot="5400000">
          <a:off x="6886233" y="1552233"/>
          <a:ext cx="1282184" cy="9176949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</a:t>
          </a:r>
          <a:r>
            <a:rPr lang="en-US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he </a:t>
          </a:r>
          <a:r>
            <a:rPr lang="en-US" sz="18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complete tender dossier </a:t>
          </a:r>
          <a:r>
            <a:rPr lang="en-US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must be </a:t>
          </a:r>
          <a:r>
            <a:rPr lang="en-US" sz="18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uploaded</a:t>
          </a:r>
          <a:r>
            <a:rPr lang="en-US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at this </a:t>
          </a:r>
          <a:r>
            <a:rPr lang="en-US" sz="18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section</a:t>
          </a:r>
          <a:r>
            <a:rPr lang="en-US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</a:t>
          </a:r>
          <a:r>
            <a:rPr lang="en-US" sz="18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link</a:t>
          </a:r>
          <a:r>
            <a:rPr lang="en-US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en-US" sz="18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it</a:t>
          </a:r>
          <a:r>
            <a:rPr lang="en-US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 the </a:t>
          </a:r>
          <a:r>
            <a:rPr lang="en-US" sz="18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corresponding invoice</a:t>
          </a:r>
          <a:r>
            <a:rPr lang="en-US" sz="1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 rot="-5400000">
        <a:off x="2938851" y="5562207"/>
        <a:ext cx="9114358" cy="1157002"/>
      </dsp:txXfrm>
    </dsp:sp>
    <dsp:sp modelId="{A8CE1842-1A01-4BAD-9B6B-C43C7121C3DE}">
      <dsp:nvSpPr>
        <dsp:cNvPr id="0" name=""/>
        <dsp:cNvSpPr/>
      </dsp:nvSpPr>
      <dsp:spPr>
        <a:xfrm>
          <a:off x="270" y="5724263"/>
          <a:ext cx="2937272" cy="8358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u="none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Public procurements</a:t>
          </a:r>
          <a:endParaRPr lang="en-US" sz="2000" b="1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41073" y="5765066"/>
        <a:ext cx="2855666" cy="754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3/31/2011</a:t>
            </a:r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451022-F411-42A6-A7BA-BDE9ACB8AA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872483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3/31/2011</a:t>
            </a:r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7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A6A1DE-3AA7-46E7-9D6F-6AB564ADAF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390909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644A817-9012-4041-9143-E235EB3425CC}" type="slidenum">
              <a:rPr lang="en-GB" altLang="en-US">
                <a:latin typeface="Calibri" pitchFamily="34" charset="0"/>
              </a:rPr>
              <a:pPr/>
              <a:t>1</a:t>
            </a:fld>
            <a:endParaRPr lang="en-GB" altLang="en-US" dirty="0">
              <a:latin typeface="Calibri" pitchFamily="34" charset="0"/>
            </a:endParaRPr>
          </a:p>
        </p:txBody>
      </p:sp>
      <p:sp>
        <p:nvSpPr>
          <p:cNvPr id="8197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956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3/31/2011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A6A1DE-3AA7-46E7-9D6F-6AB564ADAF3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3816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8021" y="496857"/>
            <a:ext cx="5568619" cy="69989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6D91BC3-950B-4F54-9AF4-0CB73DE9769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044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stelutz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84" y="1"/>
            <a:ext cx="12285135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288021" y="496857"/>
            <a:ext cx="5568619" cy="69989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6D91BC3-950B-4F54-9AF4-0CB73DE9769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685297-7C3E-4A32-60D5-006D7A16650C}"/>
              </a:ext>
            </a:extLst>
          </p:cNvPr>
          <p:cNvSpPr/>
          <p:nvPr userDrawn="1"/>
        </p:nvSpPr>
        <p:spPr>
          <a:xfrm>
            <a:off x="-40433" y="6888481"/>
            <a:ext cx="12283200" cy="63182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792E76-2949-6497-4047-F616D5D08DDD}"/>
              </a:ext>
            </a:extLst>
          </p:cNvPr>
          <p:cNvSpPr/>
          <p:nvPr userDrawn="1"/>
        </p:nvSpPr>
        <p:spPr>
          <a:xfrm>
            <a:off x="9296400" y="1"/>
            <a:ext cx="2936033" cy="45719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B1A359-AFF5-341E-B30E-EF8173A34E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6" y="258469"/>
            <a:ext cx="3053087" cy="9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0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4ED56-0FB3-4595-AFCF-4544CD870CB0}" type="datetimeFigureOut">
              <a:rPr lang="ro-RO"/>
              <a:pPr>
                <a:defRPr/>
              </a:pPr>
              <a:t>22.06.2026</a:t>
            </a:fld>
            <a:endParaRPr lang="ro-R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2538E8-ADA8-41D1-9984-05BF68A61F02}" type="slidenum">
              <a:rPr lang="ro-RO" altLang="en-US"/>
              <a:pPr/>
              <a:t>‹#›</a:t>
            </a:fld>
            <a:endParaRPr lang="ro-RO" alt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8021" y="496857"/>
            <a:ext cx="5568619" cy="69989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ro-R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66D91BC3-950B-4F54-9AF4-0CB73DE9769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355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722512"/>
            <a:ext cx="4011084" cy="7920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609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76400"/>
            <a:ext cx="6815667" cy="434340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o-R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393" y="2895600"/>
            <a:ext cx="4011084" cy="30963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95AE5-19AA-4C9A-9760-8BE620EDD86C}" type="datetimeFigureOut">
              <a:rPr lang="ro-RO"/>
              <a:pPr>
                <a:defRPr/>
              </a:pPr>
              <a:t>22.06.2026</a:t>
            </a:fld>
            <a:endParaRPr lang="ro-R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4A8192-74EE-47FE-BF94-C96C9D536020}" type="slidenum">
              <a:rPr lang="ro-RO" altLang="en-US"/>
              <a:pPr/>
              <a:t>‹#›</a:t>
            </a:fld>
            <a:endParaRPr lang="ro-RO" alt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288021" y="496857"/>
            <a:ext cx="5568619" cy="699896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dirty="0"/>
              <a:t>Click to edit Master title style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2060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76351"/>
            <a:ext cx="10972800" cy="1000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1" y="2492376"/>
            <a:ext cx="10953751" cy="35798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9A48-60BD-44BF-91C6-90BA1C74ACAF}" type="datetimeFigureOut">
              <a:rPr lang="ro-RO"/>
              <a:pPr>
                <a:defRPr/>
              </a:pPr>
              <a:t>22.06.2026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5AFC1DF-3721-4E17-A794-E5EDD53159F5}" type="slidenum">
              <a:rPr lang="ro-RO" altLang="en-US"/>
              <a:pPr/>
              <a:t>‹#›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323235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5B9EE-D91D-4D3D-8DC6-1ED598B66558}" type="datetimeFigureOut">
              <a:rPr lang="ro-RO"/>
              <a:pPr>
                <a:defRPr/>
              </a:pPr>
              <a:t>22.06.2026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45386A6-95E7-485C-A55B-EE26AAE4E7F5}" type="slidenum">
              <a:rPr lang="ro-RO" altLang="en-US"/>
              <a:pPr/>
              <a:t>‹#›</a:t>
            </a:fld>
            <a:endParaRPr lang="ro-RO" altLang="en-US"/>
          </a:p>
        </p:txBody>
      </p:sp>
    </p:spTree>
    <p:extLst>
      <p:ext uri="{BB962C8B-B14F-4D97-AF65-F5344CB8AC3E}">
        <p14:creationId xmlns:p14="http://schemas.microsoft.com/office/powerpoint/2010/main" val="328077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E631CCA-3F38-4C05-8A21-7787E44407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731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96569B-A660-7EFE-B1F4-11686928C2B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6" y="258469"/>
            <a:ext cx="3053087" cy="9175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76E2C0-B66B-1A91-45DE-BE2BB131913A}"/>
              </a:ext>
            </a:extLst>
          </p:cNvPr>
          <p:cNvSpPr/>
          <p:nvPr userDrawn="1"/>
        </p:nvSpPr>
        <p:spPr>
          <a:xfrm>
            <a:off x="9408368" y="1"/>
            <a:ext cx="2772000" cy="45720"/>
          </a:xfrm>
          <a:prstGeom prst="rect">
            <a:avLst/>
          </a:prstGeom>
          <a:solidFill>
            <a:srgbClr val="9FAEE5"/>
          </a:solidFill>
          <a:ln>
            <a:solidFill>
              <a:srgbClr val="9FAE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A5DC66-B217-B8DC-E956-769F1125900D}"/>
              </a:ext>
            </a:extLst>
          </p:cNvPr>
          <p:cNvSpPr/>
          <p:nvPr userDrawn="1"/>
        </p:nvSpPr>
        <p:spPr>
          <a:xfrm>
            <a:off x="12680" y="6813376"/>
            <a:ext cx="12168000" cy="45719"/>
          </a:xfrm>
          <a:prstGeom prst="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1" r:id="rId3"/>
    <p:sldLayoutId id="2147483710" r:id="rId4"/>
    <p:sldLayoutId id="2147483708" r:id="rId5"/>
    <p:sldLayoutId id="2147483707" r:id="rId6"/>
    <p:sldLayoutId id="2147483719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8166F"/>
          </a:solidFill>
          <a:latin typeface="Trebuchet MS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8166F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8166F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8166F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8166F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jems.interact.eu/manual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mania-serbia.ne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17">
            <a:extLst>
              <a:ext uri="{FF2B5EF4-FFF2-40B4-BE49-F238E27FC236}">
                <a16:creationId xmlns:a16="http://schemas.microsoft.com/office/drawing/2014/main" id="{6735AB15-B9C4-6561-8FC5-915F88C7759F}"/>
              </a:ext>
            </a:extLst>
          </p:cNvPr>
          <p:cNvSpPr txBox="1">
            <a:spLocks/>
          </p:cNvSpPr>
          <p:nvPr/>
        </p:nvSpPr>
        <p:spPr>
          <a:xfrm>
            <a:off x="407368" y="2132856"/>
            <a:ext cx="5519936" cy="39049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it-IT" sz="1600" b="1" dirty="0">
                <a:solidFill>
                  <a:srgbClr val="9FAEE5"/>
                </a:solidFill>
              </a:rPr>
              <a:t>INTERREG IPA ROMANIA</a:t>
            </a:r>
            <a:r>
              <a:rPr lang="ro-RO" sz="1600" b="1" dirty="0">
                <a:solidFill>
                  <a:srgbClr val="9FAEE5"/>
                </a:solidFill>
              </a:rPr>
              <a:t>-</a:t>
            </a:r>
            <a:r>
              <a:rPr lang="it-IT" sz="1600" b="1" dirty="0">
                <a:solidFill>
                  <a:srgbClr val="9FAEE5"/>
                </a:solidFill>
              </a:rPr>
              <a:t>SERBIA</a:t>
            </a:r>
            <a:r>
              <a:rPr lang="ro-RO" sz="1600" b="1" dirty="0">
                <a:solidFill>
                  <a:srgbClr val="9FAEE5"/>
                </a:solidFill>
              </a:rPr>
              <a:t> PROGRAMME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8E6C47-70D7-B29D-64E1-36D8BD6775DA}"/>
              </a:ext>
            </a:extLst>
          </p:cNvPr>
          <p:cNvSpPr txBox="1"/>
          <p:nvPr/>
        </p:nvSpPr>
        <p:spPr>
          <a:xfrm>
            <a:off x="407368" y="2522021"/>
            <a:ext cx="1079403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4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to Controllers</a:t>
            </a:r>
          </a:p>
          <a:p>
            <a:r>
              <a:rPr lang="en-US" sz="4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within the First Level Control Unit</a:t>
            </a:r>
            <a:endParaRPr lang="en-GB" sz="46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244961-5CA2-4056-6C06-DCE55DDEC253}"/>
              </a:ext>
            </a:extLst>
          </p:cNvPr>
          <p:cNvSpPr txBox="1"/>
          <p:nvPr/>
        </p:nvSpPr>
        <p:spPr>
          <a:xfrm>
            <a:off x="407368" y="4191000"/>
            <a:ext cx="10297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Guidelines to help project partners understand </a:t>
            </a:r>
          </a:p>
          <a:p>
            <a:r>
              <a:rPr lang="ro-RO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their responsibilities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control level</a:t>
            </a:r>
            <a:r>
              <a:rPr lang="ro-RO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683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81001" y="1447678"/>
            <a:ext cx="11582399" cy="381122"/>
          </a:xfrm>
          <a:prstGeom prst="rect">
            <a:avLst/>
          </a:prstGeom>
          <a:noFill/>
        </p:spPr>
        <p:txBody>
          <a:bodyPr/>
          <a:lstStyle/>
          <a:p>
            <a:pPr marL="0" indent="0" algn="just">
              <a:buNone/>
              <a:defRPr/>
            </a:pPr>
            <a:r>
              <a:rPr lang="en-GB" sz="1800" b="1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controllers will verify the compliance with the rules referring to the following issues:</a:t>
            </a:r>
          </a:p>
        </p:txBody>
      </p:sp>
      <p:pic>
        <p:nvPicPr>
          <p:cNvPr id="1028" name="Picture 4" descr="Control, Scris, Locul De Munc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326455"/>
            <a:ext cx="4800600" cy="352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/>
          <p:cNvSpPr>
            <a:spLocks noGrp="1"/>
          </p:cNvSpPr>
          <p:nvPr>
            <p:ph idx="4294967295"/>
          </p:nvPr>
        </p:nvSpPr>
        <p:spPr>
          <a:xfrm>
            <a:off x="0" y="1970310"/>
            <a:ext cx="3962400" cy="1356145"/>
          </a:xfrm>
          <a:prstGeom prst="rect">
            <a:avLst/>
          </a:prstGeom>
          <a:noFill/>
          <a:ln>
            <a:solidFill>
              <a:srgbClr val="28166F"/>
            </a:solidFill>
            <a:prstDash val="dash"/>
          </a:ln>
        </p:spPr>
        <p:txBody>
          <a:bodyPr/>
          <a:lstStyle/>
          <a:p>
            <a:pPr marL="361950" indent="-361950" algn="just">
              <a:buFont typeface="Wingdings" panose="05000000000000000000" pitchFamily="2" charset="2"/>
              <a:buChar char="ü"/>
              <a:defRPr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Sound financial management </a:t>
            </a:r>
            <a:endParaRPr lang="ro-RO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1950" indent="-361950" algn="just">
              <a:buFont typeface="Wingdings" panose="05000000000000000000" pitchFamily="2" charset="2"/>
              <a:buChar char="ü"/>
              <a:defRPr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Double financing </a:t>
            </a:r>
            <a:endParaRPr lang="ro-RO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1950" indent="-361950" algn="just">
              <a:buFont typeface="Wingdings" panose="05000000000000000000" pitchFamily="2" charset="2"/>
              <a:buChar char="ü"/>
              <a:defRPr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procurement </a:t>
            </a:r>
            <a:endParaRPr lang="ro-RO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1950" indent="-361950" algn="just">
              <a:buFont typeface="Wingdings" panose="05000000000000000000" pitchFamily="2" charset="2"/>
              <a:buChar char="ü"/>
              <a:defRPr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Publicity rules 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idx="4294967295"/>
          </p:nvPr>
        </p:nvSpPr>
        <p:spPr>
          <a:xfrm>
            <a:off x="3962400" y="3657600"/>
            <a:ext cx="8000999" cy="2534503"/>
          </a:xfrm>
          <a:prstGeom prst="rect">
            <a:avLst/>
          </a:prstGeom>
          <a:noFill/>
          <a:ln>
            <a:solidFill>
              <a:srgbClr val="28166F"/>
            </a:solidFill>
            <a:prstDash val="dash"/>
          </a:ln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Compliance with the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requirements about equality between men and women and non-discrimination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verification based on comparison of the </a:t>
            </a:r>
            <a:r>
              <a:rPr lang="en-GB" sz="1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 progress report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 the Application Form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Sustainable development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verification based on comparison of the </a:t>
            </a:r>
            <a:r>
              <a:rPr lang="en-GB" sz="1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 progress report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 the Application Form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Conflict of interest and any suspicion of fraud</a:t>
            </a:r>
            <a:r>
              <a:rPr lang="en-GB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eligibility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the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reported expenses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whether they are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line with the programme rules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F43485-6D43-B55F-9EA3-3A5E92531F1B}"/>
              </a:ext>
            </a:extLst>
          </p:cNvPr>
          <p:cNvSpPr txBox="1">
            <a:spLocks/>
          </p:cNvSpPr>
          <p:nvPr/>
        </p:nvSpPr>
        <p:spPr>
          <a:xfrm>
            <a:off x="7162800" y="54495"/>
            <a:ext cx="5006280" cy="936105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o-RO" sz="2400" dirty="0">
                <a:solidFill>
                  <a:srgbClr val="003399"/>
                </a:solidFill>
              </a:rPr>
              <a:t>Purpose of the </a:t>
            </a:r>
          </a:p>
          <a:p>
            <a:pPr algn="r"/>
            <a:r>
              <a:rPr lang="ro-RO" sz="2400" dirty="0">
                <a:solidFill>
                  <a:srgbClr val="003399"/>
                </a:solidFill>
              </a:rPr>
              <a:t>verification</a:t>
            </a:r>
            <a:endParaRPr lang="en-GB" sz="24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ms | Italy-Slove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632" y="148821"/>
            <a:ext cx="2902730" cy="114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264E866-5B17-49A7-B3FD-B9C0BBEB40D5}"/>
              </a:ext>
            </a:extLst>
          </p:cNvPr>
          <p:cNvSpPr txBox="1">
            <a:spLocks/>
          </p:cNvSpPr>
          <p:nvPr/>
        </p:nvSpPr>
        <p:spPr>
          <a:xfrm>
            <a:off x="2977123" y="2130021"/>
            <a:ext cx="6237746" cy="1146579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b="1" dirty="0">
                <a:solidFill>
                  <a:srgbClr val="003399"/>
                </a:solidFill>
                <a:latin typeface="Open Sans" panose="020B060603050402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https://jems.interact.eu/manual/</a:t>
            </a:r>
            <a:endParaRPr lang="en-GB" sz="2800" b="1" dirty="0">
              <a:solidFill>
                <a:srgbClr val="003399"/>
              </a:solidFill>
              <a:latin typeface="Open Sans" panose="020B060603050402020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993512-D718-90F2-8C6B-33C268443438}"/>
              </a:ext>
            </a:extLst>
          </p:cNvPr>
          <p:cNvSpPr txBox="1">
            <a:spLocks/>
          </p:cNvSpPr>
          <p:nvPr/>
        </p:nvSpPr>
        <p:spPr>
          <a:xfrm>
            <a:off x="7162800" y="54495"/>
            <a:ext cx="5006280" cy="936105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9FAE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28166F"/>
                </a:solidFill>
                <a:latin typeface="Trebuchet M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o-RO" sz="2400" dirty="0">
                <a:solidFill>
                  <a:srgbClr val="003399"/>
                </a:solidFill>
              </a:rPr>
              <a:t>General principles </a:t>
            </a:r>
          </a:p>
          <a:p>
            <a:pPr algn="r"/>
            <a:r>
              <a:rPr lang="ro-RO" sz="2400" dirty="0">
                <a:solidFill>
                  <a:srgbClr val="003399"/>
                </a:solidFill>
              </a:rPr>
              <a:t>of reporting</a:t>
            </a:r>
            <a:endParaRPr lang="en-GB" sz="2400" dirty="0">
              <a:solidFill>
                <a:srgbClr val="003399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10406A-F32C-B05F-3AC6-7BF5D519A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23" y="2971800"/>
            <a:ext cx="6237747" cy="36587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91FCE2-52BF-6D91-E36D-EE65F2B16395}"/>
              </a:ext>
            </a:extLst>
          </p:cNvPr>
          <p:cNvSpPr txBox="1"/>
          <p:nvPr/>
        </p:nvSpPr>
        <p:spPr>
          <a:xfrm>
            <a:off x="-76200" y="1724975"/>
            <a:ext cx="12344400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general reporting process in </a:t>
            </a:r>
            <a:r>
              <a:rPr lang="en-US" sz="2200" b="1" dirty="0" err="1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Jems</a:t>
            </a:r>
            <a:r>
              <a:rPr lang="en-US" sz="22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can be found in following link:</a:t>
            </a:r>
          </a:p>
        </p:txBody>
      </p:sp>
    </p:spTree>
    <p:extLst>
      <p:ext uri="{BB962C8B-B14F-4D97-AF65-F5344CB8AC3E}">
        <p14:creationId xmlns:p14="http://schemas.microsoft.com/office/powerpoint/2010/main" val="385319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11658600" cy="5105400"/>
          </a:xfrm>
        </p:spPr>
        <p:txBody>
          <a:bodyPr anchor="ctr"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Preparation of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supporting documents for control:</a:t>
            </a:r>
          </a:p>
          <a:p>
            <a:pPr marL="346075" indent="0" algn="just">
              <a:buNone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Before uploading  the scanned invoices, the </a:t>
            </a: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originals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must be </a:t>
            </a: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marked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the project code </a:t>
            </a:r>
            <a:r>
              <a:rPr lang="en-GB" sz="18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GB" sz="18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</a:t>
            </a:r>
            <a:r>
              <a:rPr lang="ro-RO" sz="18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ms</a:t>
            </a:r>
            <a:r>
              <a:rPr lang="en-GB" sz="18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code</a:t>
            </a:r>
            <a:r>
              <a:rPr lang="en-GB" sz="18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the </a:t>
            </a:r>
            <a:r>
              <a:rPr lang="en-GB" sz="18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 of the Programme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631825" indent="-285750" algn="just">
              <a:buFont typeface="Wingdings" panose="05000000000000000000" pitchFamily="2" charset="2"/>
              <a:buChar char="ü"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Submission of project documentation for control:</a:t>
            </a:r>
          </a:p>
          <a:p>
            <a:pPr marL="346075" indent="0" algn="just">
              <a:buNone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/L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submits through Je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ms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electronic version of the Partner Report and the corresponding supporting documents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 Report should be submitted to the controller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even if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expenditure was incurred in that respective period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Technical progress should be reported.</a:t>
            </a:r>
            <a:endParaRPr lang="ro-RO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31825" indent="-285750" algn="just">
              <a:buFont typeface="Wingdings" panose="05000000000000000000" pitchFamily="2" charset="2"/>
              <a:buChar char="ü"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Desk-check and on-the-spot check by the controllers:</a:t>
            </a:r>
          </a:p>
          <a:p>
            <a:pPr marL="346075" indent="0" algn="just">
              <a:buNone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Controller</a:t>
            </a:r>
            <a:r>
              <a:rPr lang="en-GB" sz="1800" dirty="0">
                <a:solidFill>
                  <a:srgbClr val="00B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check the items of expenditure entered in the accounting system, the supporting documents (such as invoices, delivery notes, goods received records, procurements documents etc.), 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ask for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additional information; </a:t>
            </a:r>
          </a:p>
          <a:p>
            <a:pPr marL="346075" indent="0" algn="just">
              <a:buNone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Controller may perform the control on-site for the ongoing operations at any time this is found necessary. The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On-the</a:t>
            </a:r>
            <a:r>
              <a:rPr lang="ro-RO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spot visits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shall be made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whenever in the reporting period works or supplies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been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reported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but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least once during project’s lifetime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18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5282E5-08AA-039D-5910-D9582D3071BF}"/>
              </a:ext>
            </a:extLst>
          </p:cNvPr>
          <p:cNvSpPr txBox="1"/>
          <p:nvPr/>
        </p:nvSpPr>
        <p:spPr>
          <a:xfrm>
            <a:off x="8360434" y="155274"/>
            <a:ext cx="3810000" cy="954107"/>
          </a:xfrm>
          <a:prstGeom prst="rect">
            <a:avLst/>
          </a:prstGeom>
          <a:noFill/>
          <a:ln>
            <a:solidFill>
              <a:srgbClr val="003399"/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en-GB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code (</a:t>
            </a:r>
            <a:r>
              <a:rPr lang="en-GB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</a:t>
            </a:r>
            <a:r>
              <a:rPr lang="ro-RO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ms</a:t>
            </a:r>
            <a:r>
              <a:rPr lang="en-GB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code</a:t>
            </a:r>
            <a:r>
              <a:rPr lang="en-GB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r>
              <a:rPr lang="en-GB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the </a:t>
            </a:r>
            <a:r>
              <a:rPr lang="en-GB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 of the Programme</a:t>
            </a:r>
            <a:r>
              <a:rPr lang="ro-RO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GB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o-RO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o-RO" sz="1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RORS...</a:t>
            </a:r>
          </a:p>
          <a:p>
            <a:r>
              <a:rPr lang="ro-RO" sz="1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Interreg IPA Romania-Serbia Programme</a:t>
            </a:r>
            <a:endParaRPr lang="en-GB" sz="14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65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438400"/>
            <a:ext cx="11125200" cy="441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066800" y="3200400"/>
            <a:ext cx="9296400" cy="3429000"/>
            <a:chOff x="467544" y="1311151"/>
            <a:chExt cx="8424936" cy="3269977"/>
          </a:xfrm>
        </p:grpSpPr>
        <p:grpSp>
          <p:nvGrpSpPr>
            <p:cNvPr id="7" name="Group 6"/>
            <p:cNvGrpSpPr/>
            <p:nvPr/>
          </p:nvGrpSpPr>
          <p:grpSpPr>
            <a:xfrm>
              <a:off x="467544" y="3357112"/>
              <a:ext cx="2160000" cy="900000"/>
              <a:chOff x="4602953" y="523364"/>
              <a:chExt cx="1384499" cy="697303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4602953" y="523364"/>
                <a:ext cx="1384499" cy="697303"/>
              </a:xfrm>
              <a:prstGeom prst="round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0" tIns="0" rIns="0" bIns="0" anchor="ctr" anchorCtr="0"/>
              <a:lstStyle/>
              <a:p>
                <a:pPr algn="ctr"/>
                <a:r>
                  <a:rPr lang="en-US" sz="2400" b="1" dirty="0">
                    <a:latin typeface="Trebuchet MS" pitchFamily="34" charset="0"/>
                  </a:rPr>
                  <a:t> C</a:t>
                </a:r>
                <a:r>
                  <a:rPr lang="en-US" b="1" dirty="0">
                    <a:latin typeface="Trebuchet MS" pitchFamily="34" charset="0"/>
                  </a:rPr>
                  <a:t>ontrollers</a:t>
                </a:r>
              </a:p>
            </p:txBody>
          </p:sp>
          <p:sp>
            <p:nvSpPr>
              <p:cNvPr id="35" name="Rounded Rectangle 4"/>
              <p:cNvSpPr/>
              <p:nvPr/>
            </p:nvSpPr>
            <p:spPr>
              <a:xfrm>
                <a:off x="4602953" y="560389"/>
                <a:ext cx="1337460" cy="660278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0" tIns="114300" rIns="114300" bIns="114300" numCol="1" spcCol="1270" anchor="ctr" anchorCtr="0">
                <a:noAutofit/>
              </a:bodyPr>
              <a:lstStyle/>
              <a:p>
                <a:pPr algn="ctr" defTabSz="1333500">
                  <a:lnSpc>
                    <a:spcPct val="90000"/>
                  </a:lnSpc>
                  <a:spcAft>
                    <a:spcPct val="35000"/>
                  </a:spcAft>
                </a:pPr>
                <a:endParaRPr lang="ro-RO" sz="300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467544" y="2005634"/>
              <a:ext cx="2159999" cy="847302"/>
              <a:chOff x="1796520" y="1232744"/>
              <a:chExt cx="1442767" cy="84730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Rounded Rectangle 31"/>
              <p:cNvSpPr/>
              <p:nvPr/>
            </p:nvSpPr>
            <p:spPr>
              <a:xfrm>
                <a:off x="1796520" y="1232744"/>
                <a:ext cx="1442767" cy="808525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0" tIns="0" rIns="0" bIns="0" anchor="ctr" anchorCtr="0"/>
              <a:lstStyle/>
              <a:p>
                <a:pPr algn="ctr"/>
                <a:r>
                  <a:rPr lang="en-US" sz="2400" b="1" dirty="0">
                    <a:latin typeface="Trebuchet MS" pitchFamily="34" charset="0"/>
                  </a:rPr>
                  <a:t>P</a:t>
                </a:r>
                <a:r>
                  <a:rPr lang="en-US" b="1" dirty="0">
                    <a:latin typeface="Trebuchet MS" pitchFamily="34" charset="0"/>
                  </a:rPr>
                  <a:t>roject</a:t>
                </a:r>
                <a:r>
                  <a:rPr lang="en-US" sz="2200" b="1" dirty="0">
                    <a:latin typeface="Trebuchet MS" pitchFamily="34" charset="0"/>
                  </a:rPr>
                  <a:t> </a:t>
                </a:r>
                <a:r>
                  <a:rPr lang="ro-RO" sz="2400" b="1" dirty="0">
                    <a:latin typeface="Trebuchet MS" pitchFamily="34" charset="0"/>
                  </a:rPr>
                  <a:t>Partner</a:t>
                </a:r>
                <a:r>
                  <a:rPr lang="en-US" b="1" dirty="0">
                    <a:latin typeface="Trebuchet MS" pitchFamily="34" charset="0"/>
                  </a:rPr>
                  <a:t> (P</a:t>
                </a:r>
                <a:r>
                  <a:rPr lang="ro-RO" b="1" dirty="0">
                    <a:latin typeface="Trebuchet MS" pitchFamily="34" charset="0"/>
                  </a:rPr>
                  <a:t>P</a:t>
                </a:r>
                <a:r>
                  <a:rPr lang="en-US" b="1" dirty="0">
                    <a:latin typeface="Trebuchet MS" pitchFamily="34" charset="0"/>
                  </a:rPr>
                  <a:t>)</a:t>
                </a:r>
              </a:p>
            </p:txBody>
          </p:sp>
          <p:sp>
            <p:nvSpPr>
              <p:cNvPr id="33" name="Rounded Rectangle 4"/>
              <p:cNvSpPr/>
              <p:nvPr/>
            </p:nvSpPr>
            <p:spPr>
              <a:xfrm>
                <a:off x="1840005" y="1276229"/>
                <a:ext cx="1283472" cy="80381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Aft>
                    <a:spcPct val="35000"/>
                  </a:spcAft>
                </a:pPr>
                <a:endParaRPr lang="ro-RO" dirty="0">
                  <a:latin typeface="Trebuchet MS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599384" y="3357112"/>
              <a:ext cx="2160001" cy="1027279"/>
              <a:chOff x="1869788" y="1603195"/>
              <a:chExt cx="1683508" cy="922955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869788" y="1603195"/>
                <a:ext cx="1683508" cy="808602"/>
              </a:xfrm>
              <a:prstGeom prst="round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0" tIns="0" rIns="0" bIns="0" anchor="ctr" anchorCtr="0"/>
              <a:lstStyle/>
              <a:p>
                <a:pPr algn="ctr"/>
                <a:r>
                  <a:rPr lang="en-US" sz="2400" b="1" dirty="0">
                    <a:latin typeface="Trebuchet MS" pitchFamily="34" charset="0"/>
                  </a:rPr>
                  <a:t>J</a:t>
                </a:r>
                <a:r>
                  <a:rPr lang="en-US" b="1" dirty="0">
                    <a:latin typeface="Trebuchet MS" pitchFamily="34" charset="0"/>
                  </a:rPr>
                  <a:t>oint</a:t>
                </a:r>
                <a:r>
                  <a:rPr lang="en-US" sz="2400" b="1" dirty="0">
                    <a:latin typeface="Trebuchet MS" pitchFamily="34" charset="0"/>
                  </a:rPr>
                  <a:t>  S</a:t>
                </a:r>
                <a:r>
                  <a:rPr lang="en-US" b="1" dirty="0">
                    <a:latin typeface="Trebuchet MS" pitchFamily="34" charset="0"/>
                  </a:rPr>
                  <a:t>ecretariat (JS)</a:t>
                </a:r>
              </a:p>
            </p:txBody>
          </p:sp>
          <p:sp>
            <p:nvSpPr>
              <p:cNvPr id="31" name="Rounded Rectangle 4"/>
              <p:cNvSpPr/>
              <p:nvPr/>
            </p:nvSpPr>
            <p:spPr>
              <a:xfrm>
                <a:off x="1874643" y="1650562"/>
                <a:ext cx="1398069" cy="87558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Aft>
                    <a:spcPct val="35000"/>
                  </a:spcAft>
                </a:pPr>
                <a:endParaRPr lang="ro-RO" dirty="0">
                  <a:latin typeface="Trebuchet MS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732480" y="3356991"/>
              <a:ext cx="2160000" cy="1224137"/>
              <a:chOff x="1743489" y="2492204"/>
              <a:chExt cx="2300135" cy="1185216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1743489" y="2492204"/>
                <a:ext cx="2300135" cy="871385"/>
              </a:xfrm>
              <a:prstGeom prst="round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0" tIns="0" rIns="0" bIns="0" anchor="ctr" anchorCtr="0"/>
              <a:lstStyle/>
              <a:p>
                <a:pPr algn="ctr"/>
                <a:r>
                  <a:rPr lang="en-US" sz="2400" b="1" dirty="0">
                    <a:latin typeface="Trebuchet MS" pitchFamily="34" charset="0"/>
                  </a:rPr>
                  <a:t>M</a:t>
                </a:r>
                <a:r>
                  <a:rPr lang="en-US" b="1" dirty="0">
                    <a:latin typeface="Trebuchet MS" pitchFamily="34" charset="0"/>
                  </a:rPr>
                  <a:t>anaging </a:t>
                </a:r>
                <a:r>
                  <a:rPr lang="en-US" sz="2400" b="1" dirty="0">
                    <a:latin typeface="Trebuchet MS" pitchFamily="34" charset="0"/>
                  </a:rPr>
                  <a:t>A</a:t>
                </a:r>
                <a:r>
                  <a:rPr lang="en-US" b="1" dirty="0">
                    <a:latin typeface="Trebuchet MS" pitchFamily="34" charset="0"/>
                  </a:rPr>
                  <a:t>uthority (MA)</a:t>
                </a:r>
              </a:p>
            </p:txBody>
          </p:sp>
          <p:sp>
            <p:nvSpPr>
              <p:cNvPr id="29" name="Rounded Rectangle 4"/>
              <p:cNvSpPr/>
              <p:nvPr/>
            </p:nvSpPr>
            <p:spPr>
              <a:xfrm>
                <a:off x="1840661" y="2553032"/>
                <a:ext cx="1795334" cy="112438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Aft>
                    <a:spcPct val="35000"/>
                  </a:spcAft>
                </a:pPr>
                <a:endParaRPr lang="ro-RO">
                  <a:latin typeface="Trebuchet MS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599385" y="1977447"/>
              <a:ext cx="2160000" cy="901248"/>
              <a:chOff x="1650736" y="-31967"/>
              <a:chExt cx="3125097" cy="252872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Rounded Rectangle 25"/>
              <p:cNvSpPr/>
              <p:nvPr/>
            </p:nvSpPr>
            <p:spPr>
              <a:xfrm>
                <a:off x="1650736" y="-31967"/>
                <a:ext cx="3125097" cy="2528725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square"/>
              <a:lstStyle/>
              <a:p>
                <a:pPr algn="ctr"/>
                <a:r>
                  <a:rPr lang="en-US" sz="2400" b="1" dirty="0">
                    <a:latin typeface="Trebuchet MS" pitchFamily="34" charset="0"/>
                  </a:rPr>
                  <a:t>L</a:t>
                </a:r>
                <a:r>
                  <a:rPr lang="en-US" b="1" dirty="0">
                    <a:latin typeface="Trebuchet MS" pitchFamily="34" charset="0"/>
                  </a:rPr>
                  <a:t>ead </a:t>
                </a:r>
                <a:r>
                  <a:rPr lang="ro-RO" sz="2400" b="1" dirty="0">
                    <a:latin typeface="Trebuchet MS" pitchFamily="34" charset="0"/>
                  </a:rPr>
                  <a:t>Partner</a:t>
                </a:r>
                <a:r>
                  <a:rPr lang="en-US" b="1" dirty="0">
                    <a:latin typeface="Trebuchet MS" pitchFamily="34" charset="0"/>
                  </a:rPr>
                  <a:t> (L</a:t>
                </a:r>
                <a:r>
                  <a:rPr lang="ro-RO" b="1" dirty="0">
                    <a:latin typeface="Trebuchet MS" pitchFamily="34" charset="0"/>
                  </a:rPr>
                  <a:t>P</a:t>
                </a:r>
                <a:r>
                  <a:rPr lang="en-US" b="1" dirty="0">
                    <a:latin typeface="Trebuchet MS" pitchFamily="34" charset="0"/>
                  </a:rPr>
                  <a:t>)</a:t>
                </a:r>
              </a:p>
            </p:txBody>
          </p:sp>
          <p:sp>
            <p:nvSpPr>
              <p:cNvPr id="27" name="Rounded Rectangle 4"/>
              <p:cNvSpPr/>
              <p:nvPr/>
            </p:nvSpPr>
            <p:spPr>
              <a:xfrm>
                <a:off x="1749356" y="98617"/>
                <a:ext cx="2910734" cy="18229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Aft>
                    <a:spcPct val="35000"/>
                  </a:spcAft>
                </a:pPr>
                <a:endParaRPr lang="ro-RO" dirty="0">
                  <a:latin typeface="Trebuchet MS" pitchFamily="34" charset="0"/>
                </a:endParaRPr>
              </a:p>
            </p:txBody>
          </p:sp>
        </p:grpSp>
        <p:sp>
          <p:nvSpPr>
            <p:cNvPr id="12" name="Down Arrow 11"/>
            <p:cNvSpPr/>
            <p:nvPr/>
          </p:nvSpPr>
          <p:spPr>
            <a:xfrm>
              <a:off x="899640" y="2802906"/>
              <a:ext cx="432000" cy="540000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3" name="Up Arrow 12"/>
            <p:cNvSpPr/>
            <p:nvPr/>
          </p:nvSpPr>
          <p:spPr>
            <a:xfrm>
              <a:off x="1907704" y="2780928"/>
              <a:ext cx="432000" cy="540000"/>
            </a:xfrm>
            <a:prstGeom prst="upArrow">
              <a:avLst/>
            </a:prstGeom>
            <a:solidFill>
              <a:srgbClr val="92D050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2699792" y="2132856"/>
              <a:ext cx="828000" cy="540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5" name="Right Arrow 14"/>
            <p:cNvSpPr>
              <a:spLocks/>
            </p:cNvSpPr>
            <p:nvPr/>
          </p:nvSpPr>
          <p:spPr>
            <a:xfrm rot="5400000">
              <a:off x="4260187" y="2868160"/>
              <a:ext cx="540000" cy="432000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5831394" y="3601734"/>
              <a:ext cx="882338" cy="524496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7" name="U-Turn Arrow 16"/>
            <p:cNvSpPr/>
            <p:nvPr/>
          </p:nvSpPr>
          <p:spPr>
            <a:xfrm flipH="1">
              <a:off x="1835696" y="1404065"/>
              <a:ext cx="2910490" cy="584775"/>
            </a:xfrm>
            <a:prstGeom prst="uturnArrow">
              <a:avLst>
                <a:gd name="adj1" fmla="val 38820"/>
                <a:gd name="adj2" fmla="val 25000"/>
                <a:gd name="adj3" fmla="val 31860"/>
                <a:gd name="adj4" fmla="val 57103"/>
                <a:gd name="adj5" fmla="val 100000"/>
              </a:avLst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35620" y="2833772"/>
              <a:ext cx="360040" cy="552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rebuchet MS" pitchFamily="34" charset="0"/>
                </a:rPr>
                <a:t>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79712" y="2852936"/>
              <a:ext cx="360040" cy="48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rebuchet MS" pitchFamily="34" charset="0"/>
                </a:rPr>
                <a:t>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31840" y="2175248"/>
              <a:ext cx="360040" cy="48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rebuchet MS" pitchFamily="34" charset="0"/>
                </a:rPr>
                <a:t>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55976" y="2895327"/>
              <a:ext cx="360040" cy="48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rebuchet MS" pitchFamily="34" charset="0"/>
                </a:rPr>
                <a:t>4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00192" y="3615407"/>
              <a:ext cx="360040" cy="48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rebuchet MS" pitchFamily="34" charset="0"/>
                </a:rPr>
                <a:t>5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79912" y="1311151"/>
              <a:ext cx="360040" cy="48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rebuchet MS" pitchFamily="34" charset="0"/>
                </a:rPr>
                <a:t>7</a:t>
              </a:r>
            </a:p>
          </p:txBody>
        </p:sp>
        <p:sp>
          <p:nvSpPr>
            <p:cNvPr id="24" name="Bent Arrow 23"/>
            <p:cNvSpPr/>
            <p:nvPr/>
          </p:nvSpPr>
          <p:spPr>
            <a:xfrm flipH="1">
              <a:off x="5903642" y="2132856"/>
              <a:ext cx="1620180" cy="1095350"/>
            </a:xfrm>
            <a:prstGeom prst="ben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28184" y="2178685"/>
              <a:ext cx="360040" cy="48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2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rebuchet MS" pitchFamily="34" charset="0"/>
                </a:rPr>
                <a:t>6</a:t>
              </a:r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" y="1362670"/>
            <a:ext cx="1120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 controller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validates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eligible expenditure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</a:t>
            </a:r>
            <a:r>
              <a:rPr lang="en-US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Jems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generate</a:t>
            </a:r>
            <a:r>
              <a:rPr lang="ro-RO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</a:t>
            </a:r>
            <a:r>
              <a:rPr lang="en-US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 Report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 Certificate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In addition, the controller complete</a:t>
            </a:r>
            <a:r>
              <a:rPr lang="ro-R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checklists, on-the spot verifications, procurement checklists as applicable.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50997" y="2571690"/>
            <a:ext cx="8189813" cy="40011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Consolidated Progress Report and Reimbursement Claim: </a:t>
            </a:r>
          </a:p>
        </p:txBody>
      </p:sp>
    </p:spTree>
    <p:extLst>
      <p:ext uri="{BB962C8B-B14F-4D97-AF65-F5344CB8AC3E}">
        <p14:creationId xmlns:p14="http://schemas.microsoft.com/office/powerpoint/2010/main" val="234053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39523-A896-4883-BF59-283AD9952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11277600" cy="3505200"/>
          </a:xfrm>
        </p:spPr>
        <p:txBody>
          <a:bodyPr anchor="ctr"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Write the reports in a way that is </a:t>
            </a:r>
            <a:r>
              <a:rPr lang="en-GB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understandable also for people outside your specific field</a:t>
            </a: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expertise</a:t>
            </a:r>
            <a:r>
              <a:rPr lang="ro-RO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</a:t>
            </a:r>
            <a:r>
              <a:rPr lang="en-GB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truthful</a:t>
            </a: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GB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honest</a:t>
            </a: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the explanations.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Make references to the </a:t>
            </a:r>
            <a:r>
              <a:rPr lang="en-GB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activities and deliverables </a:t>
            </a: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make sure that your </a:t>
            </a:r>
            <a:r>
              <a:rPr lang="en-GB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activities are in line with the set objectives</a:t>
            </a:r>
            <a:r>
              <a:rPr lang="en-GB" sz="2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Graphic 3" descr="Lightbulb and gear">
            <a:extLst>
              <a:ext uri="{FF2B5EF4-FFF2-40B4-BE49-F238E27FC236}">
                <a16:creationId xmlns:a16="http://schemas.microsoft.com/office/drawing/2014/main" id="{A58BA93F-EACB-5879-65BB-22749A0329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63200" y="762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2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3733800"/>
            <a:ext cx="8655424" cy="1627419"/>
          </a:xfrm>
          <a:ln w="3175">
            <a:solidFill>
              <a:srgbClr val="003399"/>
            </a:solidFill>
            <a:prstDash val="sysDash"/>
          </a:ln>
        </p:spPr>
        <p:txBody>
          <a:bodyPr anchor="ctr"/>
          <a:lstStyle/>
          <a:p>
            <a:pPr marL="0" indent="0" algn="just">
              <a:buNone/>
            </a:pP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NB: 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case a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created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submitted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or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reports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before the end of the reporting period,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that partner 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should create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another partner report 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(reports) covering the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remaining part of the reporting period 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en-GB" sz="20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 of activities</a:t>
            </a:r>
            <a:r>
              <a:rPr lang="en-GB" sz="2000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ro-RO" sz="2200" dirty="0">
              <a:solidFill>
                <a:srgbClr val="003399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676400" y="2160917"/>
            <a:ext cx="8237984" cy="658483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least </a:t>
            </a: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report 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made </a:t>
            </a: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each reporting period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00842" y="2819400"/>
            <a:ext cx="8001000" cy="457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some cases</a:t>
            </a:r>
            <a:r>
              <a:rPr lang="ro-RO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en-GB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period </a:t>
            </a:r>
            <a:r>
              <a:rPr lang="en-GB" sz="20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be shorter </a:t>
            </a:r>
            <a:r>
              <a:rPr lang="en-GB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 the full 3 months.</a:t>
            </a:r>
          </a:p>
        </p:txBody>
      </p:sp>
      <p:pic>
        <p:nvPicPr>
          <p:cNvPr id="4" name="Graphic 3" descr="Lightbulb and gear">
            <a:extLst>
              <a:ext uri="{FF2B5EF4-FFF2-40B4-BE49-F238E27FC236}">
                <a16:creationId xmlns:a16="http://schemas.microsoft.com/office/drawing/2014/main" id="{D5A46330-4D96-48D1-E644-FD4A8B8F97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4218" y="76200"/>
            <a:ext cx="1420581" cy="142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55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F927D-DE9C-4138-BEC2-EA666F8AC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THE EXCEED OF BUDGET – </a:t>
            </a:r>
            <a:r>
              <a:rPr lang="en-US" sz="2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consult the budget </a:t>
            </a:r>
            <a:r>
              <a:rPr lang="en-US" sz="2400" b="1" u="sng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before spending and reporting to the national control</a:t>
            </a:r>
            <a:r>
              <a:rPr lang="en-US" sz="2400" u="sng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  <a:endParaRPr lang="en-US" sz="2400" b="1" u="sng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implementation </a:t>
            </a:r>
            <a:r>
              <a:rPr lang="en-US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consult your </a:t>
            </a:r>
            <a:r>
              <a:rPr lang="en-US" sz="2400" b="1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budget execution.</a:t>
            </a:r>
            <a:endParaRPr lang="en-US" sz="24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 sends it together with the Notification of the authorized eligible expenditure from the previous project report – </a:t>
            </a:r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attached in the Verification Communication Section from the previous Project Report in JEMS.</a:t>
            </a:r>
            <a:endParaRPr lang="en-US" sz="2400" i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Notify in due time the JS for issuing an addendum/notification in case you need to revise your budget on a sub-budgetary line with a proper justification.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25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89025100"/>
              </p:ext>
            </p:extLst>
          </p:nvPr>
        </p:nvGraphicFramePr>
        <p:xfrm>
          <a:off x="0" y="76200"/>
          <a:ext cx="121158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755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868C6-7A71-49B2-91F6-5D1C7ECE2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124200"/>
            <a:ext cx="7181575" cy="3276600"/>
          </a:xfrm>
        </p:spPr>
        <p:txBody>
          <a:bodyPr anchor="ctr"/>
          <a:lstStyle/>
          <a:p>
            <a:pPr marL="180975" indent="-180975" algn="just">
              <a:buFont typeface="Wingdings" panose="05000000000000000000" pitchFamily="2" charset="2"/>
              <a:buChar char="§"/>
            </a:pPr>
            <a:r>
              <a:rPr lang="en-GB" sz="18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External expertise and services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upload section: invoice, proof of payment (payment order, statement of account) documents related to reception and acceptance;</a:t>
            </a:r>
          </a:p>
          <a:p>
            <a:pPr marL="180975" indent="-180975" algn="just">
              <a:buFont typeface="Wingdings" panose="05000000000000000000" pitchFamily="2" charset="2"/>
              <a:buChar char="§"/>
            </a:pPr>
            <a:r>
              <a:rPr lang="en-GB" sz="18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Equipment expenditure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 upload section: invoice and proof of payment (payment order, statement of account) documents related to reception and acceptance; </a:t>
            </a:r>
          </a:p>
          <a:p>
            <a:pPr marL="180975" indent="-180975" algn="just">
              <a:buFont typeface="Wingdings" panose="05000000000000000000" pitchFamily="2" charset="2"/>
              <a:buChar char="§"/>
            </a:pPr>
            <a:r>
              <a:rPr lang="en-GB" sz="18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Infrastructure and works 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 upload section: invoice and proof of payment (payment order, statement of account), documents related to reception and acceptance;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A00051-C7E6-8DB6-9304-43991367A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510" y="3581400"/>
            <a:ext cx="4400490" cy="144780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F868C6-7A71-49B2-91F6-5D1C7ECE2FD6}"/>
              </a:ext>
            </a:extLst>
          </p:cNvPr>
          <p:cNvSpPr txBox="1">
            <a:spLocks/>
          </p:cNvSpPr>
          <p:nvPr/>
        </p:nvSpPr>
        <p:spPr>
          <a:xfrm>
            <a:off x="381000" y="1702569"/>
            <a:ext cx="11582400" cy="1116831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Costs under budget line </a:t>
            </a:r>
            <a:r>
              <a:rPr lang="en-GB" sz="1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Staff, Travel &amp; Accommodation </a:t>
            </a:r>
            <a:r>
              <a:rPr lang="en-GB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GB" sz="16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Office and administration </a:t>
            </a:r>
            <a:r>
              <a:rPr lang="en-GB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 be reimbursed on a </a:t>
            </a:r>
            <a:r>
              <a:rPr lang="en-GB" sz="1600" b="1" dirty="0">
                <a:solidFill>
                  <a:srgbClr val="DA25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flat rate basis</a:t>
            </a:r>
            <a:r>
              <a:rPr lang="en-GB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which means that no supporting documents are checked during verification. </a:t>
            </a: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1F868C6-7A71-49B2-91F6-5D1C7ECE2FD6}"/>
              </a:ext>
            </a:extLst>
          </p:cNvPr>
          <p:cNvSpPr txBox="1">
            <a:spLocks/>
          </p:cNvSpPr>
          <p:nvPr/>
        </p:nvSpPr>
        <p:spPr>
          <a:xfrm>
            <a:off x="381000" y="2768355"/>
            <a:ext cx="9906000" cy="584445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reported expenditure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following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supporting documents </a:t>
            </a:r>
            <a:r>
              <a:rPr lang="ro-RO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 </a:t>
            </a:r>
            <a:r>
              <a:rPr lang="en-GB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attached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220" y="4749276"/>
            <a:ext cx="1207580" cy="1131531"/>
          </a:xfrm>
          <a:prstGeom prst="rect">
            <a:avLst/>
          </a:prstGeom>
        </p:spPr>
      </p:pic>
      <p:pic>
        <p:nvPicPr>
          <p:cNvPr id="5" name="Graphic 4" descr="Lightbulb and gear">
            <a:extLst>
              <a:ext uri="{FF2B5EF4-FFF2-40B4-BE49-F238E27FC236}">
                <a16:creationId xmlns:a16="http://schemas.microsoft.com/office/drawing/2014/main" id="{E1FFDC1A-7F9E-14FC-3465-448DE2304E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87000" y="76200"/>
            <a:ext cx="1371599" cy="1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95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133600"/>
            <a:ext cx="11125200" cy="1600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3D2B2-7FAE-49B7-A7E1-50111AAA9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24100"/>
            <a:ext cx="10972800" cy="1219200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entire procurement documentation shall be uploaded in the upload section of each procurement contract (Public procurements):</a:t>
            </a:r>
          </a:p>
          <a:p>
            <a:r>
              <a:rPr lang="en-GB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Procurement files: </a:t>
            </a:r>
            <a:r>
              <a:rPr lang="en-GB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tender dossier, announcement, bids from tenderers, evaluation process, award documents, all relevant documents related to this procurement …</a:t>
            </a:r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2" y="163478"/>
            <a:ext cx="1539296" cy="115407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A63D2B2-7FAE-49B7-A7E1-50111AAA9F9A}"/>
              </a:ext>
            </a:extLst>
          </p:cNvPr>
          <p:cNvSpPr txBox="1">
            <a:spLocks/>
          </p:cNvSpPr>
          <p:nvPr/>
        </p:nvSpPr>
        <p:spPr>
          <a:xfrm>
            <a:off x="457200" y="4114800"/>
            <a:ext cx="11125200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NB: Recording all the procurements above 2</a:t>
            </a:r>
            <a:r>
              <a:rPr lang="ro-RO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GB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500 EUR of the project is compulsory! </a:t>
            </a:r>
          </a:p>
          <a:p>
            <a:pPr marL="0" indent="0" algn="just">
              <a:buNone/>
            </a:pPr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case you don’t upload procurements in this section, you won’t be able to request it for the control verification and </a:t>
            </a:r>
            <a:r>
              <a:rPr lang="en-GB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control request </a:t>
            </a:r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(partner report) </a:t>
            </a:r>
            <a:r>
              <a:rPr lang="en-GB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be reverted</a:t>
            </a:r>
            <a:r>
              <a:rPr lang="en-GB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A63D2B2-7FAE-49B7-A7E1-50111AAA9F9A}"/>
              </a:ext>
            </a:extLst>
          </p:cNvPr>
          <p:cNvSpPr txBox="1">
            <a:spLocks/>
          </p:cNvSpPr>
          <p:nvPr/>
        </p:nvSpPr>
        <p:spPr>
          <a:xfrm>
            <a:off x="457200" y="2808322"/>
            <a:ext cx="10972800" cy="1001678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GB" sz="180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019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F8946D-6CD7-42AD-8997-6DAA397A65C8}"/>
              </a:ext>
            </a:extLst>
          </p:cNvPr>
          <p:cNvSpPr/>
          <p:nvPr/>
        </p:nvSpPr>
        <p:spPr>
          <a:xfrm>
            <a:off x="1600200" y="1559446"/>
            <a:ext cx="8899458" cy="2086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files attached to archives will be named in accordance with the relevant content of documents: </a:t>
            </a:r>
            <a:endParaRPr lang="en-GB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342900" algn="just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en-GB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 of the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seminar</a:t>
            </a:r>
            <a:r>
              <a:rPr lang="ro-RO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ro-RO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</a:t>
            </a:r>
            <a:r>
              <a:rPr lang="ro-RO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ro-RO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conference </a:t>
            </a:r>
            <a:r>
              <a:rPr lang="en-GB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held at</a:t>
            </a:r>
            <a:r>
              <a:rPr lang="ro-RO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ro-RO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ro-RO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for example: </a:t>
            </a:r>
          </a:p>
          <a:p>
            <a:pPr marL="800100" lvl="1" indent="-342900" algn="just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Agenda_Conference_Timisoara_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23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</a:t>
            </a:r>
            <a:r>
              <a:rPr lang="en-US" sz="24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</a:t>
            </a:r>
            <a:r>
              <a:rPr lang="ro-RO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GB" sz="24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89528"/>
            <a:ext cx="794353" cy="20265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7200" y="4355575"/>
            <a:ext cx="11430000" cy="169277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GB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case the supporting documents are </a:t>
            </a:r>
            <a:r>
              <a:rPr lang="en-GB" sz="2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 properly named </a:t>
            </a:r>
            <a:r>
              <a:rPr lang="en-GB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and/or </a:t>
            </a:r>
            <a:r>
              <a:rPr lang="en-GB" sz="2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uploaded without being linked to the corresponding activities</a:t>
            </a:r>
            <a:r>
              <a:rPr lang="en-GB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the controller/MA representative </a:t>
            </a:r>
            <a:r>
              <a:rPr lang="en-GB" sz="2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return the whole report to the partner for revision</a:t>
            </a:r>
            <a:r>
              <a:rPr lang="en-GB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pic>
        <p:nvPicPr>
          <p:cNvPr id="6" name="Graphic 5" descr="Lightbulb and gear">
            <a:extLst>
              <a:ext uri="{FF2B5EF4-FFF2-40B4-BE49-F238E27FC236}">
                <a16:creationId xmlns:a16="http://schemas.microsoft.com/office/drawing/2014/main" id="{B9983BCC-AEE7-F996-AACC-0B04C068F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00" y="76200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36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387927" y="1689364"/>
            <a:ext cx="1270673" cy="128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  <a:defRPr/>
            </a:pPr>
            <a:r>
              <a:rPr lang="ro-RO" sz="8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gdings" pitchFamily="2" charset="2"/>
              </a:rPr>
              <a:t>4</a:t>
            </a:r>
            <a:endParaRPr lang="en-US" sz="8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Wingdings" pitchFamily="2" charset="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71625" y="2273300"/>
            <a:ext cx="6048375" cy="1003300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algn="just"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Imposed by the Program</a:t>
            </a:r>
            <a:r>
              <a:rPr lang="ro-RO" sz="24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</a:t>
            </a:r>
            <a:r>
              <a:rPr lang="ro-RO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</a:p>
          <a:p>
            <a:pPr marL="342900" indent="-342900" algn="just" eaLnBrk="1" hangingPunct="1">
              <a:buClr>
                <a:srgbClr val="0070C0"/>
              </a:buClr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Imposed by the National legislation</a:t>
            </a:r>
            <a:r>
              <a:rPr lang="ro-RO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</a:p>
        </p:txBody>
      </p:sp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10267528" y="2901115"/>
            <a:ext cx="1619672" cy="527885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spc="50" dirty="0">
                <a:ln w="1143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pen Sans" panose="020B0606030504020204"/>
              </a:rPr>
              <a:t>Basic rules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auto">
          <a:xfrm>
            <a:off x="1600200" y="1682750"/>
            <a:ext cx="6187281" cy="527050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of standard documents</a:t>
            </a:r>
            <a:r>
              <a:rPr lang="ro-RO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sz="24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67001" y="4797425"/>
            <a:ext cx="6524625" cy="1511300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indent="-285750" algn="just" eaLnBrk="1" hangingPunct="1">
              <a:buClr>
                <a:srgbClr val="0070C0"/>
              </a:buClr>
              <a:buFont typeface="Wingdings" pitchFamily="2" charset="2"/>
              <a:buChar char="Ø"/>
              <a:defRPr/>
            </a:pPr>
            <a:endParaRPr lang="ro-RO" sz="2400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33400" y="4952999"/>
            <a:ext cx="9545023" cy="1213686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buClr>
                <a:srgbClr val="0070C0"/>
              </a:buClr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</a:t>
            </a: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all expenses incurred</a:t>
            </a: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the project, a separate accounting record will be kept on </a:t>
            </a: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distinct/separate</a:t>
            </a: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analytical accounts.</a:t>
            </a:r>
            <a:endParaRPr lang="ro-RO" sz="24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Content Placeholder 1"/>
          <p:cNvSpPr txBox="1">
            <a:spLocks/>
          </p:cNvSpPr>
          <p:nvPr/>
        </p:nvSpPr>
        <p:spPr bwMode="auto">
          <a:xfrm>
            <a:off x="10439400" y="4724400"/>
            <a:ext cx="1263354" cy="1008062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o-RO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ngdings" pitchFamily="2" charset="2"/>
              </a:rPr>
              <a:t>x</a:t>
            </a:r>
          </a:p>
        </p:txBody>
      </p:sp>
      <p:sp>
        <p:nvSpPr>
          <p:cNvPr id="15" name="Content Placeholder 1"/>
          <p:cNvSpPr txBox="1">
            <a:spLocks/>
          </p:cNvSpPr>
          <p:nvPr/>
        </p:nvSpPr>
        <p:spPr bwMode="auto">
          <a:xfrm>
            <a:off x="10286999" y="5630395"/>
            <a:ext cx="1524001" cy="527885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600" b="1" spc="50" dirty="0">
                <a:ln w="11430"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latin typeface="Open Sans" panose="020B0606030504020204"/>
              </a:rPr>
              <a:t>Termination clause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3400" y="3412535"/>
            <a:ext cx="9545023" cy="854665"/>
          </a:xfrm>
          <a:prstGeom prst="roundRect">
            <a:avLst/>
          </a:prstGeom>
          <a:noFill/>
          <a:ln>
            <a:solidFill>
              <a:srgbClr val="00609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eaLnBrk="1" hangingPunct="1">
              <a:buClr>
                <a:srgbClr val="0070C0"/>
              </a:buClr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</a:t>
            </a: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payments</a:t>
            </a: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incurred by the project will be made from the </a:t>
            </a: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project’s designated accounts</a:t>
            </a: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ro-RO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29E002-4F9C-FD4B-307A-670DA255E6B5}"/>
              </a:ext>
            </a:extLst>
          </p:cNvPr>
          <p:cNvSpPr txBox="1"/>
          <p:nvPr/>
        </p:nvSpPr>
        <p:spPr>
          <a:xfrm>
            <a:off x="9448800" y="2286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339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 for your attention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AC947A-E5DD-3F3B-7C3C-9065A292B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378142"/>
              </p:ext>
            </p:extLst>
          </p:nvPr>
        </p:nvGraphicFramePr>
        <p:xfrm>
          <a:off x="3209885" y="2222142"/>
          <a:ext cx="5772229" cy="2413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2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Contact details</a:t>
                      </a:r>
                    </a:p>
                  </a:txBody>
                  <a:tcPr marL="68580" marR="68580" anchor="ctr">
                    <a:solidFill>
                      <a:srgbClr val="9FAE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572">
                <a:tc>
                  <a:txBody>
                    <a:bodyPr/>
                    <a:lstStyle/>
                    <a:p>
                      <a:pPr algn="just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</a:t>
                      </a:r>
                      <a:r>
                        <a:rPr lang="ro-RO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</a:t>
                      </a: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:</a:t>
                      </a:r>
                      <a:r>
                        <a:rPr lang="en-US" sz="18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</a:t>
                      </a:r>
                      <a:r>
                        <a:rPr lang="en-US" sz="18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+40 356.426.360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57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Fax: </a:t>
                      </a:r>
                      <a:r>
                        <a:rPr lang="en-US" sz="18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+40 356.426.361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572">
                <a:tc>
                  <a:txBody>
                    <a:bodyPr/>
                    <a:lstStyle/>
                    <a:p>
                      <a:pPr algn="just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Website: </a:t>
                      </a:r>
                      <a:r>
                        <a:rPr lang="en-US" sz="1800" dirty="0">
                          <a:solidFill>
                            <a:srgbClr val="003399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www.romania-serbia.net</a:t>
                      </a:r>
                      <a:r>
                        <a:rPr lang="en-US" sz="1800" dirty="0">
                          <a:solidFill>
                            <a:srgbClr val="003399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12755</TotalTime>
  <Words>1232</Words>
  <Application>Microsoft Office PowerPoint</Application>
  <PresentationFormat>Widescreen</PresentationFormat>
  <Paragraphs>102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Open Sans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ADR Vest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Dacian Bogdan</dc:creator>
  <cp:lastModifiedBy>Carmen-Dana, Stojanovic</cp:lastModifiedBy>
  <cp:revision>1055</cp:revision>
  <cp:lastPrinted>2012-10-19T13:47:58Z</cp:lastPrinted>
  <dcterms:created xsi:type="dcterms:W3CDTF">2008-05-26T13:16:34Z</dcterms:created>
  <dcterms:modified xsi:type="dcterms:W3CDTF">2026-06-22T07:39:59Z</dcterms:modified>
</cp:coreProperties>
</file>