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10" r:id="rId2"/>
    <p:sldId id="314" r:id="rId3"/>
    <p:sldId id="311" r:id="rId4"/>
    <p:sldId id="318" r:id="rId5"/>
    <p:sldId id="317" r:id="rId6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ria Paice" initials="VP" lastIdx="5" clrIdx="0">
    <p:extLst>
      <p:ext uri="{19B8F6BF-5375-455C-9EA6-DF929625EA0E}">
        <p15:presenceInfo xmlns:p15="http://schemas.microsoft.com/office/powerpoint/2012/main" userId="S-1-5-21-4055720330-3796296415-3512186660-40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CCECFF"/>
    <a:srgbClr val="9FAE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42" y="-102"/>
      </p:cViewPr>
      <p:guideLst>
        <p:guide orient="horz" pos="3107"/>
        <p:guide pos="212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E8811A5F-F24E-43F8-99E0-5BEDE6D82DE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040241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6D83C471-F11E-49AC-B931-7436955E8C5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820482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3C471-F11E-49AC-B931-7436955E8C5C}" type="slidenum">
              <a:rPr lang="en-GB" altLang="en-US" smtClean="0"/>
              <a:pPr/>
              <a:t>1</a:t>
            </a:fld>
            <a:endParaRPr lang="en-GB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523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83C471-F11E-49AC-B931-7436955E8C5C}" type="slidenum">
              <a:rPr lang="en-GB" altLang="en-US" smtClean="0"/>
              <a:pPr/>
              <a:t>2</a:t>
            </a:fld>
            <a:endParaRPr lang="en-GB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52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31CCA-3F38-4C05-8A21-7787E44407B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74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021" y="496857"/>
            <a:ext cx="5568619" cy="699896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91BC3-950B-4F54-9AF4-0CB73DE97697}" type="slidenum">
              <a:rPr lang="en-GB" altLang="en-US"/>
              <a:pPr/>
              <a:t>‹#›</a:t>
            </a:fld>
            <a:endParaRPr lang="en-GB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2DD1BA-1E88-163C-2F25-0FD61EFCF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6" y="258469"/>
            <a:ext cx="3053087" cy="9175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BAFE12-7918-91EF-D8A0-747E698409FD}"/>
              </a:ext>
            </a:extLst>
          </p:cNvPr>
          <p:cNvSpPr/>
          <p:nvPr userDrawn="1"/>
        </p:nvSpPr>
        <p:spPr>
          <a:xfrm>
            <a:off x="9408368" y="1"/>
            <a:ext cx="2772000" cy="4572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8FA6A0-2C86-72CA-A867-0EFF003B00AD}"/>
              </a:ext>
            </a:extLst>
          </p:cNvPr>
          <p:cNvSpPr/>
          <p:nvPr userDrawn="1"/>
        </p:nvSpPr>
        <p:spPr>
          <a:xfrm>
            <a:off x="12680" y="6813376"/>
            <a:ext cx="12168000" cy="45719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4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613" y="1268760"/>
            <a:ext cx="11259027" cy="69989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8841"/>
            <a:ext cx="11247040" cy="37052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3F821-EAF7-4F0B-B9E7-ED4982A0BF6A}" type="slidenum">
              <a:rPr lang="en-GB" altLang="en-US"/>
              <a:pPr/>
              <a:t>‹#›</a:t>
            </a:fld>
            <a:endParaRPr lang="en-GB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4" y="120146"/>
            <a:ext cx="3891633" cy="87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D5E7F-6DA7-460B-9386-7534C53FDD71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6B26AC4-5EBA-E43B-ACDC-FFB06394A6A7}"/>
              </a:ext>
            </a:extLst>
          </p:cNvPr>
          <p:cNvSpPr/>
          <p:nvPr userDrawn="1"/>
        </p:nvSpPr>
        <p:spPr>
          <a:xfrm>
            <a:off x="0" y="6453188"/>
            <a:ext cx="12192000" cy="4048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Session</a:t>
            </a:r>
            <a:r>
              <a:rPr lang="ro-R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June 2026</a:t>
            </a:r>
          </a:p>
        </p:txBody>
      </p:sp>
    </p:spTree>
    <p:extLst>
      <p:ext uri="{BB962C8B-B14F-4D97-AF65-F5344CB8AC3E}">
        <p14:creationId xmlns:p14="http://schemas.microsoft.com/office/powerpoint/2010/main" val="326855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6B825-6076-416D-B6BA-A5153A20D398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08080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8E3E0-E810-49D9-984F-B1A09A1FCF68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6115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92477-815F-48E2-830D-233796ACCE5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1004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67946-D2DE-45F6-A75D-438D4D82BB5B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2972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6AA78-B0CD-49F6-8345-12C6ADD93FB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776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2E30-4D0B-4DEB-AA86-AA4386AB0CC8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2748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A05F2-81EA-44F5-8755-7B07474437E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80170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770FD-9F4E-4F67-9F4A-F7486B7B15BB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9403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8B6B7918-FAD8-4D79-81A6-DECA3364A6B2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mania-serbia.ne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mania-serbia.net/wp-content/uploads/2024/01/Procurement-Notice-for-Romanian-Public-Authorities.docx" TargetMode="External"/><Relationship Id="rId2" Type="http://schemas.openxmlformats.org/officeDocument/2006/relationships/hyperlink" Target="http://www.romania-serbia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enders@brct-timisoara.r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mania-serbia.n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AFBD86D2-25D7-419B-8E4C-9E0B54E0F97A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Session</a:t>
            </a:r>
            <a:r>
              <a:rPr lang="ro-RO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June 2026</a:t>
            </a:r>
          </a:p>
        </p:txBody>
      </p:sp>
      <p:sp>
        <p:nvSpPr>
          <p:cNvPr id="5" name="Subtitle 17">
            <a:extLst>
              <a:ext uri="{FF2B5EF4-FFF2-40B4-BE49-F238E27FC236}">
                <a16:creationId xmlns:a16="http://schemas.microsoft.com/office/drawing/2014/main" id="{2B612330-FB90-4DCD-953E-57A3142A6B4A}"/>
              </a:ext>
            </a:extLst>
          </p:cNvPr>
          <p:cNvSpPr txBox="1">
            <a:spLocks/>
          </p:cNvSpPr>
          <p:nvPr/>
        </p:nvSpPr>
        <p:spPr>
          <a:xfrm>
            <a:off x="407368" y="2132856"/>
            <a:ext cx="5519936" cy="39049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it-IT" sz="1600" b="1" dirty="0">
                <a:solidFill>
                  <a:srgbClr val="9FAEE5"/>
                </a:solidFill>
              </a:rPr>
              <a:t>INTERREG IPA ROMANIA</a:t>
            </a:r>
            <a:r>
              <a:rPr lang="ro-RO" sz="1600" b="1" dirty="0">
                <a:solidFill>
                  <a:srgbClr val="9FAEE5"/>
                </a:solidFill>
              </a:rPr>
              <a:t>-</a:t>
            </a:r>
            <a:r>
              <a:rPr lang="it-IT" sz="1600" b="1" dirty="0">
                <a:solidFill>
                  <a:srgbClr val="9FAEE5"/>
                </a:solidFill>
              </a:rPr>
              <a:t>SERBIA</a:t>
            </a:r>
            <a:r>
              <a:rPr lang="ro-RO" sz="1600" b="1" dirty="0">
                <a:solidFill>
                  <a:srgbClr val="9FAEE5"/>
                </a:solidFill>
              </a:rPr>
              <a:t> PROGRAMME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D705A-65D6-7A8A-315F-666FFEF4C78E}"/>
              </a:ext>
            </a:extLst>
          </p:cNvPr>
          <p:cNvSpPr txBox="1"/>
          <p:nvPr/>
        </p:nvSpPr>
        <p:spPr>
          <a:xfrm>
            <a:off x="407368" y="2522021"/>
            <a:ext cx="9001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rules: </a:t>
            </a:r>
          </a:p>
          <a:p>
            <a:r>
              <a:rPr lang="ro-RO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procurement</a:t>
            </a:r>
            <a:endParaRPr lang="en-GB" sz="46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54745-CFF3-83AC-D577-57532773F269}"/>
              </a:ext>
            </a:extLst>
          </p:cNvPr>
          <p:cNvSpPr txBox="1"/>
          <p:nvPr/>
        </p:nvSpPr>
        <p:spPr>
          <a:xfrm>
            <a:off x="407368" y="4191000"/>
            <a:ext cx="1029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Guidelines to help project partners understand </a:t>
            </a:r>
          </a:p>
          <a:p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specificities related to procurement.</a:t>
            </a:r>
            <a:endParaRPr lang="en-US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98804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12832" y="205088"/>
            <a:ext cx="3045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Legal basis</a:t>
            </a:r>
            <a:endParaRPr lang="en-US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DB34A6-8B48-891A-61C7-39C55711A64E}"/>
              </a:ext>
            </a:extLst>
          </p:cNvPr>
          <p:cNvSpPr txBox="1"/>
          <p:nvPr/>
        </p:nvSpPr>
        <p:spPr>
          <a:xfrm>
            <a:off x="1837945" y="1752600"/>
            <a:ext cx="8504766" cy="142814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GB" altLang="en-US" sz="2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Romanian </a:t>
            </a:r>
            <a:r>
              <a:rPr lang="ro-RO" altLang="en-US" sz="2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</a:t>
            </a:r>
            <a:r>
              <a:rPr lang="en-GB" altLang="en-US" sz="2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beneficiaries </a:t>
            </a:r>
            <a:r>
              <a:rPr lang="en-US" altLang="en-US" sz="2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must follow the procurement procedures </a:t>
            </a:r>
            <a:r>
              <a:rPr lang="en-US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laid down by</a:t>
            </a:r>
            <a:r>
              <a:rPr lang="ro-RO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GB" sz="2000" b="1" dirty="0">
                <a:ln>
                  <a:solidFill>
                    <a:srgbClr val="0070C0"/>
                  </a:solidFill>
                </a:ln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updated</a:t>
            </a:r>
            <a:r>
              <a:rPr lang="en-GB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legislation</a:t>
            </a:r>
            <a:r>
              <a:rPr lang="ro-RO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altLang="en-US" sz="2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1EDD2-D68A-79C3-1531-A51B4A367844}"/>
              </a:ext>
            </a:extLst>
          </p:cNvPr>
          <p:cNvSpPr txBox="1"/>
          <p:nvPr/>
        </p:nvSpPr>
        <p:spPr>
          <a:xfrm>
            <a:off x="1837945" y="3810000"/>
            <a:ext cx="8504766" cy="188814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ro-RO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procedure for public procurement 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</a:t>
            </a:r>
            <a:endParaRPr lang="ro-RO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Serbian beneficiaries 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for </a:t>
            </a:r>
            <a:r>
              <a:rPr lang="en-GB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Romanian private beneficiaries</a:t>
            </a:r>
            <a:r>
              <a:rPr lang="ro-RO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published on </a:t>
            </a: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US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web site</a:t>
            </a: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www.romania-serbia.net</a:t>
            </a:r>
            <a:r>
              <a:rPr lang="ro-RO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Implementation / Procurement rules section.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6830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828801" y="1645510"/>
            <a:ext cx="8588375" cy="1783490"/>
          </a:xfrm>
          <a:noFill/>
          <a:ln w="9525">
            <a:solidFill>
              <a:schemeClr val="tx1"/>
            </a:solidFill>
            <a:prstDash val="dash"/>
          </a:ln>
        </p:spPr>
        <p:txBody>
          <a:bodyPr rtlCol="0" anchor="ctr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According to the provisions of art. 7, letter A,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para.4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)-p) of the subsidy contract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Instruction no. 4/26.01.2024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public procurements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 a value of more than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2.500€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done by the beneficiaries shall be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published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Programme website </a:t>
            </a:r>
            <a:r>
              <a:rPr lang="en-GB" sz="2000" b="1" u="sng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www.romania-serbia.net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a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mandatory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minimum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requirement</a:t>
            </a:r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1" y="3864114"/>
            <a:ext cx="8588374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GB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The documents</a:t>
            </a:r>
            <a:r>
              <a:rPr lang="ro-RO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- </a:t>
            </a:r>
            <a:r>
              <a:rPr lang="en-US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Procurement Notice for Romanian Public Authorities</a:t>
            </a:r>
            <a:r>
              <a:rPr lang="ro-RO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GB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shall be submitted </a:t>
            </a:r>
            <a:r>
              <a:rPr lang="ro-RO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by</a:t>
            </a:r>
            <a:r>
              <a:rPr lang="en-GB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email</a:t>
            </a:r>
            <a:r>
              <a:rPr lang="en-GB" sz="20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to the </a:t>
            </a:r>
            <a:r>
              <a:rPr lang="en-GB" sz="2000" b="1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Joint Secretariat </a:t>
            </a:r>
            <a:r>
              <a:rPr lang="en-US" sz="2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</a:t>
            </a:r>
            <a:r>
              <a:rPr lang="en-US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least one day prior </a:t>
            </a:r>
            <a:r>
              <a:rPr lang="en-US" sz="2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the publication:</a:t>
            </a:r>
            <a:endParaRPr lang="ro-RO" sz="2000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83154" y="5105400"/>
            <a:ext cx="51131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3399"/>
                </a:solidFill>
                <a:latin typeface="Open Sans" pitchFamily="34" charset="0"/>
                <a:ea typeface="Open Sans" pitchFamily="34" charset="0"/>
                <a:cs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tenders</a:t>
            </a:r>
            <a:r>
              <a:rPr lang="ro-RO" sz="2800" b="1" dirty="0">
                <a:solidFill>
                  <a:srgbClr val="003399"/>
                </a:solidFill>
                <a:latin typeface="Open Sans" pitchFamily="34" charset="0"/>
                <a:ea typeface="Open Sans" pitchFamily="34" charset="0"/>
                <a:cs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@brct-timisoara.ro</a:t>
            </a:r>
            <a:r>
              <a:rPr lang="en-US" sz="2800" b="1" dirty="0">
                <a:solidFill>
                  <a:srgbClr val="003399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ro-RO" sz="2800" b="1" dirty="0">
                <a:solidFill>
                  <a:srgbClr val="003399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1B9F87-AB5C-FDC8-95FA-29B294A16639}"/>
              </a:ext>
            </a:extLst>
          </p:cNvPr>
          <p:cNvSpPr txBox="1"/>
          <p:nvPr/>
        </p:nvSpPr>
        <p:spPr>
          <a:xfrm>
            <a:off x="9372599" y="76200"/>
            <a:ext cx="2567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rules in procurement</a:t>
            </a:r>
            <a:endParaRPr lang="en-US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11976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5D523D-21F2-702F-B1F4-4272AB0DA57E}"/>
              </a:ext>
            </a:extLst>
          </p:cNvPr>
          <p:cNvSpPr txBox="1">
            <a:spLocks/>
          </p:cNvSpPr>
          <p:nvPr/>
        </p:nvSpPr>
        <p:spPr bwMode="auto">
          <a:xfrm>
            <a:off x="381000" y="1295400"/>
            <a:ext cx="11430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Insufficient knowledge of the national legal framework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 the orders and instructions from the 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Romanian National Authority for Public Procurements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 requirements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b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Lack of attention to details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Applying rules from other programmes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b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Applying outdated specific legislation</a:t>
            </a: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b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ro-RO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lang="en-GB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 example: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non-publication of notices, clarifications, or corrigenda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JOUE/SEAP in cases where publication is required by law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price of items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public procurement is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significantly higher than the market price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artificial splitting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the same type of goods/services/works are not procured together in order to avoid the use of a competitive procedure.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specifying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brand name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/brand in the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specifications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absence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signed declarations of impartiality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direct procurement procedures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valuation omissions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resulting from a superficial review of offers.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inadequate monitoring of works execution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payments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compared with contractual requirements and on-site reality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inconsistent information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 procurement forms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8F3BA1-F57B-B36D-587A-CB51E9BDDB03}"/>
              </a:ext>
            </a:extLst>
          </p:cNvPr>
          <p:cNvSpPr txBox="1"/>
          <p:nvPr/>
        </p:nvSpPr>
        <p:spPr>
          <a:xfrm>
            <a:off x="9448800" y="2286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do errors occur?</a:t>
            </a:r>
          </a:p>
        </p:txBody>
      </p:sp>
    </p:spTree>
    <p:extLst>
      <p:ext uri="{BB962C8B-B14F-4D97-AF65-F5344CB8AC3E}">
        <p14:creationId xmlns:p14="http://schemas.microsoft.com/office/powerpoint/2010/main" val="191769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2F369B-039D-D085-A570-C186AD27A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497" y="2873930"/>
            <a:ext cx="8102286" cy="1066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4235E9-D955-32D4-F8DE-F757CC48B997}"/>
              </a:ext>
            </a:extLst>
          </p:cNvPr>
          <p:cNvSpPr txBox="1"/>
          <p:nvPr/>
        </p:nvSpPr>
        <p:spPr>
          <a:xfrm>
            <a:off x="9448800" y="2286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 for your attention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5C910EE-D727-5D05-3E4E-60D8D0174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92208"/>
              </p:ext>
            </p:extLst>
          </p:nvPr>
        </p:nvGraphicFramePr>
        <p:xfrm>
          <a:off x="3209885" y="1667072"/>
          <a:ext cx="5772229" cy="2413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2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Contact details</a:t>
                      </a:r>
                    </a:p>
                  </a:txBody>
                  <a:tcPr marL="68580" marR="68580" anchor="ctr">
                    <a:solidFill>
                      <a:srgbClr val="9FAE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algn="just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</a:t>
                      </a:r>
                      <a:r>
                        <a:rPr lang="ro-RO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</a:t>
                      </a: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r>
                        <a:rPr lang="en-US" sz="18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</a:t>
                      </a:r>
                      <a:r>
                        <a:rPr lang="en-US" sz="18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Fax: </a:t>
                      </a:r>
                      <a:r>
                        <a:rPr lang="en-US" sz="18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algn="just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Website: </a:t>
                      </a:r>
                      <a:r>
                        <a:rPr lang="en-US" sz="1800" dirty="0">
                          <a:solidFill>
                            <a:srgbClr val="00339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www.romania-serbia.net</a:t>
                      </a:r>
                      <a:r>
                        <a:rPr lang="en-US" sz="1800" dirty="0">
                          <a:solidFill>
                            <a:srgbClr val="00339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800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2911</TotalTime>
  <Words>377</Words>
  <Application>Microsoft Office PowerPoint</Application>
  <PresentationFormat>Widescreen</PresentationFormat>
  <Paragraphs>36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 Bardos</dc:creator>
  <cp:lastModifiedBy>Carmen-Dana, Stojanovic</cp:lastModifiedBy>
  <cp:revision>472</cp:revision>
  <cp:lastPrinted>2015-11-09T07:34:14Z</cp:lastPrinted>
  <dcterms:created xsi:type="dcterms:W3CDTF">2015-10-27T11:54:26Z</dcterms:created>
  <dcterms:modified xsi:type="dcterms:W3CDTF">2026-06-22T07:42:15Z</dcterms:modified>
</cp:coreProperties>
</file>